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hzuKmDb5lVOafbLT/nmNXXbJB5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C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d4e0f32e36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gd4e0f32e36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d4e0f32e36_0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gd4e0f32e36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c47ed5bc83_0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c47ed5bc83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c47ed5bc83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gc47ed5bc8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c47ed5bc83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gc47ed5bc8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47ed5bc83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gc47ed5bc83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d0460f25b2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gd0460f25b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d4e0f32e36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gd4e0f32e3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d4e0f32e36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gd4e0f32e36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d4e0f32e36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gd4e0f32e36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ookman Old Style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>
            <a:spLocks noGrp="1"/>
          </p:cNvSpPr>
          <p:nvPr>
            <p:ph type="pic" idx="2"/>
          </p:nvPr>
        </p:nvSpPr>
        <p:spPr>
          <a:xfrm>
            <a:off x="913806" y="621321"/>
            <a:ext cx="10367564" cy="3379735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body" idx="1"/>
          </p:nvPr>
        </p:nvSpPr>
        <p:spPr>
          <a:xfrm>
            <a:off x="913795" y="5108728"/>
            <a:ext cx="10365998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0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body" idx="1"/>
          </p:nvPr>
        </p:nvSpPr>
        <p:spPr>
          <a:xfrm>
            <a:off x="913795" y="4204820"/>
            <a:ext cx="10353761" cy="1592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1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1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99" cy="426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31"/>
          <p:cNvSpPr txBox="1">
            <a:spLocks noGrp="1"/>
          </p:cNvSpPr>
          <p:nvPr>
            <p:ph type="body" idx="2"/>
          </p:nvPr>
        </p:nvSpPr>
        <p:spPr>
          <a:xfrm>
            <a:off x="913794" y="4204821"/>
            <a:ext cx="10353762" cy="158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3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1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92" name="Google Shape;92;p31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ckwell"/>
              <a:buNone/>
            </a:pPr>
            <a:r>
              <a:rPr lang="zh-CN" sz="8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1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ckwell"/>
              <a:buNone/>
            </a:pPr>
            <a:r>
              <a:rPr lang="zh-CN" sz="8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2"/>
          <p:cNvSpPr txBox="1"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2"/>
          <p:cNvSpPr txBox="1">
            <a:spLocks noGrp="1"/>
          </p:cNvSpPr>
          <p:nvPr>
            <p:ph type="body" idx="1"/>
          </p:nvPr>
        </p:nvSpPr>
        <p:spPr>
          <a:xfrm>
            <a:off x="913794" y="4650556"/>
            <a:ext cx="10353763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7" name="Google Shape;97;p32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2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3"/>
          <p:cNvSpPr txBox="1"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3"/>
          <p:cNvSpPr txBox="1"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3" name="Google Shape;103;p33"/>
          <p:cNvSpPr txBox="1">
            <a:spLocks noGrp="1"/>
          </p:cNvSpPr>
          <p:nvPr>
            <p:ph type="body" idx="2"/>
          </p:nvPr>
        </p:nvSpPr>
        <p:spPr>
          <a:xfrm>
            <a:off x="913794" y="2911624"/>
            <a:ext cx="3298956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4" name="Google Shape;104;p33"/>
          <p:cNvSpPr txBox="1">
            <a:spLocks noGrp="1"/>
          </p:cNvSpPr>
          <p:nvPr>
            <p:ph type="body" idx="3"/>
          </p:nvPr>
        </p:nvSpPr>
        <p:spPr>
          <a:xfrm>
            <a:off x="4444878" y="2088320"/>
            <a:ext cx="3298558" cy="82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33"/>
          <p:cNvSpPr txBox="1">
            <a:spLocks noGrp="1"/>
          </p:cNvSpPr>
          <p:nvPr>
            <p:ph type="body" idx="4"/>
          </p:nvPr>
        </p:nvSpPr>
        <p:spPr>
          <a:xfrm>
            <a:off x="4444878" y="2911624"/>
            <a:ext cx="3299821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33"/>
          <p:cNvSpPr txBox="1">
            <a:spLocks noGrp="1"/>
          </p:cNvSpPr>
          <p:nvPr>
            <p:ph type="body" idx="5"/>
          </p:nvPr>
        </p:nvSpPr>
        <p:spPr>
          <a:xfrm>
            <a:off x="7973298" y="2088320"/>
            <a:ext cx="3291211" cy="82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33"/>
          <p:cNvSpPr txBox="1">
            <a:spLocks noGrp="1"/>
          </p:cNvSpPr>
          <p:nvPr>
            <p:ph type="body" idx="6"/>
          </p:nvPr>
        </p:nvSpPr>
        <p:spPr>
          <a:xfrm>
            <a:off x="7976346" y="2911624"/>
            <a:ext cx="3291211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3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3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4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4"/>
          <p:cNvSpPr txBox="1"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34"/>
          <p:cNvSpPr>
            <a:spLocks noGrp="1"/>
          </p:cNvSpPr>
          <p:nvPr>
            <p:ph type="pic" idx="2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5" name="Google Shape;115;p34"/>
          <p:cNvSpPr txBox="1">
            <a:spLocks noGrp="1"/>
          </p:cNvSpPr>
          <p:nvPr>
            <p:ph type="body" idx="3"/>
          </p:nvPr>
        </p:nvSpPr>
        <p:spPr>
          <a:xfrm>
            <a:off x="913795" y="4772161"/>
            <a:ext cx="3298955" cy="101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6" name="Google Shape;116;p34"/>
          <p:cNvSpPr txBox="1">
            <a:spLocks noGrp="1"/>
          </p:cNvSpPr>
          <p:nvPr>
            <p:ph type="body" idx="4"/>
          </p:nvPr>
        </p:nvSpPr>
        <p:spPr>
          <a:xfrm>
            <a:off x="4442701" y="4195899"/>
            <a:ext cx="329898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p34"/>
          <p:cNvSpPr>
            <a:spLocks noGrp="1"/>
          </p:cNvSpPr>
          <p:nvPr>
            <p:ph type="pic" idx="5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8" name="Google Shape;118;p34"/>
          <p:cNvSpPr txBox="1">
            <a:spLocks noGrp="1"/>
          </p:cNvSpPr>
          <p:nvPr>
            <p:ph type="body" idx="6"/>
          </p:nvPr>
        </p:nvSpPr>
        <p:spPr>
          <a:xfrm>
            <a:off x="4441348" y="4772160"/>
            <a:ext cx="3300336" cy="101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9" name="Google Shape;119;p34"/>
          <p:cNvSpPr txBox="1">
            <a:spLocks noGrp="1"/>
          </p:cNvSpPr>
          <p:nvPr>
            <p:ph type="body" idx="7"/>
          </p:nvPr>
        </p:nvSpPr>
        <p:spPr>
          <a:xfrm>
            <a:off x="7973423" y="4195899"/>
            <a:ext cx="32899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34"/>
          <p:cNvSpPr>
            <a:spLocks noGrp="1"/>
          </p:cNvSpPr>
          <p:nvPr>
            <p:ph type="pic" idx="8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1" name="Google Shape;121;p34"/>
          <p:cNvSpPr txBox="1">
            <a:spLocks noGrp="1"/>
          </p:cNvSpPr>
          <p:nvPr>
            <p:ph type="body" idx="9"/>
          </p:nvPr>
        </p:nvSpPr>
        <p:spPr>
          <a:xfrm>
            <a:off x="7973298" y="4772161"/>
            <a:ext cx="3294258" cy="101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2" name="Google Shape;122;p3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4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EXT" type="vertTx">
  <p:cSld name="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5"/>
          <p:cNvSpPr txBox="1">
            <a:spLocks noGrp="1"/>
          </p:cNvSpPr>
          <p:nvPr>
            <p:ph type="body" idx="1"/>
          </p:nvPr>
        </p:nvSpPr>
        <p:spPr>
          <a:xfrm rot="5400000">
            <a:off x="4243108" y="-1233249"/>
            <a:ext cx="3695136" cy="1035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3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5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ITLE_AND_VERTICAL_TEXT" type="vertTitleAndTx">
  <p:cSld name="VERTICAL_TITLE_AND_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6"/>
          <p:cNvSpPr txBox="1">
            <a:spLocks noGrp="1"/>
          </p:cNvSpPr>
          <p:nvPr>
            <p:ph type="title"/>
          </p:nvPr>
        </p:nvSpPr>
        <p:spPr>
          <a:xfrm rot="5400000">
            <a:off x="7405428" y="1929071"/>
            <a:ext cx="5181601" cy="254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6"/>
          <p:cNvSpPr txBox="1">
            <a:spLocks noGrp="1"/>
          </p:cNvSpPr>
          <p:nvPr>
            <p:ph type="body" idx="1"/>
          </p:nvPr>
        </p:nvSpPr>
        <p:spPr>
          <a:xfrm rot="5400000">
            <a:off x="2152346" y="-628953"/>
            <a:ext cx="5181601" cy="765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3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6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1"/>
          </p:nvPr>
        </p:nvSpPr>
        <p:spPr>
          <a:xfrm>
            <a:off x="913795" y="2088319"/>
            <a:ext cx="5106004" cy="370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2"/>
          </p:nvPr>
        </p:nvSpPr>
        <p:spPr>
          <a:xfrm>
            <a:off x="6173403" y="2088319"/>
            <a:ext cx="5094154" cy="370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_WITH_TEXT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2"/>
          </p:nvPr>
        </p:nvSpPr>
        <p:spPr>
          <a:xfrm>
            <a:off x="913795" y="2912232"/>
            <a:ext cx="5107208" cy="287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3"/>
          </p:nvPr>
        </p:nvSpPr>
        <p:spPr>
          <a:xfrm>
            <a:off x="6402003" y="2088320"/>
            <a:ext cx="486555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4"/>
          </p:nvPr>
        </p:nvSpPr>
        <p:spPr>
          <a:xfrm>
            <a:off x="6172200" y="2912232"/>
            <a:ext cx="5095357" cy="287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_WITH_CAPTION_TEX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5078064" y="609600"/>
            <a:ext cx="6189492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2"/>
          </p:nvPr>
        </p:nvSpPr>
        <p:spPr>
          <a:xfrm>
            <a:off x="917228" y="2971800"/>
            <a:ext cx="3932237" cy="2819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_WITH_CAPTION_TEX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>
            <a:spLocks noGrp="1"/>
          </p:cNvSpPr>
          <p:nvPr>
            <p:ph type="pic" idx="2"/>
          </p:nvPr>
        </p:nvSpPr>
        <p:spPr>
          <a:xfrm>
            <a:off x="7424804" y="758881"/>
            <a:ext cx="3255356" cy="4883038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body" idx="1"/>
          </p:nvPr>
        </p:nvSpPr>
        <p:spPr>
          <a:xfrm>
            <a:off x="913794" y="2971800"/>
            <a:ext cx="593495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 sz="3400" b="1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"/>
          <p:cNvSpPr txBox="1">
            <a:spLocks noGrp="1"/>
          </p:cNvSpPr>
          <p:nvPr>
            <p:ph type="ctrTitle"/>
          </p:nvPr>
        </p:nvSpPr>
        <p:spPr>
          <a:xfrm>
            <a:off x="5365750" y="1137950"/>
            <a:ext cx="6685800" cy="51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457200" lvl="0" indent="-4343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课前颂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343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世界和平共处的窍诀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                ——平等生存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343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受戒行善的殊胜日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343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串讲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343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法义讨论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343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金刚萨埵如意宝珠观修视频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343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ct val="1000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课后回向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42" name="Google Shape;14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" y="0"/>
            <a:ext cx="4781725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gd4e0f32e36_0_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d4e0f32e36_0_38"/>
          <p:cNvSpPr txBox="1"/>
          <p:nvPr/>
        </p:nvSpPr>
        <p:spPr>
          <a:xfrm>
            <a:off x="921875" y="2049525"/>
            <a:ext cx="10916400" cy="5170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</a:rPr>
              <a:t>1.每个月都有一些殊胜的日子：初八、初十、十五、二十五、 三十等。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</a:rPr>
              <a:t>2.在一年中又有四个月有极其殊胜的节日：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</a:rPr>
              <a:t>2.1 藏历正月上弦的初一至十五为神变节；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</a:rPr>
              <a:t>2.2 藏历四月初七为释迦牟尼佛诞辰日，四月十五日为释迦牟尼佛的成道日与涅槃日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</a:rPr>
              <a:t>2.3 藏历的六月初四，为释迦牟尼佛初转法轮日，六月十五日又为佛陀入胎日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</a:rPr>
              <a:t>2.4 而藏历的九月二十二日，又为释迦牟尼佛天降日。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solidFill>
                <a:schemeClr val="dk1"/>
              </a:solidFill>
            </a:endParaRPr>
          </a:p>
        </p:txBody>
      </p:sp>
      <p:sp>
        <p:nvSpPr>
          <p:cNvPr id="204" name="Google Shape;204;gd4e0f32e36_0_38"/>
          <p:cNvSpPr txBox="1"/>
          <p:nvPr/>
        </p:nvSpPr>
        <p:spPr>
          <a:xfrm>
            <a:off x="2293075" y="893650"/>
            <a:ext cx="78579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 b="1" dirty="0">
                <a:solidFill>
                  <a:srgbClr val="555555"/>
                </a:solidFill>
                <a:latin typeface="黑体" panose="02010609060101010101" pitchFamily="49" charset="-122"/>
                <a:ea typeface="黑体" panose="02010609060101010101" pitchFamily="49" charset="-122"/>
                <a:cs typeface="Rockwell"/>
                <a:sym typeface="Rockwell"/>
              </a:rPr>
              <a:t>受戒行善的殊胜日</a:t>
            </a:r>
            <a:endParaRPr sz="3000" b="1" dirty="0">
              <a:solidFill>
                <a:srgbClr val="22222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gd4e0f32e36_0_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d4e0f32e36_0_48"/>
          <p:cNvSpPr txBox="1"/>
          <p:nvPr/>
        </p:nvSpPr>
        <p:spPr>
          <a:xfrm>
            <a:off x="921875" y="2049525"/>
            <a:ext cx="10916400" cy="572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</a:rPr>
              <a:t>3.据经书记载，在普通殊胜日行持善法也有极大功德，尤其是在四大节日中行持念咒、顶礼、供养、为僧众供斋、持戒、修持慈悲心与菩提心等任一善法，其功德都会呈十亿倍地增长。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</a:rPr>
              <a:t>4.大家千万不要错过这些大好时机。能够尽己所能地在这些节日中食素、戒杀、放生等，是十分重要的。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</a:rPr>
              <a:t>5.在藏历中，时常会有缺日或者闰日的现象， 这是由月球在轨道上运行速度的快慢所导致的，自有其存在的道理与必要。守戒的时候如果遇到缺日，则可以将守戒日提前一天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solidFill>
                <a:schemeClr val="dk1"/>
              </a:solidFill>
            </a:endParaRPr>
          </a:p>
        </p:txBody>
      </p:sp>
      <p:sp>
        <p:nvSpPr>
          <p:cNvPr id="211" name="Google Shape;211;gd4e0f32e36_0_48"/>
          <p:cNvSpPr txBox="1"/>
          <p:nvPr/>
        </p:nvSpPr>
        <p:spPr>
          <a:xfrm>
            <a:off x="2293075" y="893650"/>
            <a:ext cx="7857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 b="1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受戒行善的殊胜日</a:t>
            </a:r>
            <a:endParaRPr sz="3000" b="1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gc47ed5bc83_0_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c47ed5bc83_0_75"/>
          <p:cNvSpPr txBox="1"/>
          <p:nvPr/>
        </p:nvSpPr>
        <p:spPr>
          <a:xfrm>
            <a:off x="1006800" y="1562350"/>
            <a:ext cx="10025100" cy="5463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i="0" u="none" strike="noStrike" cap="none" dirty="0">
                <a:solidFill>
                  <a:schemeClr val="dk1"/>
                </a:solidFill>
              </a:rPr>
              <a:t>1</a:t>
            </a:r>
            <a:r>
              <a:rPr lang="zh-CN" sz="2400" b="1" i="0" u="none" strike="noStrike" cap="none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本期法义的学习，自己有哪些新的收获？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i="0" u="none" strike="noStrike" cap="none" dirty="0">
                <a:solidFill>
                  <a:schemeClr val="dk1"/>
                </a:solidFill>
              </a:rPr>
              <a:t>2</a:t>
            </a:r>
            <a:r>
              <a:rPr lang="zh-CN" sz="2400" b="1" i="0" u="none" strike="noStrike" cap="none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作为大乘行人，</a:t>
            </a:r>
            <a:r>
              <a:rPr lang="zh-CN" sz="2400" b="1" dirty="0">
                <a:solidFill>
                  <a:schemeClr val="dk1"/>
                </a:solidFill>
              </a:rPr>
              <a:t>我们应该为现在这个世界的状况做点什么</a:t>
            </a:r>
            <a:r>
              <a:rPr lang="zh-CN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？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</a:rPr>
              <a:t>   有什么是我们能做的？</a:t>
            </a:r>
            <a:endParaRPr sz="24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</a:rPr>
              <a:t>3.每个月通常</a:t>
            </a:r>
            <a:r>
              <a:rPr lang="zh-CN" altLang="en-US" sz="2400" b="1" dirty="0">
                <a:solidFill>
                  <a:schemeClr val="dk1"/>
                </a:solidFill>
              </a:rPr>
              <a:t>哪</a:t>
            </a:r>
            <a:r>
              <a:rPr lang="zh-CN" sz="2400" b="1" dirty="0">
                <a:solidFill>
                  <a:schemeClr val="dk1"/>
                </a:solidFill>
              </a:rPr>
              <a:t>几天是殊胜日？</a:t>
            </a:r>
            <a:endParaRPr sz="24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</a:rPr>
              <a:t>4.一年中的</a:t>
            </a:r>
            <a:r>
              <a:rPr lang="zh-CN" altLang="en-US" sz="2400" b="1" dirty="0">
                <a:solidFill>
                  <a:schemeClr val="dk1"/>
                </a:solidFill>
              </a:rPr>
              <a:t>哪</a:t>
            </a:r>
            <a:r>
              <a:rPr lang="zh-CN" sz="2400" b="1" dirty="0">
                <a:solidFill>
                  <a:schemeClr val="dk1"/>
                </a:solidFill>
              </a:rPr>
              <a:t>四个月是殊胜月？</a:t>
            </a:r>
            <a:endParaRPr sz="24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</a:rPr>
              <a:t>5.殊胜日与殊胜月的原理是什么？</a:t>
            </a:r>
            <a:endParaRPr sz="24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18" name="Google Shape;218;gc47ed5bc83_0_75"/>
          <p:cNvSpPr txBox="1"/>
          <p:nvPr/>
        </p:nvSpPr>
        <p:spPr>
          <a:xfrm>
            <a:off x="2051700" y="619450"/>
            <a:ext cx="7198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000" b="1">
                <a:solidFill>
                  <a:schemeClr val="dk1"/>
                </a:solidFill>
              </a:rPr>
              <a:t>思考题</a:t>
            </a:r>
            <a:endParaRPr sz="3000" b="0" i="0" u="none" strike="noStrike" cap="non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"/>
          <p:cNvSpPr txBox="1">
            <a:spLocks noGrp="1"/>
          </p:cNvSpPr>
          <p:nvPr>
            <p:ph type="ctrTitle"/>
          </p:nvPr>
        </p:nvSpPr>
        <p:spPr>
          <a:xfrm>
            <a:off x="507375" y="1527525"/>
            <a:ext cx="10994400" cy="27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SzPts val="1100"/>
              <a:buNone/>
            </a:pPr>
            <a:endParaRPr sz="4000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SzPts val="1100"/>
              <a:buNone/>
            </a:pPr>
            <a:endParaRPr sz="4000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世界和平共处的窍诀 ——平等生存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18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48" name="Google Shape;14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47ed5bc83_0_17"/>
          <p:cNvSpPr txBox="1">
            <a:spLocks noGrp="1"/>
          </p:cNvSpPr>
          <p:nvPr>
            <p:ph type="ctrTitle"/>
          </p:nvPr>
        </p:nvSpPr>
        <p:spPr>
          <a:xfrm>
            <a:off x="2748200" y="795150"/>
            <a:ext cx="7599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一、法义概述：本期法义及提要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54" name="Google Shape;154;gc47ed5bc83_0_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c47ed5bc83_0_17"/>
          <p:cNvSpPr txBox="1"/>
          <p:nvPr/>
        </p:nvSpPr>
        <p:spPr>
          <a:xfrm>
            <a:off x="1075775" y="1902050"/>
            <a:ext cx="10025100" cy="323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本期法义</a:t>
            </a:r>
            <a:r>
              <a:rPr lang="zh-CN" sz="2400" b="1" dirty="0">
                <a:solidFill>
                  <a:schemeClr val="dk1"/>
                </a:solidFill>
              </a:rPr>
              <a:t>：</a:t>
            </a:r>
            <a:endParaRPr sz="24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</a:rPr>
              <a:t>在每个星球上，超越人类肉眼范畴的生命肯定是存在的。地球属于所有的生命，而不仅仅是人类的。人类只不过是这些生命中的一个成员而已，仅有在此星球上生存的权利，而没有随意破坏地球资源及支配其他生命的权力。</a:t>
            </a:r>
            <a:endParaRPr sz="24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gc47ed5bc83_0_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c47ed5bc83_0_25"/>
          <p:cNvSpPr txBox="1"/>
          <p:nvPr/>
        </p:nvSpPr>
        <p:spPr>
          <a:xfrm>
            <a:off x="1204775" y="1343050"/>
            <a:ext cx="10025100" cy="52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 </a:t>
            </a:r>
            <a:r>
              <a:rPr lang="zh-CN" sz="2400" b="1">
                <a:solidFill>
                  <a:schemeClr val="dk1"/>
                </a:solidFill>
              </a:rPr>
              <a:t>作为人类，根本无权伤害地球上的任何一个生命。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 </a:t>
            </a:r>
            <a:r>
              <a:rPr lang="zh-CN" sz="2400" b="1">
                <a:solidFill>
                  <a:schemeClr val="dk1"/>
                </a:solidFill>
              </a:rPr>
              <a:t>绝大多数的其他生命，从来到这个世界直至生命的终结，在一 生中没有故意破坏过地球上的一草一木，最终也是静悄悄地死去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 </a:t>
            </a:r>
            <a:r>
              <a:rPr lang="zh-CN" sz="2400" b="1" i="0" u="none" strike="noStrike" cap="none">
                <a:solidFill>
                  <a:schemeClr val="dk1"/>
                </a:solidFill>
              </a:rPr>
              <a:t>人类明明有其他的食物可以选择，却不知满足，完全无视甚至是蔑视其他生命的权益</a:t>
            </a:r>
            <a:endParaRPr sz="2400" b="1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222222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62" name="Google Shape;162;gc47ed5bc83_0_25"/>
          <p:cNvSpPr txBox="1"/>
          <p:nvPr/>
        </p:nvSpPr>
        <p:spPr>
          <a:xfrm>
            <a:off x="2227725" y="53862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二、学修引导：以提纲的形式对学修进行引导</a:t>
            </a:r>
            <a:endParaRPr sz="3000" b="1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gc47ed5bc83_0_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c47ed5bc83_0_35"/>
          <p:cNvSpPr txBox="1"/>
          <p:nvPr/>
        </p:nvSpPr>
        <p:spPr>
          <a:xfrm>
            <a:off x="1107725" y="1427200"/>
            <a:ext cx="10235100" cy="5216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3.1</a:t>
            </a:r>
            <a:r>
              <a:rPr lang="en-US" alt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sz="2400" b="1" dirty="0">
                <a:solidFill>
                  <a:schemeClr val="dk1"/>
                </a:solidFill>
              </a:rPr>
              <a:t>20世纪</a:t>
            </a:r>
            <a:r>
              <a:rPr lang="zh-CN" altLang="en-US" sz="2400" b="1" dirty="0">
                <a:solidFill>
                  <a:schemeClr val="dk1"/>
                </a:solidFill>
              </a:rPr>
              <a:t>初</a:t>
            </a:r>
            <a:r>
              <a:rPr lang="zh-CN" sz="2400" b="1" dirty="0">
                <a:solidFill>
                  <a:schemeClr val="dk1"/>
                </a:solidFill>
              </a:rPr>
              <a:t>，一些国家积极推行对外扩张和侵略政策，在世界各地， 以武力抢占殖民地，争夺商品市场，从而引发了第一次世界大战。</a:t>
            </a:r>
            <a:endParaRPr sz="2400" b="1" i="0" u="none" strike="noStrike" cap="none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3.2</a:t>
            </a:r>
            <a:r>
              <a:rPr lang="zh-CN" sz="2400" b="1" i="0" u="none" strike="noStrike" cap="none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sz="2400" b="1" dirty="0">
                <a:solidFill>
                  <a:schemeClr val="dk1"/>
                </a:solidFill>
              </a:rPr>
              <a:t>第二次世界大战。六十多个国家和地区先后参战；一亿一千万士兵奔赴战场；被战争夺去生命的官兵及百姓超过了五千五百万；二十亿人饱受战争的创伤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4 </a:t>
            </a:r>
            <a:r>
              <a:rPr lang="zh-CN" sz="2400" b="1" dirty="0">
                <a:solidFill>
                  <a:schemeClr val="dk1"/>
                </a:solidFill>
              </a:rPr>
              <a:t>人类需要和平，其他生命必然也希望和平，因为不愿受苦、希求快乐是所有生命的共同愿望。</a:t>
            </a:r>
            <a:endParaRPr sz="24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169" name="Google Shape;169;gc47ed5bc83_0_35"/>
          <p:cNvSpPr txBox="1"/>
          <p:nvPr/>
        </p:nvSpPr>
        <p:spPr>
          <a:xfrm>
            <a:off x="1911200" y="59662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 b="1">
                <a:solidFill>
                  <a:srgbClr val="222222"/>
                </a:solidFill>
              </a:rPr>
              <a:t>世界和平共处的窍诀 ——平等生存</a:t>
            </a:r>
            <a:endParaRPr sz="2400" b="1" i="0" u="none" strike="noStrike" cap="none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gd0460f25b2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d0460f25b2_0_3"/>
          <p:cNvSpPr txBox="1"/>
          <p:nvPr/>
        </p:nvSpPr>
        <p:spPr>
          <a:xfrm>
            <a:off x="1107725" y="1427200"/>
            <a:ext cx="10235100" cy="5216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5</a:t>
            </a:r>
            <a:r>
              <a:rPr lang="zh-CN" sz="2400" b="1" i="0" u="none" strike="noStrike" cap="none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sz="2400" b="1" dirty="0">
                <a:solidFill>
                  <a:schemeClr val="dk1"/>
                </a:solidFill>
              </a:rPr>
              <a:t>人类尚未诞生之前，这个世界就有其他生命存在，人类只是途中的匆匆过客，理应尊重地球上已有生命的生存和自主的权利，绝不能随意践踏其他生命</a:t>
            </a:r>
            <a:endParaRPr sz="24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6</a:t>
            </a:r>
            <a:r>
              <a:rPr lang="zh-CN" sz="2400" b="1" i="0" u="none" strike="noStrike" cap="none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sz="2400" b="1" dirty="0">
                <a:solidFill>
                  <a:schemeClr val="dk1"/>
                </a:solidFill>
              </a:rPr>
              <a:t>地球是所有生命的家园，在自己家园里自由自在地生活，应当是这些生命最起码的权利。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7</a:t>
            </a:r>
            <a:r>
              <a:rPr lang="zh-CN" sz="2400" b="1" i="0" u="none" strike="noStrike" cap="none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sz="2400" b="1" dirty="0">
                <a:solidFill>
                  <a:schemeClr val="dk1"/>
                </a:solidFill>
              </a:rPr>
              <a:t>丧失了仁爱之心的人类，却残忍地夺走了其他生命本应属于它们自己的皮、毛、 骨、肉……这真是罪不容诛的暴行！</a:t>
            </a:r>
            <a:endParaRPr sz="2400" b="1" i="0" u="none" strike="noStrike" cap="none" dirty="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76" name="Google Shape;176;gd0460f25b2_0_3"/>
          <p:cNvSpPr txBox="1"/>
          <p:nvPr/>
        </p:nvSpPr>
        <p:spPr>
          <a:xfrm>
            <a:off x="1911200" y="59662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 b="1">
                <a:solidFill>
                  <a:srgbClr val="222222"/>
                </a:solidFill>
              </a:rPr>
              <a:t>世界和平共处的窍诀 ——平等生存</a:t>
            </a:r>
            <a:endParaRPr sz="3000" b="1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gd4e0f32e36_0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d4e0f32e36_0_13"/>
          <p:cNvSpPr txBox="1"/>
          <p:nvPr/>
        </p:nvSpPr>
        <p:spPr>
          <a:xfrm>
            <a:off x="1107725" y="1427200"/>
            <a:ext cx="10235100" cy="3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8</a:t>
            </a:r>
            <a:r>
              <a:rPr lang="zh-CN" sz="2400" b="1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sz="2400" b="1">
                <a:solidFill>
                  <a:schemeClr val="dk1"/>
                </a:solidFill>
              </a:rPr>
              <a:t>我们必须养成真心诚意地尊重、珍惜和爱护所有生命的习惯，这是非常重要的，也是人类自身获得和平的根本窍诀。</a:t>
            </a:r>
            <a:endParaRPr sz="24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8.1</a:t>
            </a:r>
            <a:r>
              <a:rPr lang="zh-CN" sz="2400" b="1">
                <a:solidFill>
                  <a:schemeClr val="dk1"/>
                </a:solidFill>
              </a:rPr>
              <a:t>要想世界和平， 首先要从善待动物做起。</a:t>
            </a:r>
            <a:r>
              <a:rPr lang="zh-CN" sz="2400" b="1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 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总结：人类可以随意杀害、啖食其他生命的观念，如果没有从根本上得到扭转，地球上所有的生命就无法获得真正的和平。</a:t>
            </a:r>
            <a:endParaRPr sz="2400" b="1" i="0" u="none" strike="noStrike" cap="none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83" name="Google Shape;183;gd4e0f32e36_0_13"/>
          <p:cNvSpPr txBox="1"/>
          <p:nvPr/>
        </p:nvSpPr>
        <p:spPr>
          <a:xfrm>
            <a:off x="1911200" y="59662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 b="1">
                <a:solidFill>
                  <a:srgbClr val="222222"/>
                </a:solidFill>
              </a:rPr>
              <a:t>世界和平共处的窍诀 ——平等生存</a:t>
            </a:r>
            <a:endParaRPr sz="3000" b="1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gd4e0f32e36_0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d4e0f32e36_0_22"/>
          <p:cNvSpPr txBox="1"/>
          <p:nvPr/>
        </p:nvSpPr>
        <p:spPr>
          <a:xfrm>
            <a:off x="582425" y="2572850"/>
            <a:ext cx="102351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800" dirty="0">
                <a:solidFill>
                  <a:srgbClr val="555555"/>
                </a:solidFill>
                <a:latin typeface="黑体" panose="02010609060101010101" pitchFamily="49" charset="-122"/>
                <a:ea typeface="黑体" panose="02010609060101010101" pitchFamily="49" charset="-122"/>
                <a:cs typeface="Rockwell"/>
                <a:sym typeface="Rockwell"/>
              </a:rPr>
              <a:t>受戒行善的殊胜日</a:t>
            </a:r>
            <a:endParaRPr sz="4800" i="0" u="none" strike="noStrike" cap="none" dirty="0">
              <a:solidFill>
                <a:schemeClr val="dk1"/>
              </a:solidFill>
              <a:latin typeface="黑体" panose="02010609060101010101" pitchFamily="49" charset="-122"/>
              <a:ea typeface="黑体" panose="02010609060101010101" pitchFamily="49" charset="-122"/>
              <a:cs typeface="SimSun"/>
              <a:sym typeface="SimSun"/>
            </a:endParaRPr>
          </a:p>
        </p:txBody>
      </p:sp>
      <p:sp>
        <p:nvSpPr>
          <p:cNvPr id="190" name="Google Shape;190;gd4e0f32e36_0_22"/>
          <p:cNvSpPr txBox="1"/>
          <p:nvPr/>
        </p:nvSpPr>
        <p:spPr>
          <a:xfrm>
            <a:off x="1911200" y="596625"/>
            <a:ext cx="785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d4e0f32e36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d4e0f32e36_0_30"/>
          <p:cNvSpPr txBox="1"/>
          <p:nvPr/>
        </p:nvSpPr>
        <p:spPr>
          <a:xfrm>
            <a:off x="978450" y="2289975"/>
            <a:ext cx="10235100" cy="3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本期法义：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藏历是根据密续《时轮金刚》中所说的星象规律与天文历算法 推算出来的结论。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如果想在殊胜日行持各种善法，最好能依照藏历来执行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97" name="Google Shape;197;gd4e0f32e36_0_30"/>
          <p:cNvSpPr txBox="1"/>
          <p:nvPr/>
        </p:nvSpPr>
        <p:spPr>
          <a:xfrm>
            <a:off x="2293075" y="893650"/>
            <a:ext cx="7857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 b="1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受戒行善的殊胜日</a:t>
            </a:r>
            <a:endParaRPr sz="3000" b="1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amask">
  <a:themeElements>
    <a:clrScheme name="Damask">
      <a:dk1>
        <a:srgbClr val="000000"/>
      </a:dk1>
      <a:lt1>
        <a:srgbClr val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911</Words>
  <Application>Microsoft Office PowerPoint</Application>
  <PresentationFormat>Widescreen</PresentationFormat>
  <Paragraphs>57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SimSun</vt:lpstr>
      <vt:lpstr>黑体</vt:lpstr>
      <vt:lpstr>Arial</vt:lpstr>
      <vt:lpstr>Bookman Old Style</vt:lpstr>
      <vt:lpstr>Calibri</vt:lpstr>
      <vt:lpstr>Rockwell</vt:lpstr>
      <vt:lpstr>Damask</vt:lpstr>
      <vt:lpstr>课前颂 世界和平共处的窍诀                        ——平等生存 受戒行善的殊胜日 串讲 法义讨论 金刚萨埵如意宝珠观修视频 课后回向</vt:lpstr>
      <vt:lpstr>  世界和平共处的窍诀 ——平等生存  </vt:lpstr>
      <vt:lpstr>   一、法义概述：本期法义及提要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课前颂 世界和平共处的窍诀                        ——平等生存 受戒行善的殊胜日 串讲 法义讨论 金刚萨埵如意宝珠观修视频 课后回向</dc:title>
  <dc:creator>Joyce Liu</dc:creator>
  <cp:lastModifiedBy>ziyi 1997</cp:lastModifiedBy>
  <cp:revision>1</cp:revision>
  <dcterms:created xsi:type="dcterms:W3CDTF">2018-07-03T23:14:17Z</dcterms:created>
  <dcterms:modified xsi:type="dcterms:W3CDTF">2023-05-13T07:53:24Z</dcterms:modified>
</cp:coreProperties>
</file>