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77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2884-6798-44D1-81AA-1CEA9A5C6051}"/>
              </a:ext>
            </a:extLst>
          </p:cNvPr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3C19A-F491-13A9-F243-BFA77C31C80D}"/>
              </a:ext>
            </a:extLst>
          </p:cNvPr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44B7478-C677-A76F-A9DC-EECD222E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2366B06-AFF6-FD42-98CB-524FF2EC6A67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7F116703-06DF-2753-0144-59A580A9C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BA4F79-A9C0-6B4D-B917-4BFA884EF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08FAAADF-0AC9-73A9-1B39-94E2B42E90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BE33-B1E4-C234-B0E5-2F4356EC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BC0F-FAFC-4142-B119-981ACEF23B47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4B92-3E23-73C2-E609-7ACC0091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4EDE-7AA9-F3DD-FFDC-3CEF985B6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24F6B-13AE-FF47-93A4-62B948005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75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E4F410-DAAB-D59D-E4CB-ABE7254B2377}"/>
              </a:ext>
            </a:extLst>
          </p:cNvPr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0DA2AB-0C2F-8E5F-9BBC-D59509D52CE6}"/>
              </a:ext>
            </a:extLst>
          </p:cNvPr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F41F9C-3EEF-863D-73A8-BBD946F3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725C-449A-7B4B-8207-7CC65505B078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6D3074-DB5B-1D21-0643-EDFAA085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444C32-DBD7-B796-50AB-1BE198C4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E13DDE4-94D7-D24E-ADA8-9C2D44FDB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67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5ECD28-0E6D-5541-5976-8C220218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0224-3C99-5F41-85D5-D6E59A47B515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D1DCB36-FD07-5C9C-BB5F-A7815D2E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52074B-BC66-1322-9A50-3071DE72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907A4-1245-BF4F-8697-304ECC9CB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5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649D8D-7347-303E-264A-62732170C84F}"/>
              </a:ext>
            </a:extLst>
          </p:cNvPr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183049-0F50-C098-E7DE-9E2672766D70}"/>
              </a:ext>
            </a:extLst>
          </p:cNvPr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C7228C08-BFB0-FB7B-B636-F8D7DB2B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505B7E-CD5C-A941-B695-16FBA2657AE4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719D2A75-8B5D-2901-8F10-236303FB7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38CF1B-4C19-584D-8502-A83F38694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3C9DBE56-80B8-E488-C768-3EB9C24BF08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7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85953-4664-7BB6-EDC2-FFFCA95F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325CD-CCED-9F45-A840-74C026BE9931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91AAF-9E55-219F-1678-50A9CF83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9F03C-003A-AEA4-3ABE-1861AC90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EF7F-08E3-3B4B-BA71-C6C271B8A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7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BE91BF-17DC-8A2B-9753-56D56940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3B206-0321-E642-8EA4-893A10140DA6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167CE4-9224-C87B-76A0-01CD7C0E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64B5F5C-C006-8635-2CD2-27A92A62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DF5CA-EEF0-654F-98DE-731C82145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1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F1C72A-9C4E-34F7-4270-BF4C384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7601-F5D8-1D4A-8657-30C884DDB218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D7FB456-8125-5DF3-56AF-29ACD5B2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CDF450-92D9-F9E4-1FCF-A04DC574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7879-2676-E94A-B9F1-34B53E691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94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AE10B1-F1CC-C245-09DE-70DB6D990223}"/>
              </a:ext>
            </a:extLst>
          </p:cNvPr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7068070-791E-9A85-8D82-D1D328C0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DE91-A9BE-9044-9C50-EB422347C02A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8136A9E-4119-4C68-134D-F95274CB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715747-3708-9763-A0DC-09D4E8DD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98FF46-AD46-1448-8EDB-4006B0267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4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418BDC-EFB7-F672-42CA-37D23084D5F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F06E9-130B-1CD4-1383-85D9819FA7A6}"/>
              </a:ext>
            </a:extLst>
          </p:cNvPr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06DDB96-608D-793B-F5FE-19359552BCE1}"/>
              </a:ext>
            </a:extLst>
          </p:cNvPr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6F97084-2163-D34D-0EE6-643C6575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52CD-8450-9740-9E70-1CB0E4E0C01E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227E9D3-9CFF-BB5D-26CD-BED58A18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5F81C60-EFCA-2E0C-6346-B0254079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A7258E-CE09-9642-BBD5-F08AEDA45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068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00F22B-223E-7581-7FDC-FED933EDB34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67E5149C-2714-6DB1-8EA3-BD53CCE670DA}"/>
              </a:ext>
            </a:extLst>
          </p:cNvPr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78CDA00-8B9A-41B5-5892-D8AAC467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8A0B-2F00-C248-8C93-C5F203212534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8AFF34B-15F0-9AEE-E9FF-7AFC9546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C206BC6-53EE-CA1F-E905-0B5BA6A4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A656DC-9627-9643-8709-48C0702B2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241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7E9D8-77FA-0F1E-935C-ABF5539C2BDF}"/>
              </a:ext>
            </a:extLst>
          </p:cNvPr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3F7871-0E64-B1D8-4A29-0374EA6BE710}"/>
              </a:ext>
            </a:extLst>
          </p:cNvPr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16692-CE9E-528A-67F2-46E0640E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6C7DD-C745-7836-4931-29ADD9C8C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CC5B-76E5-020E-59E1-558B950CC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18F5A1-F8E0-0747-8F83-F3EFD364ABF8}" type="datetimeFigureOut">
              <a:rPr lang="en-US"/>
              <a:pPr>
                <a:defRPr/>
              </a:pPr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8CF9F-4D61-68E7-EF35-68517EE2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50749-A2D5-9430-157A-4B7B066F4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smtClean="0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574934-C05F-5346-9F0F-591BBB164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09" r:id="rId5"/>
    <p:sldLayoutId id="2147483710" r:id="rId6"/>
    <p:sldLayoutId id="2147483714" r:id="rId7"/>
    <p:sldLayoutId id="2147483715" r:id="rId8"/>
    <p:sldLayoutId id="2147483716" r:id="rId9"/>
    <p:sldLayoutId id="2147483711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Book" panose="020B0503020102020204" pitchFamily="34" charset="0"/>
          <a:ea typeface="微软雅黑" panose="020B0503020204020204" pitchFamily="34" charset="-122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2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1DB303-E553-C42B-604A-1E91B3098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0400" y="2052638"/>
            <a:ext cx="1981200" cy="1828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b="1"/>
              <a:t>慧灯禅修班教材第二册第八课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1CA1E-67DF-DF04-1A00-11026DB1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zh-CN" cap="none"/>
              <a:t>《</a:t>
            </a:r>
            <a:r>
              <a:rPr lang="zh-CN" altLang="en-US" cap="none"/>
              <a:t>如何将病苦转为道用</a:t>
            </a:r>
            <a:r>
              <a:rPr lang="en-US" altLang="zh-CN" cap="none"/>
              <a:t>》</a:t>
            </a:r>
            <a:endParaRPr lang="en-US" altLang="en-US" cap="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03E7A-4BF1-8165-446B-33373150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2.3.2 </a:t>
            </a:r>
            <a:r>
              <a:rPr lang="zh-CN" altLang="en-US"/>
              <a:t>持戒波罗蜜多</a:t>
            </a:r>
            <a:endParaRPr lang="en-US" altLang="en-US"/>
          </a:p>
          <a:p>
            <a:pPr lvl="1" eaLnBrk="1" hangingPunct="1"/>
            <a:r>
              <a:rPr lang="zh-CN" altLang="en-US"/>
              <a:t>① 如果没有病痛，我就会生起很多的欲望、造作诸多恶业；</a:t>
            </a:r>
            <a:endParaRPr lang="en-US" altLang="en-US"/>
          </a:p>
          <a:p>
            <a:pPr lvl="1" eaLnBrk="1" hangingPunct="1"/>
            <a:r>
              <a:rPr lang="zh-CN" altLang="en-US"/>
              <a:t>② 因为病痛，自己可以护持自己的戒律；</a:t>
            </a:r>
            <a:endParaRPr lang="en-US" altLang="en-US"/>
          </a:p>
          <a:p>
            <a:pPr lvl="1" eaLnBrk="1" hangingPunct="1"/>
            <a:r>
              <a:rPr lang="zh-CN" altLang="en-US"/>
              <a:t>③ 发愿即使康复之后，也一定严格护持戒律。</a:t>
            </a:r>
            <a:endParaRPr lang="en-US" altLang="en-US"/>
          </a:p>
          <a:p>
            <a:pPr eaLnBrk="1" hangingPunct="1"/>
            <a:r>
              <a:rPr lang="en-US" altLang="en-US"/>
              <a:t>2.3.3 </a:t>
            </a:r>
            <a:r>
              <a:rPr lang="zh-CN" altLang="en-US"/>
              <a:t>忍辱波罗蜜多</a:t>
            </a:r>
            <a:endParaRPr lang="en-US" altLang="en-US"/>
          </a:p>
          <a:p>
            <a:pPr lvl="1" eaLnBrk="1" hangingPunct="1"/>
            <a:r>
              <a:rPr lang="zh-CN" altLang="en-US"/>
              <a:t>① 思维病痛是以往造业的果报，进而忍受这个果报；</a:t>
            </a:r>
            <a:endParaRPr lang="en-US" altLang="en-US"/>
          </a:p>
          <a:p>
            <a:pPr lvl="1" eaLnBrk="1" hangingPunct="1"/>
            <a:r>
              <a:rPr lang="zh-CN" altLang="en-US"/>
              <a:t>② 发愿以此减轻或者消除一切众生的痛苦。</a:t>
            </a:r>
            <a:endParaRPr lang="en-US" altLang="en-US"/>
          </a:p>
          <a:p>
            <a:pPr eaLnBrk="1" hangingPunct="1"/>
            <a:r>
              <a:rPr lang="en-US" altLang="en-US"/>
              <a:t>2.3.4 </a:t>
            </a:r>
            <a:r>
              <a:rPr lang="zh-CN" altLang="en-US"/>
              <a:t>精进波罗蜜多</a:t>
            </a:r>
            <a:endParaRPr lang="en-US" altLang="en-US"/>
          </a:p>
          <a:p>
            <a:pPr lvl="1" eaLnBrk="1" hangingPunct="1"/>
            <a:r>
              <a:rPr lang="zh-CN" altLang="en-US"/>
              <a:t>① 生病的过程中，很精进、很用功地修这些法；</a:t>
            </a:r>
            <a:endParaRPr lang="en-US" altLang="en-US"/>
          </a:p>
          <a:p>
            <a:pPr lvl="1" eaLnBrk="1" hangingPunct="1"/>
            <a:r>
              <a:rPr lang="zh-CN" altLang="en-US"/>
              <a:t>② 发心我一定用功地修。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20E2F1-C679-36B4-205E-E18EAD03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98FD-DCCA-9EC6-8316-526F1293A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2.3.5 </a:t>
            </a:r>
            <a:r>
              <a:rPr lang="zh-CN" altLang="en-US"/>
              <a:t>禅定波罗蜜多</a:t>
            </a:r>
            <a:endParaRPr lang="en-US" altLang="en-US"/>
          </a:p>
          <a:p>
            <a:pPr lvl="1" eaLnBrk="1" hangingPunct="1"/>
            <a:r>
              <a:rPr lang="zh-CN" altLang="en-US"/>
              <a:t>⑴ 修法之一：无缘的修法</a:t>
            </a:r>
            <a:r>
              <a:rPr lang="en-US" altLang="zh-CN"/>
              <a:t>——</a:t>
            </a:r>
            <a:r>
              <a:rPr lang="zh-CN" altLang="en-US"/>
              <a:t>以病为所缘境，观察其本性而抉择空性</a:t>
            </a:r>
            <a:endParaRPr lang="en-US" altLang="en-US"/>
          </a:p>
          <a:p>
            <a:pPr lvl="2" eaLnBrk="1" hangingPunct="1"/>
            <a:r>
              <a:rPr lang="zh-CN" altLang="en-US"/>
              <a:t>① 未证悟空性的人，感受痛苦时观为空性比较困难，要通过推理抉择；</a:t>
            </a:r>
            <a:endParaRPr lang="en-US" altLang="en-US"/>
          </a:p>
          <a:p>
            <a:pPr lvl="2" eaLnBrk="1" hangingPunct="1"/>
            <a:r>
              <a:rPr lang="zh-CN" altLang="en-US"/>
              <a:t>② 证悟空性的人，可进行空性和病痛双运。</a:t>
            </a:r>
            <a:endParaRPr lang="en-US" altLang="en-US"/>
          </a:p>
          <a:p>
            <a:pPr lvl="1" eaLnBrk="1" hangingPunct="1"/>
            <a:r>
              <a:rPr lang="zh-CN" altLang="en-US"/>
              <a:t>⑵ 修法之二：有缘的修法</a:t>
            </a:r>
            <a:r>
              <a:rPr lang="en-US" altLang="zh-CN"/>
              <a:t>——</a:t>
            </a:r>
            <a:r>
              <a:rPr lang="zh-CN" altLang="en-US"/>
              <a:t>强烈病痛时，立即对众生发慈悲心</a:t>
            </a:r>
            <a:endParaRPr lang="en-US" altLang="en-US"/>
          </a:p>
          <a:p>
            <a:pPr lvl="2" eaLnBrk="1" hangingPunct="1"/>
            <a:r>
              <a:rPr lang="zh-CN" altLang="en-US"/>
              <a:t>① 思维其他众生更为强烈的痛苦；</a:t>
            </a:r>
            <a:endParaRPr lang="en-US" altLang="en-US"/>
          </a:p>
          <a:p>
            <a:pPr lvl="2" eaLnBrk="1" hangingPunct="1"/>
            <a:r>
              <a:rPr lang="zh-CN" altLang="en-US"/>
              <a:t>② 发愿愿这些众生能早日脱离痛苦（悲心）、重获健康和幸福（慈心）；</a:t>
            </a:r>
            <a:endParaRPr lang="en-US" altLang="en-US"/>
          </a:p>
          <a:p>
            <a:pPr lvl="1" eaLnBrk="1" hangingPunct="1"/>
            <a:r>
              <a:rPr lang="zh-CN" altLang="en-US"/>
              <a:t>⑶ 有缘的慈悲心修法每个人都做得到，要认认真真地修持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279D7-AC8A-6B30-3537-63845728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85C67-49DE-8D70-8336-4EECA78E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2.3.6 </a:t>
            </a:r>
            <a:r>
              <a:rPr lang="zh-CN" altLang="en-US"/>
              <a:t>智慧波罗蜜多</a:t>
            </a:r>
            <a:endParaRPr lang="en-US" altLang="en-US"/>
          </a:p>
          <a:p>
            <a:pPr lvl="1" eaLnBrk="1" hangingPunct="1"/>
            <a:r>
              <a:rPr lang="zh-CN" altLang="en-US"/>
              <a:t>⑴ 生病时立即意识到要修转病痛为道用的修法，就是比较简单的智慧</a:t>
            </a:r>
            <a:endParaRPr lang="en-US" altLang="en-US"/>
          </a:p>
          <a:p>
            <a:pPr lvl="1" eaLnBrk="1" hangingPunct="1"/>
            <a:r>
              <a:rPr lang="zh-CN" altLang="en-US"/>
              <a:t>⑵ 更重要的是，应当证悟三轮的本体空性；</a:t>
            </a:r>
            <a:endParaRPr lang="en-US" altLang="en-US"/>
          </a:p>
          <a:p>
            <a:pPr lvl="1" eaLnBrk="1" hangingPunct="1"/>
            <a:r>
              <a:rPr lang="zh-CN" altLang="en-US"/>
              <a:t>⑶ 如何能体会到病痛的如幻如梦，就可以将病痛的感受转化为大乐。</a:t>
            </a:r>
            <a:endParaRPr lang="en-US" altLang="en-US"/>
          </a:p>
          <a:p>
            <a:pPr eaLnBrk="1" hangingPunct="1"/>
            <a:r>
              <a:rPr lang="en-US" altLang="en-US"/>
              <a:t>2.3.7 </a:t>
            </a:r>
            <a:r>
              <a:rPr lang="zh-CN" altLang="en-US"/>
              <a:t>总结：认真修持六度，病痛就能转成修行顺缘、菩提与法身之因。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AFC76-AC5A-33A5-4244-9709DBC6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5EE-7CEA-C0A9-E3C0-CFC6C3B55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3.1 </a:t>
            </a:r>
            <a:r>
              <a:rPr lang="zh-CN" altLang="en-US"/>
              <a:t>最简单、最下等的修法，是每个人肯定能做到的；</a:t>
            </a:r>
            <a:endParaRPr lang="en-US" altLang="en-US"/>
          </a:p>
          <a:p>
            <a:pPr eaLnBrk="1" hangingPunct="1"/>
            <a:r>
              <a:rPr lang="en-US" altLang="en-US"/>
              <a:t>3.2 </a:t>
            </a:r>
            <a:r>
              <a:rPr lang="zh-CN" altLang="en-US"/>
              <a:t>修法的作用：精神上的安慰与寄托；积累资粮、清净罪业；在恢复健康上也有一定帮助；</a:t>
            </a:r>
            <a:endParaRPr lang="en-US" altLang="en-US"/>
          </a:p>
          <a:p>
            <a:pPr eaLnBrk="1" hangingPunct="1"/>
            <a:r>
              <a:rPr lang="en-US" altLang="en-US"/>
              <a:t>3.3 </a:t>
            </a:r>
            <a:r>
              <a:rPr lang="zh-CN" altLang="en-US"/>
              <a:t>两个例子说明，勉励我们尽量做到能够做到的。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321AE-7CCC-4610-BCA1-FD983339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3 </a:t>
            </a:r>
            <a:r>
              <a:rPr lang="zh-CN" altLang="en-US" cap="none"/>
              <a:t>结束语</a:t>
            </a:r>
            <a:endParaRPr lang="en-US" altLang="en-US" cap="non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D28C-8606-D303-F295-627908C1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1 </a:t>
            </a:r>
            <a:r>
              <a:rPr lang="zh-CN" altLang="en-US"/>
              <a:t>我过去是怎么样对待病苦的？实际效果如何？</a:t>
            </a:r>
            <a:endParaRPr lang="en-US" altLang="en-US"/>
          </a:p>
          <a:p>
            <a:pPr eaLnBrk="1" hangingPunct="1"/>
            <a:r>
              <a:rPr lang="en-US" altLang="en-US"/>
              <a:t>2 </a:t>
            </a:r>
            <a:r>
              <a:rPr lang="zh-CN" altLang="en-US"/>
              <a:t>病苦有哪些功德？娑婆世界清净罪业又有何殊胜性？</a:t>
            </a:r>
            <a:endParaRPr lang="en-US" altLang="en-US"/>
          </a:p>
          <a:p>
            <a:pPr eaLnBrk="1" hangingPunct="1"/>
            <a:r>
              <a:rPr lang="en-US" altLang="en-US"/>
              <a:t>3 </a:t>
            </a:r>
            <a:r>
              <a:rPr lang="zh-CN" altLang="en-US"/>
              <a:t>如果面临病苦马上死去时，应当怎么做准备呢？</a:t>
            </a:r>
            <a:endParaRPr lang="en-US" altLang="en-US"/>
          </a:p>
          <a:p>
            <a:pPr eaLnBrk="1" hangingPunct="1"/>
            <a:r>
              <a:rPr lang="en-US" altLang="en-US"/>
              <a:t>4 </a:t>
            </a:r>
            <a:r>
              <a:rPr lang="zh-CN" altLang="en-US"/>
              <a:t>自己是如何看待“修行顺缘”的？病痛是如何成为“修行顺缘”的？</a:t>
            </a:r>
            <a:endParaRPr lang="en-US" altLang="en-US"/>
          </a:p>
          <a:p>
            <a:pPr eaLnBrk="1" hangingPunct="1"/>
            <a:r>
              <a:rPr lang="en-US" altLang="en-US"/>
              <a:t>5 </a:t>
            </a:r>
            <a:r>
              <a:rPr lang="zh-CN" altLang="en-US"/>
              <a:t>既然病痛都能修行顺缘，日常生活中还有哪些“修行逆缘”呢？“顺缘”和“逆缘”是关键点是什么？这是不是一种心理安慰法呢？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AC0C1-ACAA-ADBA-7A5B-2F4C92F3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zh-CN" altLang="en-US" b="1" cap="none"/>
              <a:t>三、学修检验</a:t>
            </a:r>
            <a:endParaRPr lang="en-US" altLang="en-US" cap="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A8CD71-991F-5813-1921-776BFAD32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/>
              <a:t>⑴ 对象：面对病苦时手忙脚乱、无可奈何的修行层次不那么高的人；</a:t>
            </a:r>
            <a:endParaRPr lang="en-US" altLang="en-US"/>
          </a:p>
          <a:p>
            <a:pPr eaLnBrk="1" hangingPunct="1"/>
            <a:r>
              <a:rPr lang="zh-CN" altLang="en-US"/>
              <a:t>⑵ 来源：麦彭仁波切为利众生撰写的专门针对病痛的修法；</a:t>
            </a:r>
            <a:endParaRPr lang="en-US" altLang="en-US"/>
          </a:p>
          <a:p>
            <a:pPr eaLnBrk="1" hangingPunct="1"/>
            <a:r>
              <a:rPr lang="zh-CN" altLang="en-US"/>
              <a:t>⑶ 说明：</a:t>
            </a:r>
            <a:endParaRPr lang="en-US" altLang="zh-CN"/>
          </a:p>
          <a:p>
            <a:pPr lvl="1" eaLnBrk="1" hangingPunct="1"/>
            <a:r>
              <a:rPr lang="zh-CN" altLang="en-US"/>
              <a:t>①生病的时候还是要去看病，肉体上接受医学治疗（佛陀示现）；</a:t>
            </a:r>
            <a:endParaRPr lang="en-US" altLang="en-US"/>
          </a:p>
          <a:p>
            <a:pPr lvl="1" eaLnBrk="1" hangingPunct="1"/>
            <a:r>
              <a:rPr lang="zh-CN" altLang="en-US"/>
              <a:t>②精神上将疾病转为道用的修法更为重要（反面的说明）。</a:t>
            </a:r>
            <a:endParaRPr lang="en-US" altLang="en-US"/>
          </a:p>
          <a:p>
            <a:pPr eaLnBrk="1" hangingPunct="1"/>
            <a:r>
              <a:rPr lang="zh-CN" altLang="en-US"/>
              <a:t>⑷ 作用：</a:t>
            </a:r>
            <a:endParaRPr lang="en-US" altLang="zh-CN"/>
          </a:p>
          <a:p>
            <a:pPr lvl="1" eaLnBrk="1" hangingPunct="1"/>
            <a:r>
              <a:rPr lang="zh-CN" altLang="en-US"/>
              <a:t>①解决当时病痛；</a:t>
            </a:r>
            <a:endParaRPr lang="en-US" altLang="zh-CN"/>
          </a:p>
          <a:p>
            <a:pPr lvl="1" eaLnBrk="1" hangingPunct="1"/>
            <a:r>
              <a:rPr lang="zh-CN" altLang="en-US"/>
              <a:t>②积累资粮遣除障碍；</a:t>
            </a:r>
            <a:endParaRPr lang="en-US" altLang="zh-CN"/>
          </a:p>
          <a:p>
            <a:pPr lvl="1" eaLnBrk="1" hangingPunct="1"/>
            <a:r>
              <a:rPr lang="zh-CN" altLang="en-US"/>
              <a:t>③进而彻底解决病苦</a:t>
            </a:r>
            <a:endParaRPr lang="en-US" altLang="en-US"/>
          </a:p>
          <a:p>
            <a:pPr eaLnBrk="1" hangingPunct="1"/>
            <a:r>
              <a:rPr lang="zh-CN" altLang="en-US"/>
              <a:t>⑸ 行持：病苦随时可能面临，最好能提前做好准备，病时一定要修持。</a:t>
            </a:r>
            <a:endParaRPr lang="en-US" altLang="en-US"/>
          </a:p>
          <a:p>
            <a:pPr eaLnBrk="1" hangingPunct="1"/>
            <a:r>
              <a:rPr lang="zh-CN" altLang="en-US"/>
              <a:t>⑹ 修法：</a:t>
            </a:r>
            <a:endParaRPr lang="en-US" altLang="zh-CN"/>
          </a:p>
          <a:p>
            <a:pPr lvl="1" eaLnBrk="1" hangingPunct="1"/>
            <a:r>
              <a:rPr lang="zh-CN" altLang="en-US"/>
              <a:t>①视病痛为功德，从而清净罪业；</a:t>
            </a:r>
            <a:endParaRPr lang="en-US" altLang="zh-CN"/>
          </a:p>
          <a:p>
            <a:pPr lvl="1" eaLnBrk="1" hangingPunct="1"/>
            <a:r>
              <a:rPr lang="zh-CN" altLang="en-US"/>
              <a:t>②视病痛为善知识，认真取舍因果；</a:t>
            </a:r>
            <a:endParaRPr lang="en-US" altLang="zh-CN"/>
          </a:p>
          <a:p>
            <a:pPr lvl="1" eaLnBrk="1" hangingPunct="1"/>
            <a:r>
              <a:rPr lang="zh-CN" altLang="en-US"/>
              <a:t>③是病痛为修行顺缘，促进六种波罗密多的修习。</a:t>
            </a:r>
            <a:endParaRPr lang="en-US" alt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6E7B2FA-5D3D-C64E-E6A3-AA66D90E6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1 </a:t>
            </a:r>
            <a:r>
              <a:rPr lang="zh-CN" altLang="en-US" cap="none"/>
              <a:t>转为道用的重要性</a:t>
            </a:r>
            <a:endParaRPr lang="en-US" altLang="en-US" cap="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1131F-EE16-D693-4429-038F6100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2.1</a:t>
            </a:r>
            <a:r>
              <a:rPr lang="zh-CN" altLang="en-US"/>
              <a:t>修法之一：视病痛为功德，从而清净罪业。</a:t>
            </a:r>
            <a:endParaRPr lang="en-US" altLang="zh-CN"/>
          </a:p>
          <a:p>
            <a:pPr eaLnBrk="1" hangingPunct="1"/>
            <a:r>
              <a:rPr lang="zh-CN" altLang="en-US"/>
              <a:t>具体包括三种思维方式：</a:t>
            </a:r>
            <a:endParaRPr lang="en-US" altLang="en-US"/>
          </a:p>
          <a:p>
            <a:pPr lvl="1" eaLnBrk="1" hangingPunct="1"/>
            <a:r>
              <a:rPr lang="en-US" altLang="en-US"/>
              <a:t>2.1.1 </a:t>
            </a:r>
            <a:r>
              <a:rPr lang="zh-CN" altLang="en-US"/>
              <a:t>思维轮回之苦，精进修行，了知病痛对于修行的功德</a:t>
            </a:r>
            <a:endParaRPr lang="en-US" altLang="en-US"/>
          </a:p>
          <a:p>
            <a:pPr lvl="2" eaLnBrk="1" hangingPunct="1"/>
            <a:r>
              <a:rPr lang="zh-CN" altLang="en-US"/>
              <a:t>⑴ 轮回充满痛苦，全身心投入其中拼命追求幸福和快乐无异缘木求鱼；</a:t>
            </a:r>
            <a:endParaRPr lang="en-US" altLang="en-US"/>
          </a:p>
          <a:p>
            <a:pPr lvl="2" eaLnBrk="1" hangingPunct="1"/>
            <a:r>
              <a:rPr lang="zh-CN" altLang="en-US"/>
              <a:t>⑵ 真正有意义和当务之急是抓住时机精进修行并令自他解脱；</a:t>
            </a:r>
            <a:endParaRPr lang="en-US" altLang="en-US"/>
          </a:p>
          <a:p>
            <a:pPr lvl="2" eaLnBrk="1" hangingPunct="1"/>
            <a:r>
              <a:rPr lang="zh-CN" altLang="en-US"/>
              <a:t>⑶ 病痛对于一个希求解脱的修行人也有很大的功德</a:t>
            </a:r>
            <a:endParaRPr lang="en-US" altLang="en-US"/>
          </a:p>
          <a:p>
            <a:pPr lvl="3" eaLnBrk="1" hangingPunct="1"/>
            <a:r>
              <a:rPr lang="zh-CN" altLang="en-US"/>
              <a:t>① 病痛警告自己思维人生的痛苦，深刻体会生老病死；</a:t>
            </a:r>
            <a:endParaRPr lang="en-US" altLang="en-US"/>
          </a:p>
          <a:p>
            <a:pPr lvl="3" eaLnBrk="1" hangingPunct="1"/>
            <a:r>
              <a:rPr lang="zh-CN" altLang="en-US"/>
              <a:t>② 病痛是培养最根本、最基础的出离心的大好机会。（解脱</a:t>
            </a:r>
            <a:r>
              <a:rPr lang="en-US" altLang="en-US"/>
              <a:t>+</a:t>
            </a:r>
            <a:r>
              <a:rPr lang="zh-CN" altLang="en-US"/>
              <a:t>佛法）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52E975-5193-CF16-9475-1FE703FA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3BCFA-54B3-C114-754C-3D5329BB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2.1.2 </a:t>
            </a:r>
            <a:r>
              <a:rPr lang="zh-CN" altLang="en-US"/>
              <a:t>思维没有病痛的傲慢心，从而改变态度，开始注意和在乎傲慢心；</a:t>
            </a:r>
            <a:endParaRPr lang="en-US" altLang="en-US"/>
          </a:p>
          <a:p>
            <a:pPr lvl="1" eaLnBrk="1" hangingPunct="1"/>
            <a:r>
              <a:rPr lang="zh-CN" altLang="en-US"/>
              <a:t>⑴ 傲慢心的生起，一个人一生当中都不生病，自然而然就会生起；</a:t>
            </a:r>
            <a:endParaRPr lang="en-US" altLang="en-US"/>
          </a:p>
          <a:p>
            <a:pPr lvl="1" eaLnBrk="1" hangingPunct="1"/>
            <a:r>
              <a:rPr lang="zh-CN" altLang="en-US"/>
              <a:t>⑵ 傲慢心的表现：轻视有病痛的人，修行、解脱等都不放在眼里；</a:t>
            </a:r>
            <a:endParaRPr lang="en-US" altLang="en-US"/>
          </a:p>
          <a:p>
            <a:pPr lvl="1" eaLnBrk="1" hangingPunct="1"/>
            <a:r>
              <a:rPr lang="zh-CN" altLang="en-US"/>
              <a:t>⑶ 傲慢心的对治：生病后深深体会到人生的痛苦，改变态度而对治。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9813D-723E-7001-6BBF-658758A6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0F5F-6EEE-CC7E-BC45-91A1FC89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2.1.3 </a:t>
            </a:r>
            <a:r>
              <a:rPr lang="zh-CN" altLang="en-US"/>
              <a:t>思维娑婆世界清净罪业的优越性</a:t>
            </a:r>
            <a:endParaRPr lang="en-US" altLang="en-US"/>
          </a:p>
          <a:p>
            <a:pPr lvl="1" eaLnBrk="1" hangingPunct="1"/>
            <a:r>
              <a:rPr lang="zh-CN" altLang="en-US"/>
              <a:t>⑴ 娑婆世界具有</a:t>
            </a:r>
            <a:r>
              <a:rPr lang="zh-CN" altLang="en-US" b="1"/>
              <a:t>五浊</a:t>
            </a:r>
            <a:r>
              <a:rPr lang="zh-CN" altLang="en-US"/>
              <a:t>的特点，释迦牟尼佛的发心；</a:t>
            </a:r>
            <a:endParaRPr lang="en-US" altLang="en-US"/>
          </a:p>
          <a:p>
            <a:pPr lvl="1" eaLnBrk="1" hangingPunct="1"/>
            <a:r>
              <a:rPr lang="zh-CN" altLang="en-US"/>
              <a:t>⑵ 娑婆世界任何一个人生病都能清净很多罪业，其程度较其他清净刹土中修行的程度还高；</a:t>
            </a:r>
            <a:endParaRPr lang="en-US" altLang="en-US"/>
          </a:p>
          <a:p>
            <a:pPr lvl="1" eaLnBrk="1" hangingPunct="1"/>
            <a:r>
              <a:rPr lang="zh-CN" altLang="en-US"/>
              <a:t>⑶ 释疑：为什么高僧大德会生病？</a:t>
            </a:r>
            <a:endParaRPr lang="en-US" altLang="en-US"/>
          </a:p>
          <a:p>
            <a:pPr lvl="2" eaLnBrk="1" hangingPunct="1"/>
            <a:r>
              <a:rPr lang="zh-CN" altLang="en-US"/>
              <a:t>① 这是度化众生的方便，是示现给别人看的；</a:t>
            </a:r>
            <a:endParaRPr lang="en-US" altLang="en-US"/>
          </a:p>
          <a:p>
            <a:pPr lvl="2" eaLnBrk="1" hangingPunct="1"/>
            <a:r>
              <a:rPr lang="zh-CN" altLang="en-US"/>
              <a:t>② 其成就还没有达到佛的境界，还需要通过生病来清净业障；</a:t>
            </a:r>
            <a:endParaRPr lang="en-US" altLang="en-US"/>
          </a:p>
          <a:p>
            <a:pPr lvl="2" eaLnBrk="1" hangingPunct="1"/>
            <a:r>
              <a:rPr lang="zh-CN" altLang="en-US"/>
              <a:t>③ 密宗特有的，通过残忍的生病或者圆寂，遣除一些佛法的违缘以及众生的灾难。</a:t>
            </a:r>
            <a:endParaRPr lang="en-US" altLang="zh-CN"/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eaLnBrk="1" hangingPunct="1">
              <a:buFont typeface="Wingdings 2" pitchFamily="2" charset="2"/>
              <a:buNone/>
            </a:pPr>
            <a:r>
              <a:rPr lang="zh-CN" altLang="en-US" sz="1800" i="1">
                <a:latin typeface="楷体" panose="02010609060101010101" pitchFamily="49" charset="-122"/>
                <a:ea typeface="楷体" panose="02010609060101010101" pitchFamily="49" charset="-122"/>
              </a:rPr>
              <a:t>所谓五浊，是指劫浊、见浊、众生浊、烦恼浊、命浊。浊的意思，就是像渣滓、垃圾一样肮脏不堪。</a:t>
            </a:r>
            <a:endParaRPr lang="en-US" altLang="en-US" sz="1800" i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BB222-501F-D562-DAEF-3F7F1464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53994-502B-EBD5-0CEA-BF5E26BF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2.2</a:t>
            </a:r>
            <a:r>
              <a:rPr lang="zh-CN" altLang="en-US"/>
              <a:t>修法之二：视病痛为善知识，认真取舍因果。</a:t>
            </a:r>
            <a:endParaRPr lang="en-US" altLang="en-US"/>
          </a:p>
          <a:p>
            <a:pPr lvl="1" eaLnBrk="1" hangingPunct="1"/>
            <a:r>
              <a:rPr lang="en-US" altLang="en-US"/>
              <a:t>2.2.1 </a:t>
            </a:r>
            <a:r>
              <a:rPr lang="zh-CN" altLang="en-US"/>
              <a:t>思维病痛而生起珍惜之心、精进之心和准备之心</a:t>
            </a:r>
            <a:endParaRPr lang="en-US" altLang="en-US"/>
          </a:p>
          <a:p>
            <a:pPr lvl="2" eaLnBrk="1" hangingPunct="1"/>
            <a:r>
              <a:rPr lang="zh-CN" altLang="en-US"/>
              <a:t>⑴ 思维轮回之苦，珍惜病痛转为道用的每一次机会；</a:t>
            </a:r>
            <a:endParaRPr lang="en-US" altLang="en-US"/>
          </a:p>
          <a:p>
            <a:pPr lvl="2" eaLnBrk="1" hangingPunct="1"/>
            <a:r>
              <a:rPr lang="zh-CN" altLang="en-US"/>
              <a:t>⑵ 观待三恶道苦，发心一定要为彻底脱离病痛而努力；</a:t>
            </a:r>
            <a:endParaRPr lang="en-US" altLang="en-US"/>
          </a:p>
          <a:p>
            <a:pPr lvl="2" eaLnBrk="1" hangingPunct="1"/>
            <a:r>
              <a:rPr lang="zh-CN" altLang="en-US"/>
              <a:t>⑶ 如果因为这次生病而死去，就要在心理上做一个准备。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AF019-76A6-0F2F-A2E8-2ECF760E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CB05C-3CF1-FAAD-9AD9-3CF166B0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2.2.2 </a:t>
            </a:r>
            <a:r>
              <a:rPr lang="zh-CN" altLang="en-US"/>
              <a:t>如何为这次生病死去而准备</a:t>
            </a:r>
            <a:endParaRPr lang="en-US" altLang="en-US"/>
          </a:p>
          <a:p>
            <a:pPr lvl="1" eaLnBrk="1" hangingPunct="1"/>
            <a:r>
              <a:rPr lang="zh-CN" altLang="en-US"/>
              <a:t>⑴ 供养诸佛菩萨，发愿精进修习菩提道且深信一定会实现；</a:t>
            </a:r>
            <a:endParaRPr lang="en-US" altLang="en-US"/>
          </a:p>
          <a:p>
            <a:pPr lvl="1" eaLnBrk="1" hangingPunct="1"/>
            <a:r>
              <a:rPr lang="zh-CN" altLang="en-US"/>
              <a:t>⑵ 思维其他众生而发愿一定要帮助每一个众生明白道理脱离轮回；</a:t>
            </a:r>
            <a:endParaRPr lang="en-US" altLang="en-US"/>
          </a:p>
          <a:p>
            <a:pPr lvl="1" eaLnBrk="1" hangingPunct="1"/>
            <a:r>
              <a:rPr lang="zh-CN" altLang="en-US"/>
              <a:t>⑶ 祈请诸佛菩萨加持帮助自己实现心愿；</a:t>
            </a:r>
            <a:endParaRPr lang="en-US" altLang="en-US"/>
          </a:p>
          <a:p>
            <a:pPr lvl="1" eaLnBrk="1" hangingPunct="1"/>
            <a:r>
              <a:rPr lang="zh-CN" altLang="en-US"/>
              <a:t>⑷ 发愿如果能够痊愈，以后在因果取舍上一定要认真对待。</a:t>
            </a:r>
            <a:endParaRPr lang="en-US" altLang="en-US"/>
          </a:p>
          <a:p>
            <a:pPr lvl="1" eaLnBrk="1" hangingPunct="1"/>
            <a:r>
              <a:rPr lang="zh-CN" altLang="en-US"/>
              <a:t>⑸ 病痛是善知识，还是检验修行功力的最佳时机。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8C3AD-2A88-AB56-2A92-1859F80D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7C26-364C-47E6-DF03-B50B52CF3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2.2.3 </a:t>
            </a:r>
            <a:r>
              <a:rPr lang="zh-CN" altLang="en-US"/>
              <a:t>病痛转为道用的两个基础方法每个普通人都可以做得到</a:t>
            </a:r>
            <a:endParaRPr lang="en-US" altLang="en-US"/>
          </a:p>
          <a:p>
            <a:pPr lvl="1" eaLnBrk="1" hangingPunct="1"/>
            <a:r>
              <a:rPr lang="zh-CN" altLang="en-US"/>
              <a:t>⑴ 上等的修法，是通过证悟空性和禅定的能力转为道用；</a:t>
            </a:r>
            <a:endParaRPr lang="en-US" altLang="en-US"/>
          </a:p>
          <a:p>
            <a:pPr lvl="1" eaLnBrk="1" hangingPunct="1"/>
            <a:r>
              <a:rPr lang="zh-CN" altLang="en-US"/>
              <a:t>⑵ 中等的修法，是修持自他相换等菩提心或如幻如梦的修法转为道用；</a:t>
            </a:r>
            <a:endParaRPr lang="en-US" altLang="en-US"/>
          </a:p>
          <a:p>
            <a:pPr lvl="1" eaLnBrk="1" hangingPunct="1"/>
            <a:r>
              <a:rPr lang="zh-CN" altLang="en-US"/>
              <a:t>⑶ 下等的修法，就是前两个修法，每个普通人都可以做得到；</a:t>
            </a: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2809D6-F994-FCDC-DB26-62DADBF5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53AB8-7496-A38E-96FA-4EF497F4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2.3</a:t>
            </a:r>
            <a:r>
              <a:rPr lang="zh-CN" altLang="en-US"/>
              <a:t>修法之三：视病痛为修行顺缘，促进六种波罗蜜多的修习。</a:t>
            </a:r>
            <a:endParaRPr lang="en-US" altLang="en-US"/>
          </a:p>
          <a:p>
            <a:pPr lvl="1" eaLnBrk="1" hangingPunct="1"/>
            <a:r>
              <a:rPr lang="en-US" altLang="en-US"/>
              <a:t>2.3.1 </a:t>
            </a:r>
            <a:r>
              <a:rPr lang="zh-CN" altLang="en-US"/>
              <a:t>布施波罗蜜多</a:t>
            </a:r>
            <a:endParaRPr lang="en-US" altLang="en-US"/>
          </a:p>
          <a:p>
            <a:pPr lvl="2" eaLnBrk="1" hangingPunct="1"/>
            <a:r>
              <a:rPr lang="zh-CN" altLang="en-US"/>
              <a:t>⑴ 生病时进行思维</a:t>
            </a:r>
            <a:endParaRPr lang="en-US" altLang="en-US"/>
          </a:p>
          <a:p>
            <a:pPr lvl="3" eaLnBrk="1" hangingPunct="1"/>
            <a:r>
              <a:rPr lang="zh-CN" altLang="en-US"/>
              <a:t>① 思维身体的有漏、无常、五蕴和合；</a:t>
            </a:r>
            <a:endParaRPr lang="en-US" altLang="en-US"/>
          </a:p>
          <a:p>
            <a:pPr lvl="3" eaLnBrk="1" hangingPunct="1"/>
            <a:r>
              <a:rPr lang="zh-CN" altLang="en-US"/>
              <a:t>② 了知“无明</a:t>
            </a:r>
            <a:r>
              <a:rPr lang="en-US" altLang="zh-CN"/>
              <a:t>—</a:t>
            </a:r>
            <a:r>
              <a:rPr lang="zh-CN" altLang="en-US"/>
              <a:t>执著</a:t>
            </a:r>
            <a:r>
              <a:rPr lang="en-US" altLang="zh-CN"/>
              <a:t>—</a:t>
            </a:r>
            <a:r>
              <a:rPr lang="zh-CN" altLang="en-US"/>
              <a:t>烦恼</a:t>
            </a:r>
            <a:r>
              <a:rPr lang="en-US" altLang="zh-CN"/>
              <a:t>—</a:t>
            </a:r>
            <a:r>
              <a:rPr lang="zh-CN" altLang="en-US"/>
              <a:t>病痛</a:t>
            </a:r>
            <a:r>
              <a:rPr lang="en-US" altLang="en-US"/>
              <a:t>”</a:t>
            </a:r>
            <a:r>
              <a:rPr lang="zh-CN" altLang="en-US"/>
              <a:t>病痛生产之理；</a:t>
            </a:r>
            <a:endParaRPr lang="en-US" altLang="en-US"/>
          </a:p>
          <a:p>
            <a:pPr lvl="3" eaLnBrk="1" hangingPunct="1"/>
            <a:r>
              <a:rPr lang="zh-CN" altLang="en-US"/>
              <a:t>③ 放弃对身体的执著，把身体布施给魔鬼、非人等众生。</a:t>
            </a:r>
            <a:endParaRPr lang="en-US" altLang="en-US"/>
          </a:p>
          <a:p>
            <a:pPr lvl="2" eaLnBrk="1" hangingPunct="1"/>
            <a:r>
              <a:rPr lang="zh-CN" altLang="en-US"/>
              <a:t>⑵ 布施的具体修法：五加行里古萨里修法，从头到尾修一遍</a:t>
            </a:r>
            <a:endParaRPr lang="en-US" altLang="en-US"/>
          </a:p>
          <a:p>
            <a:pPr lvl="2" eaLnBrk="1" hangingPunct="1"/>
            <a:r>
              <a:rPr lang="zh-CN" altLang="en-US"/>
              <a:t>⑶ 修法的功效</a:t>
            </a:r>
            <a:endParaRPr lang="en-US" altLang="en-US"/>
          </a:p>
          <a:p>
            <a:pPr lvl="3" eaLnBrk="1" hangingPunct="1"/>
            <a:r>
              <a:rPr lang="zh-CN" altLang="en-US"/>
              <a:t>① 减轻病痛；② 积累资粮；③ 遣除寿障。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41EF2E-8069-A5C3-D094-E8FF08E2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</a:t>
            </a:r>
            <a:r>
              <a:rPr lang="zh-CN" altLang="en-US" dirty="0"/>
              <a:t>具体修法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Yahei">
      <a:majorFont>
        <a:latin typeface="Franklin Gothic Book"/>
        <a:ea typeface="微软雅黑"/>
        <a:cs typeface=""/>
      </a:majorFont>
      <a:minorFont>
        <a:latin typeface="Perpetua"/>
        <a:ea typeface="微软雅黑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41</TotalTime>
  <Words>1474</Words>
  <Application>Microsoft Macintosh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Perpetua</vt:lpstr>
      <vt:lpstr>微软雅黑</vt:lpstr>
      <vt:lpstr>Arial</vt:lpstr>
      <vt:lpstr>Franklin Gothic Book</vt:lpstr>
      <vt:lpstr>Wingdings 2</vt:lpstr>
      <vt:lpstr>Wingdings</vt:lpstr>
      <vt:lpstr>Calibri</vt:lpstr>
      <vt:lpstr>楷体</vt:lpstr>
      <vt:lpstr>Grid</vt:lpstr>
      <vt:lpstr>《如何将病苦转为道用》</vt:lpstr>
      <vt:lpstr>1 转为道用的重要性</vt:lpstr>
      <vt:lpstr>2 具体修法</vt:lpstr>
      <vt:lpstr>2 具体修法</vt:lpstr>
      <vt:lpstr>2 具体修法</vt:lpstr>
      <vt:lpstr>2 具体修法</vt:lpstr>
      <vt:lpstr>2 具体修法</vt:lpstr>
      <vt:lpstr>2 具体修法</vt:lpstr>
      <vt:lpstr>2 具体修法</vt:lpstr>
      <vt:lpstr>2 具体修法</vt:lpstr>
      <vt:lpstr>2 具体修法</vt:lpstr>
      <vt:lpstr>2 具体修法</vt:lpstr>
      <vt:lpstr>3 结束语</vt:lpstr>
      <vt:lpstr>三、学修检验</vt:lpstr>
    </vt:vector>
  </TitlesOfParts>
  <Company>Enbridge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Zhang</dc:creator>
  <cp:lastModifiedBy>John Zhang</cp:lastModifiedBy>
  <cp:revision>12</cp:revision>
  <dcterms:created xsi:type="dcterms:W3CDTF">2016-04-19T19:41:45Z</dcterms:created>
  <dcterms:modified xsi:type="dcterms:W3CDTF">2023-05-19T14:19:48Z</dcterms:modified>
</cp:coreProperties>
</file>