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66" r:id="rId7"/>
    <p:sldId id="267" r:id="rId8"/>
    <p:sldId id="259" r:id="rId9"/>
    <p:sldId id="264" r:id="rId10"/>
    <p:sldId id="262" r:id="rId11"/>
    <p:sldId id="263" r:id="rId12"/>
    <p:sldId id="268"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35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A882F-9426-4B51-A021-6C357FC210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A8FF8EB-DB8D-4967-A5E3-64584459EB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D2EF13E-DBB4-4FC2-BCDE-5D9671FB4C3B}"/>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5" name="Footer Placeholder 4">
            <a:extLst>
              <a:ext uri="{FF2B5EF4-FFF2-40B4-BE49-F238E27FC236}">
                <a16:creationId xmlns:a16="http://schemas.microsoft.com/office/drawing/2014/main" id="{4D2E18A3-0BE5-46D3-87C3-B449B9AC85B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517B827-D309-440A-8BEB-1A2C2279BF8C}"/>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245096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FA85C-3FB1-4154-8932-6C51479B82D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96A8D2A-BEBB-4B3D-9853-9D83BB3073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8272738-602F-4BE8-91F0-07DA6229B74C}"/>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5" name="Footer Placeholder 4">
            <a:extLst>
              <a:ext uri="{FF2B5EF4-FFF2-40B4-BE49-F238E27FC236}">
                <a16:creationId xmlns:a16="http://schemas.microsoft.com/office/drawing/2014/main" id="{E18C5D43-EFC3-4776-B7AA-2BE5C0857A9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EBBDE8B-C9D4-434C-9A75-2048D95829AA}"/>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117835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E8257C-486F-4E8C-8D07-BE1D90AB2C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8C7B37E-251F-4624-9FFC-B76A3A19516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029247B-C538-4A9D-BA89-6D1A8CA6EF99}"/>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5" name="Footer Placeholder 4">
            <a:extLst>
              <a:ext uri="{FF2B5EF4-FFF2-40B4-BE49-F238E27FC236}">
                <a16:creationId xmlns:a16="http://schemas.microsoft.com/office/drawing/2014/main" id="{9A6F10FD-383C-4A7C-96BB-EDB15D88A3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156E8-F902-40E9-9AD3-A2F02A9FC8E9}"/>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581799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1B3E-4CE8-4353-AE43-47D82E8BD01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4048883-6881-4375-9139-DE8449BEA59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DBD718F-2AB4-48CC-A863-7C1F5871937A}"/>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5" name="Footer Placeholder 4">
            <a:extLst>
              <a:ext uri="{FF2B5EF4-FFF2-40B4-BE49-F238E27FC236}">
                <a16:creationId xmlns:a16="http://schemas.microsoft.com/office/drawing/2014/main" id="{33EA46A7-53A6-4C76-8C0D-AA0FE930CC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751A58E-EB12-4B58-8038-E6D068C3646D}"/>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677161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5D0A4-46D6-4DBC-A673-C4ACB640F0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BA4A432-4BFD-466B-B362-0C9E8723DA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4069D67-4319-412B-BF5D-8FD52457B05A}"/>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5" name="Footer Placeholder 4">
            <a:extLst>
              <a:ext uri="{FF2B5EF4-FFF2-40B4-BE49-F238E27FC236}">
                <a16:creationId xmlns:a16="http://schemas.microsoft.com/office/drawing/2014/main" id="{4C8B15F3-583C-4BCF-81E0-A9E6265F305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31ADCAB-B59A-417F-8632-41348F494577}"/>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1669960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FDDC-495E-47E0-8255-C44D6982B5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8751F91-02BA-4C58-A776-56F89740A5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331464D-D0D5-4289-A5B1-9D8C513CAE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E9AFE15-BBA2-46C2-A96B-27222D03FC98}"/>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6" name="Footer Placeholder 5">
            <a:extLst>
              <a:ext uri="{FF2B5EF4-FFF2-40B4-BE49-F238E27FC236}">
                <a16:creationId xmlns:a16="http://schemas.microsoft.com/office/drawing/2014/main" id="{7487B954-C7EE-4F5F-80C2-C631626EDF1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DA89F1F-B6F5-4B98-A60E-D5086D2AD3CD}"/>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66497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EF118-8645-4A57-AA75-1C337497FAB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EFB37A2-3F73-4A90-900B-D4A7FF717E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B89F7C5-8397-4EDA-8295-06F3EFFE25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43572CC-2908-4958-A6A8-F8082649BD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1B4E7DA-1B09-4E42-A5BB-7EC5D63F7BD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B02DE4A-ABE7-4D3D-B792-1E0C49A85B6D}"/>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8" name="Footer Placeholder 7">
            <a:extLst>
              <a:ext uri="{FF2B5EF4-FFF2-40B4-BE49-F238E27FC236}">
                <a16:creationId xmlns:a16="http://schemas.microsoft.com/office/drawing/2014/main" id="{6F092480-1ED6-40D1-83EC-3F2F38B0861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19E6B05-2C08-45A6-82FE-25753E9247CF}"/>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275746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7CBE-82A4-4BCD-B77B-DF601AC755E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265D86A-D765-48F1-8150-A3F295B4108F}"/>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4" name="Footer Placeholder 3">
            <a:extLst>
              <a:ext uri="{FF2B5EF4-FFF2-40B4-BE49-F238E27FC236}">
                <a16:creationId xmlns:a16="http://schemas.microsoft.com/office/drawing/2014/main" id="{35BA29B5-B2AA-4F36-9FC8-22F5C951135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605855F0-0B80-4D9B-8743-A83A82FFB863}"/>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4085959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5F20FD-2194-494C-8E11-4DC0BDFCB796}"/>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3" name="Footer Placeholder 2">
            <a:extLst>
              <a:ext uri="{FF2B5EF4-FFF2-40B4-BE49-F238E27FC236}">
                <a16:creationId xmlns:a16="http://schemas.microsoft.com/office/drawing/2014/main" id="{B400B1BB-C5AF-45E0-A46D-54CAFAC54B8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BAD9D33-5934-4E3A-80B1-241FF7B74DEB}"/>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123619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72CC3-A804-4580-8D83-BB8B0133E5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AB6D785-AA61-42FA-B21D-1000C455BE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61CE055-4F63-4236-9400-163CEBBB5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98CF3F-039B-49E1-A485-98C356D7712E}"/>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6" name="Footer Placeholder 5">
            <a:extLst>
              <a:ext uri="{FF2B5EF4-FFF2-40B4-BE49-F238E27FC236}">
                <a16:creationId xmlns:a16="http://schemas.microsoft.com/office/drawing/2014/main" id="{56F1B72F-A32B-4516-9037-BC38536BBA1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02E290-E19C-4610-9705-9460026D8055}"/>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947396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C3304-69FA-4364-A342-B17EAC96B4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48C35BD-EA39-49F9-9349-480FBA8BA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80A3767-7DC2-4583-836C-F58F95534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D7B003-F9B6-4608-8607-076D7011E235}"/>
              </a:ext>
            </a:extLst>
          </p:cNvPr>
          <p:cNvSpPr>
            <a:spLocks noGrp="1"/>
          </p:cNvSpPr>
          <p:nvPr>
            <p:ph type="dt" sz="half" idx="10"/>
          </p:nvPr>
        </p:nvSpPr>
        <p:spPr/>
        <p:txBody>
          <a:bodyPr/>
          <a:lstStyle/>
          <a:p>
            <a:fld id="{011DFAD9-EC82-4A6C-A946-369DD215EC91}" type="datetimeFigureOut">
              <a:rPr lang="en-CA" smtClean="0"/>
              <a:t>16/09/2018</a:t>
            </a:fld>
            <a:endParaRPr lang="en-CA"/>
          </a:p>
        </p:txBody>
      </p:sp>
      <p:sp>
        <p:nvSpPr>
          <p:cNvPr id="6" name="Footer Placeholder 5">
            <a:extLst>
              <a:ext uri="{FF2B5EF4-FFF2-40B4-BE49-F238E27FC236}">
                <a16:creationId xmlns:a16="http://schemas.microsoft.com/office/drawing/2014/main" id="{CBF530AC-FA42-4393-BBA3-C2F08C22A82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138A723-A0ED-49E3-8B89-BD515F3C34BC}"/>
              </a:ext>
            </a:extLst>
          </p:cNvPr>
          <p:cNvSpPr>
            <a:spLocks noGrp="1"/>
          </p:cNvSpPr>
          <p:nvPr>
            <p:ph type="sldNum" sz="quarter" idx="12"/>
          </p:nvPr>
        </p:nvSpPr>
        <p:spPr/>
        <p:txBody>
          <a:bodyPr/>
          <a:lstStyle/>
          <a:p>
            <a:fld id="{0F579E0B-D9AE-426F-B198-F155CF4951A8}" type="slidenum">
              <a:rPr lang="en-CA" smtClean="0"/>
              <a:t>‹#›</a:t>
            </a:fld>
            <a:endParaRPr lang="en-CA"/>
          </a:p>
        </p:txBody>
      </p:sp>
    </p:spTree>
    <p:extLst>
      <p:ext uri="{BB962C8B-B14F-4D97-AF65-F5344CB8AC3E}">
        <p14:creationId xmlns:p14="http://schemas.microsoft.com/office/powerpoint/2010/main" val="2052549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673B98-D096-473A-A225-56701F7282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16E4E94-4AE6-4D87-9AB8-C82311370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17F8F24-64A8-4D86-AC45-35B2DDE42C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DFAD9-EC82-4A6C-A946-369DD215EC91}" type="datetimeFigureOut">
              <a:rPr lang="en-CA" smtClean="0"/>
              <a:t>16/09/2018</a:t>
            </a:fld>
            <a:endParaRPr lang="en-CA"/>
          </a:p>
        </p:txBody>
      </p:sp>
      <p:sp>
        <p:nvSpPr>
          <p:cNvPr id="5" name="Footer Placeholder 4">
            <a:extLst>
              <a:ext uri="{FF2B5EF4-FFF2-40B4-BE49-F238E27FC236}">
                <a16:creationId xmlns:a16="http://schemas.microsoft.com/office/drawing/2014/main" id="{E52DD63B-FF41-41E9-8A2F-1532C3642B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54BB0DF-9500-48DB-A773-2BBA594117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79E0B-D9AE-426F-B198-F155CF4951A8}" type="slidenum">
              <a:rPr lang="en-CA" smtClean="0"/>
              <a:t>‹#›</a:t>
            </a:fld>
            <a:endParaRPr lang="en-CA"/>
          </a:p>
        </p:txBody>
      </p:sp>
    </p:spTree>
    <p:extLst>
      <p:ext uri="{BB962C8B-B14F-4D97-AF65-F5344CB8AC3E}">
        <p14:creationId xmlns:p14="http://schemas.microsoft.com/office/powerpoint/2010/main" val="134540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C2ADC-615C-4A26-AF65-86D66C68C03B}"/>
              </a:ext>
            </a:extLst>
          </p:cNvPr>
          <p:cNvSpPr>
            <a:spLocks noGrp="1"/>
          </p:cNvSpPr>
          <p:nvPr>
            <p:ph type="ctrTitle"/>
          </p:nvPr>
        </p:nvSpPr>
        <p:spPr/>
        <p:txBody>
          <a:bodyPr/>
          <a:lstStyle/>
          <a:p>
            <a:r>
              <a:rPr lang="zh-CN" altLang="en-US" dirty="0"/>
              <a:t>佛教徒的生活模式</a:t>
            </a:r>
            <a:br>
              <a:rPr lang="en-CA" altLang="zh-CN" dirty="0"/>
            </a:br>
            <a:endParaRPr lang="en-CA" dirty="0"/>
          </a:p>
        </p:txBody>
      </p:sp>
      <p:sp>
        <p:nvSpPr>
          <p:cNvPr id="3" name="Subtitle 2">
            <a:extLst>
              <a:ext uri="{FF2B5EF4-FFF2-40B4-BE49-F238E27FC236}">
                <a16:creationId xmlns:a16="http://schemas.microsoft.com/office/drawing/2014/main" id="{A101E4DB-B5D0-4563-B92F-C38DA2E9D34D}"/>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228323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28461-4888-417A-BA0A-1CD5805D4DBE}"/>
              </a:ext>
            </a:extLst>
          </p:cNvPr>
          <p:cNvSpPr>
            <a:spLocks noGrp="1"/>
          </p:cNvSpPr>
          <p:nvPr>
            <p:ph type="title"/>
          </p:nvPr>
        </p:nvSpPr>
        <p:spPr/>
        <p:txBody>
          <a:bodyPr/>
          <a:lstStyle/>
          <a:p>
            <a:r>
              <a:rPr lang="zh-CN" altLang="en-US" dirty="0"/>
              <a:t>三</a:t>
            </a:r>
            <a:r>
              <a:rPr lang="en-CA" altLang="zh-CN" dirty="0"/>
              <a:t>. </a:t>
            </a:r>
            <a:r>
              <a:rPr lang="zh-CN" altLang="en-US" dirty="0"/>
              <a:t>怎样看待钱</a:t>
            </a:r>
            <a:endParaRPr lang="en-CA" dirty="0"/>
          </a:p>
        </p:txBody>
      </p:sp>
      <p:sp>
        <p:nvSpPr>
          <p:cNvPr id="3" name="Content Placeholder 2">
            <a:extLst>
              <a:ext uri="{FF2B5EF4-FFF2-40B4-BE49-F238E27FC236}">
                <a16:creationId xmlns:a16="http://schemas.microsoft.com/office/drawing/2014/main" id="{F36450C4-9847-4DCD-8565-1A298222AB5B}"/>
              </a:ext>
            </a:extLst>
          </p:cNvPr>
          <p:cNvSpPr>
            <a:spLocks noGrp="1"/>
          </p:cNvSpPr>
          <p:nvPr>
            <p:ph idx="1"/>
          </p:nvPr>
        </p:nvSpPr>
        <p:spPr/>
        <p:txBody>
          <a:bodyPr>
            <a:normAutofit fontScale="77500" lnSpcReduction="20000"/>
          </a:bodyPr>
          <a:lstStyle/>
          <a:p>
            <a:r>
              <a:rPr lang="zh-CN" altLang="en-US" dirty="0"/>
              <a:t>对钱的态度</a:t>
            </a:r>
            <a:endParaRPr lang="en-CA" altLang="zh-CN" dirty="0"/>
          </a:p>
          <a:p>
            <a:pPr lvl="1"/>
            <a:r>
              <a:rPr lang="zh-CN" altLang="en-US" dirty="0"/>
              <a:t>钱不属于自己，哪里有需要就把钱分配到哪里</a:t>
            </a:r>
            <a:endParaRPr lang="en-CA" altLang="zh-CN" dirty="0"/>
          </a:p>
          <a:p>
            <a:pPr lvl="1"/>
            <a:endParaRPr lang="en-CA" altLang="zh-CN" dirty="0"/>
          </a:p>
          <a:p>
            <a:r>
              <a:rPr lang="zh-CN" altLang="en-US" dirty="0"/>
              <a:t>违背这个态度</a:t>
            </a:r>
            <a:endParaRPr lang="en-CA" altLang="zh-CN" dirty="0"/>
          </a:p>
          <a:p>
            <a:pPr lvl="1"/>
            <a:r>
              <a:rPr lang="zh-CN" altLang="en-US" dirty="0"/>
              <a:t>违背少欲知足</a:t>
            </a:r>
            <a:endParaRPr lang="en-CA" altLang="zh-CN" dirty="0"/>
          </a:p>
          <a:p>
            <a:pPr lvl="1"/>
            <a:r>
              <a:rPr lang="zh-CN" altLang="en-US" dirty="0"/>
              <a:t>欲望心不断膨胀</a:t>
            </a:r>
            <a:endParaRPr lang="en-CA" altLang="zh-CN" dirty="0"/>
          </a:p>
          <a:p>
            <a:pPr lvl="1"/>
            <a:r>
              <a:rPr lang="zh-CN" altLang="en-US" dirty="0"/>
              <a:t>永远不幸福</a:t>
            </a:r>
            <a:endParaRPr lang="en-CA" altLang="zh-CN" dirty="0"/>
          </a:p>
          <a:p>
            <a:pPr marL="0" indent="0">
              <a:buNone/>
            </a:pPr>
            <a:endParaRPr lang="en-CA" dirty="0"/>
          </a:p>
          <a:p>
            <a:r>
              <a:rPr lang="zh-CN" altLang="en-US" dirty="0"/>
              <a:t>物质</a:t>
            </a:r>
            <a:r>
              <a:rPr lang="en-US" altLang="zh-CN" dirty="0"/>
              <a:t>/</a:t>
            </a:r>
            <a:r>
              <a:rPr lang="zh-CN" altLang="en-US" dirty="0"/>
              <a:t>金钱不会带来幸福</a:t>
            </a:r>
            <a:endParaRPr lang="en-CA" altLang="zh-CN" dirty="0"/>
          </a:p>
          <a:p>
            <a:pPr lvl="1"/>
            <a:r>
              <a:rPr lang="zh-CN" altLang="en-US" dirty="0"/>
              <a:t>物质生活丰裕的美国人，很多都不幸福</a:t>
            </a:r>
            <a:endParaRPr lang="en-CA" altLang="zh-CN" dirty="0"/>
          </a:p>
          <a:p>
            <a:pPr lvl="1"/>
            <a:r>
              <a:rPr lang="zh-CN" altLang="en-US" dirty="0"/>
              <a:t>麻风病人烤火</a:t>
            </a:r>
            <a:endParaRPr lang="en-CA" altLang="zh-CN" dirty="0"/>
          </a:p>
          <a:p>
            <a:pPr lvl="1"/>
            <a:r>
              <a:rPr lang="zh-CN" altLang="en-US" dirty="0"/>
              <a:t>物质生活像盐水</a:t>
            </a:r>
            <a:endParaRPr lang="en-CA" altLang="zh-CN" dirty="0"/>
          </a:p>
          <a:p>
            <a:pPr lvl="1"/>
            <a:endParaRPr lang="en-CA" dirty="0"/>
          </a:p>
          <a:p>
            <a:pPr marL="0" indent="0">
              <a:buNone/>
            </a:pPr>
            <a:r>
              <a:rPr lang="zh-CN" altLang="en-US" dirty="0"/>
              <a:t>总结：人光是靠金钱来满足，然后从中获得解脱是不可能的。</a:t>
            </a:r>
            <a:endParaRPr lang="en-CA" dirty="0"/>
          </a:p>
        </p:txBody>
      </p:sp>
    </p:spTree>
    <p:extLst>
      <p:ext uri="{BB962C8B-B14F-4D97-AF65-F5344CB8AC3E}">
        <p14:creationId xmlns:p14="http://schemas.microsoft.com/office/powerpoint/2010/main" val="4123300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75AE-8ABF-4230-BF04-C9907E061C15}"/>
              </a:ext>
            </a:extLst>
          </p:cNvPr>
          <p:cNvSpPr>
            <a:spLocks noGrp="1"/>
          </p:cNvSpPr>
          <p:nvPr>
            <p:ph type="title"/>
          </p:nvPr>
        </p:nvSpPr>
        <p:spPr/>
        <p:txBody>
          <a:bodyPr/>
          <a:lstStyle/>
          <a:p>
            <a:r>
              <a:rPr lang="zh-CN" altLang="en-US" dirty="0"/>
              <a:t>四</a:t>
            </a:r>
            <a:r>
              <a:rPr lang="en-CA" altLang="zh-CN" dirty="0"/>
              <a:t>. </a:t>
            </a:r>
            <a:r>
              <a:rPr lang="zh-CN" altLang="en-US" dirty="0"/>
              <a:t>金钱与幸福</a:t>
            </a:r>
            <a:endParaRPr lang="en-CA" dirty="0"/>
          </a:p>
        </p:txBody>
      </p:sp>
      <p:sp>
        <p:nvSpPr>
          <p:cNvPr id="3" name="Content Placeholder 2">
            <a:extLst>
              <a:ext uri="{FF2B5EF4-FFF2-40B4-BE49-F238E27FC236}">
                <a16:creationId xmlns:a16="http://schemas.microsoft.com/office/drawing/2014/main" id="{620640FE-DE1E-4EA9-A0F0-D1F5EA3086D2}"/>
              </a:ext>
            </a:extLst>
          </p:cNvPr>
          <p:cNvSpPr>
            <a:spLocks noGrp="1"/>
          </p:cNvSpPr>
          <p:nvPr>
            <p:ph idx="1"/>
          </p:nvPr>
        </p:nvSpPr>
        <p:spPr/>
        <p:txBody>
          <a:bodyPr>
            <a:normAutofit lnSpcReduction="10000"/>
          </a:bodyPr>
          <a:lstStyle/>
          <a:p>
            <a:r>
              <a:rPr lang="zh-CN" altLang="en-US" dirty="0"/>
              <a:t>幸福指数</a:t>
            </a:r>
            <a:endParaRPr lang="en-CA" altLang="zh-CN" dirty="0"/>
          </a:p>
          <a:p>
            <a:pPr lvl="1"/>
            <a:r>
              <a:rPr lang="zh-CN" altLang="en-US" dirty="0"/>
              <a:t>中国的幸福指数</a:t>
            </a:r>
            <a:endParaRPr lang="en-CA" altLang="zh-CN" dirty="0"/>
          </a:p>
          <a:p>
            <a:pPr lvl="1"/>
            <a:r>
              <a:rPr lang="zh-CN" altLang="en-US" dirty="0"/>
              <a:t>美国的超级富翁和肯尼亚的游牧民族</a:t>
            </a:r>
            <a:endParaRPr lang="en-CA" altLang="zh-CN" dirty="0"/>
          </a:p>
          <a:p>
            <a:pPr lvl="1"/>
            <a:r>
              <a:rPr lang="zh-CN" altLang="en-US" dirty="0"/>
              <a:t>收入增加三倍，幸福感没有翻倍反而下降</a:t>
            </a:r>
            <a:endParaRPr lang="en-CA" altLang="zh-CN" dirty="0"/>
          </a:p>
          <a:p>
            <a:pPr lvl="1"/>
            <a:endParaRPr lang="en-CA" altLang="zh-CN" dirty="0"/>
          </a:p>
          <a:p>
            <a:r>
              <a:rPr lang="zh-CN" altLang="en-US" dirty="0"/>
              <a:t>努力挣钱就幸福吗</a:t>
            </a:r>
            <a:endParaRPr lang="en-CA" altLang="zh-CN" dirty="0"/>
          </a:p>
          <a:p>
            <a:pPr lvl="1"/>
            <a:r>
              <a:rPr lang="zh-CN" altLang="en-US" dirty="0"/>
              <a:t>在我们内心寻找幸福是不可能的（机械唯物主义）</a:t>
            </a:r>
            <a:endParaRPr lang="en-CA" altLang="zh-CN" dirty="0"/>
          </a:p>
          <a:p>
            <a:pPr lvl="1"/>
            <a:r>
              <a:rPr lang="zh-CN" altLang="en-US" dirty="0"/>
              <a:t>凡夫人有钱就幸福</a:t>
            </a:r>
            <a:endParaRPr lang="en-CA" altLang="zh-CN" dirty="0"/>
          </a:p>
          <a:p>
            <a:pPr lvl="1"/>
            <a:r>
              <a:rPr lang="zh-CN" altLang="en-US" dirty="0"/>
              <a:t>感官享受是追求幸福的动力</a:t>
            </a:r>
            <a:endParaRPr lang="en-CA" altLang="zh-CN" dirty="0"/>
          </a:p>
          <a:p>
            <a:pPr lvl="1"/>
            <a:endParaRPr lang="en-CA" dirty="0"/>
          </a:p>
          <a:p>
            <a:r>
              <a:rPr lang="zh-CN" altLang="en-US" dirty="0"/>
              <a:t>总结：金钱可以给人带来幸福的这种想法是错误的。</a:t>
            </a:r>
            <a:endParaRPr lang="en-CA" dirty="0"/>
          </a:p>
        </p:txBody>
      </p:sp>
    </p:spTree>
    <p:extLst>
      <p:ext uri="{BB962C8B-B14F-4D97-AF65-F5344CB8AC3E}">
        <p14:creationId xmlns:p14="http://schemas.microsoft.com/office/powerpoint/2010/main" val="3214075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0D3A-1956-4584-89B3-EAB67C1A2C37}"/>
              </a:ext>
            </a:extLst>
          </p:cNvPr>
          <p:cNvSpPr>
            <a:spLocks noGrp="1"/>
          </p:cNvSpPr>
          <p:nvPr>
            <p:ph type="title"/>
          </p:nvPr>
        </p:nvSpPr>
        <p:spPr/>
        <p:txBody>
          <a:bodyPr/>
          <a:lstStyle/>
          <a:p>
            <a:r>
              <a:rPr lang="zh-CN" altLang="en-US" dirty="0"/>
              <a:t>五</a:t>
            </a:r>
            <a:r>
              <a:rPr lang="en-CA" altLang="zh-CN" dirty="0"/>
              <a:t>. </a:t>
            </a:r>
            <a:r>
              <a:rPr lang="zh-CN" altLang="en-US" dirty="0"/>
              <a:t>幸福在哪里</a:t>
            </a:r>
            <a:endParaRPr lang="en-CA" dirty="0"/>
          </a:p>
        </p:txBody>
      </p:sp>
      <p:sp>
        <p:nvSpPr>
          <p:cNvPr id="3" name="Content Placeholder 2">
            <a:extLst>
              <a:ext uri="{FF2B5EF4-FFF2-40B4-BE49-F238E27FC236}">
                <a16:creationId xmlns:a16="http://schemas.microsoft.com/office/drawing/2014/main" id="{5E40F69C-B065-4D23-8523-BE8DDD35A3CF}"/>
              </a:ext>
            </a:extLst>
          </p:cNvPr>
          <p:cNvSpPr>
            <a:spLocks noGrp="1"/>
          </p:cNvSpPr>
          <p:nvPr>
            <p:ph idx="1"/>
          </p:nvPr>
        </p:nvSpPr>
        <p:spPr/>
        <p:txBody>
          <a:bodyPr>
            <a:normAutofit/>
          </a:bodyPr>
          <a:lstStyle/>
          <a:p>
            <a:r>
              <a:rPr lang="zh-CN" altLang="en-US" dirty="0"/>
              <a:t>按照释迦牟尼的方法去修行</a:t>
            </a:r>
            <a:endParaRPr lang="en-CA" altLang="zh-CN" dirty="0"/>
          </a:p>
          <a:p>
            <a:pPr lvl="1"/>
            <a:r>
              <a:rPr lang="zh-CN" altLang="en-US" dirty="0"/>
              <a:t>把佛教当作信仰</a:t>
            </a:r>
            <a:endParaRPr lang="en-CA" altLang="zh-CN" dirty="0"/>
          </a:p>
          <a:p>
            <a:pPr lvl="1"/>
            <a:r>
              <a:rPr lang="zh-CN" altLang="en-US" dirty="0"/>
              <a:t>达到生活标准后，少欲知足</a:t>
            </a:r>
            <a:endParaRPr lang="en-CA" altLang="zh-CN" dirty="0"/>
          </a:p>
          <a:p>
            <a:pPr lvl="1"/>
            <a:r>
              <a:rPr lang="zh-CN" altLang="en-US" dirty="0"/>
              <a:t>把时间用在追求更有意义的事情上面</a:t>
            </a:r>
            <a:endParaRPr lang="en-CA" altLang="zh-CN" dirty="0"/>
          </a:p>
          <a:p>
            <a:pPr lvl="1"/>
            <a:endParaRPr lang="en-CA" altLang="zh-CN" dirty="0"/>
          </a:p>
          <a:p>
            <a:pPr marL="0" indent="0">
              <a:buNone/>
            </a:pPr>
            <a:r>
              <a:rPr lang="zh-CN" altLang="en-US" dirty="0"/>
              <a:t>总结：得到这样的人身，听到殊胜的佛法，还有一定的时间去修行，这是我们极为难得的一次机会。我们要珍惜这次学佛的机会，好好修行。</a:t>
            </a:r>
            <a:endParaRPr lang="en-CA" altLang="zh-CN" dirty="0"/>
          </a:p>
        </p:txBody>
      </p:sp>
    </p:spTree>
    <p:extLst>
      <p:ext uri="{BB962C8B-B14F-4D97-AF65-F5344CB8AC3E}">
        <p14:creationId xmlns:p14="http://schemas.microsoft.com/office/powerpoint/2010/main" val="2323512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0F1A4-D83E-4057-BC5A-733D65AE73F2}"/>
              </a:ext>
            </a:extLst>
          </p:cNvPr>
          <p:cNvSpPr>
            <a:spLocks noGrp="1"/>
          </p:cNvSpPr>
          <p:nvPr>
            <p:ph type="title"/>
          </p:nvPr>
        </p:nvSpPr>
        <p:spPr/>
        <p:txBody>
          <a:bodyPr/>
          <a:lstStyle/>
          <a:p>
            <a:r>
              <a:rPr lang="zh-CN" altLang="en-US" dirty="0"/>
              <a:t>课后讨论</a:t>
            </a:r>
            <a:endParaRPr lang="en-CA" dirty="0"/>
          </a:p>
        </p:txBody>
      </p:sp>
      <p:sp>
        <p:nvSpPr>
          <p:cNvPr id="3" name="Content Placeholder 2">
            <a:extLst>
              <a:ext uri="{FF2B5EF4-FFF2-40B4-BE49-F238E27FC236}">
                <a16:creationId xmlns:a16="http://schemas.microsoft.com/office/drawing/2014/main" id="{19A8D813-5E92-4F53-B8D7-A165E060C13F}"/>
              </a:ext>
            </a:extLst>
          </p:cNvPr>
          <p:cNvSpPr>
            <a:spLocks noGrp="1"/>
          </p:cNvSpPr>
          <p:nvPr>
            <p:ph idx="1"/>
          </p:nvPr>
        </p:nvSpPr>
        <p:spPr/>
        <p:txBody>
          <a:bodyPr>
            <a:normAutofit fontScale="62500" lnSpcReduction="20000"/>
          </a:bodyPr>
          <a:lstStyle/>
          <a:p>
            <a:pPr marL="514350" indent="-514350">
              <a:lnSpc>
                <a:spcPct val="100000"/>
              </a:lnSpc>
              <a:buFont typeface="+mj-lt"/>
              <a:buAutoNum type="arabicPeriod"/>
            </a:pPr>
            <a:r>
              <a:rPr lang="zh-CN" altLang="en-US" dirty="0"/>
              <a:t>自己是否认识到佛教徒的生活模式的内容和重要性？                 </a:t>
            </a:r>
            <a:endParaRPr lang="en-CA" altLang="zh-CN" dirty="0"/>
          </a:p>
          <a:p>
            <a:pPr marL="514350" indent="-514350">
              <a:lnSpc>
                <a:spcPct val="100000"/>
              </a:lnSpc>
              <a:buFont typeface="+mj-lt"/>
              <a:buAutoNum type="arabicPeriod"/>
            </a:pPr>
            <a:r>
              <a:rPr lang="zh-CN" altLang="en-US" dirty="0"/>
              <a:t>应如何认识苦行的意义、少欲知足的原则、信仰的价值？          </a:t>
            </a:r>
            <a:endParaRPr lang="en-CA" altLang="zh-CN" dirty="0"/>
          </a:p>
          <a:p>
            <a:pPr marL="514350" indent="-514350">
              <a:lnSpc>
                <a:spcPct val="100000"/>
              </a:lnSpc>
              <a:buFont typeface="+mj-lt"/>
              <a:buAutoNum type="arabicPeriod"/>
            </a:pPr>
            <a:r>
              <a:rPr lang="zh-CN" altLang="en-US" dirty="0"/>
              <a:t>对于金钱与幸福的关系，是否有了清晰的认识？                         </a:t>
            </a:r>
            <a:endParaRPr lang="en-CA" altLang="zh-CN" dirty="0"/>
          </a:p>
          <a:p>
            <a:pPr marL="514350" indent="-514350">
              <a:lnSpc>
                <a:spcPct val="100000"/>
              </a:lnSpc>
              <a:buFont typeface="+mj-lt"/>
              <a:buAutoNum type="arabicPeriod"/>
            </a:pPr>
            <a:r>
              <a:rPr lang="zh-CN" altLang="en-US" dirty="0"/>
              <a:t>你认为人类幸福感的来源是什么？应当到哪里去寻找？             </a:t>
            </a:r>
            <a:endParaRPr lang="en-CA" altLang="zh-CN" dirty="0"/>
          </a:p>
          <a:p>
            <a:pPr marL="514350" indent="-514350">
              <a:lnSpc>
                <a:spcPct val="100000"/>
              </a:lnSpc>
              <a:buFont typeface="+mj-lt"/>
              <a:buAutoNum type="arabicPeriod"/>
            </a:pPr>
            <a:r>
              <a:rPr lang="zh-CN" altLang="en-US" dirty="0"/>
              <a:t>什么是佛给我们制定的生活法则和原则？                                     </a:t>
            </a:r>
            <a:endParaRPr lang="en-CA" altLang="zh-CN" dirty="0"/>
          </a:p>
          <a:p>
            <a:pPr marL="514350" indent="-514350">
              <a:lnSpc>
                <a:spcPct val="100000"/>
              </a:lnSpc>
              <a:buFont typeface="+mj-lt"/>
              <a:buAutoNum type="arabicPeriod"/>
            </a:pPr>
            <a:r>
              <a:rPr lang="zh-CN" altLang="en-US" dirty="0"/>
              <a:t>追求奢侈生活的过患是什么？  </a:t>
            </a:r>
            <a:endParaRPr lang="en-CA" altLang="zh-CN" dirty="0"/>
          </a:p>
          <a:p>
            <a:pPr marL="514350" indent="-514350">
              <a:lnSpc>
                <a:spcPct val="100000"/>
              </a:lnSpc>
              <a:buFont typeface="+mj-lt"/>
              <a:buAutoNum type="arabicPeriod"/>
            </a:pPr>
            <a:r>
              <a:rPr lang="zh-CN" altLang="en-US" dirty="0"/>
              <a:t>你有什么有效的控制</a:t>
            </a:r>
            <a:r>
              <a:rPr lang="en-US" altLang="zh-CN" dirty="0"/>
              <a:t>/</a:t>
            </a:r>
            <a:r>
              <a:rPr lang="zh-CN" altLang="en-US" dirty="0"/>
              <a:t>消解欲望 的方法？                                       </a:t>
            </a:r>
            <a:endParaRPr lang="en-CA" altLang="zh-CN" dirty="0"/>
          </a:p>
          <a:p>
            <a:pPr marL="514350" indent="-514350">
              <a:lnSpc>
                <a:spcPct val="100000"/>
              </a:lnSpc>
              <a:buFont typeface="+mj-lt"/>
              <a:buAutoNum type="arabicPeriod"/>
            </a:pPr>
            <a:r>
              <a:rPr lang="zh-CN" altLang="en-US" dirty="0"/>
              <a:t>有些物质条件好的人认为现在该吃的吃、该玩的玩，甚至过度 地去享受物质，等到一定程度的 时候自然会产生一种物极必反或是腻了的感觉从而不再贪恋物质。这个时候再去修行，可以事半功倍。你觉得这种方法可行吗？有条件的话想不想试试？</a:t>
            </a:r>
            <a:endParaRPr lang="en-CA" altLang="zh-CN" dirty="0"/>
          </a:p>
          <a:p>
            <a:pPr marL="514350" indent="-514350">
              <a:lnSpc>
                <a:spcPct val="100000"/>
              </a:lnSpc>
              <a:buFont typeface="+mj-lt"/>
              <a:buAutoNum type="arabicPeriod"/>
            </a:pPr>
            <a:r>
              <a:rPr lang="zh-CN" altLang="en-US" dirty="0"/>
              <a:t>你觉得现在过的幸福吗？学习佛法后有没有过的比以前幸福？ </a:t>
            </a:r>
            <a:endParaRPr lang="en-CA" altLang="zh-CN" dirty="0"/>
          </a:p>
          <a:p>
            <a:pPr marL="514350" indent="-514350">
              <a:lnSpc>
                <a:spcPct val="100000"/>
              </a:lnSpc>
              <a:buFont typeface="+mj-lt"/>
              <a:buAutoNum type="arabicPeriod"/>
            </a:pPr>
            <a:r>
              <a:rPr lang="zh-CN" altLang="en-US" dirty="0"/>
              <a:t>现代社会的主流价值观认为应该多挣钱追求更多的物质财富，你是怎样在这样的大环境中独善其身，做到少欲知足的？ </a:t>
            </a:r>
            <a:endParaRPr lang="en-CA" altLang="zh-CN" dirty="0"/>
          </a:p>
          <a:p>
            <a:pPr marL="0" indent="0">
              <a:buNone/>
            </a:pPr>
            <a:endParaRPr lang="en-CA" altLang="zh-CN" dirty="0"/>
          </a:p>
          <a:p>
            <a:pPr marL="514350" indent="-514350">
              <a:buAutoNum type="arabicPeriod"/>
            </a:pPr>
            <a:endParaRPr lang="en-CA" altLang="zh-CN" dirty="0"/>
          </a:p>
          <a:p>
            <a:pPr marL="514350" indent="-514350">
              <a:buAutoNum type="arabicPeriod"/>
            </a:pPr>
            <a:endParaRPr lang="en-CA" altLang="zh-CN" dirty="0"/>
          </a:p>
          <a:p>
            <a:pPr marL="514350" indent="-514350">
              <a:buAutoNum type="arabicPeriod"/>
            </a:pPr>
            <a:endParaRPr lang="en-CA" dirty="0"/>
          </a:p>
        </p:txBody>
      </p:sp>
    </p:spTree>
    <p:extLst>
      <p:ext uri="{BB962C8B-B14F-4D97-AF65-F5344CB8AC3E}">
        <p14:creationId xmlns:p14="http://schemas.microsoft.com/office/powerpoint/2010/main" val="161718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5BCFF-D683-473F-ABA9-7C93C992259B}"/>
              </a:ext>
            </a:extLst>
          </p:cNvPr>
          <p:cNvSpPr>
            <a:spLocks noGrp="1"/>
          </p:cNvSpPr>
          <p:nvPr>
            <p:ph type="title"/>
          </p:nvPr>
        </p:nvSpPr>
        <p:spPr>
          <a:xfrm>
            <a:off x="838200" y="533802"/>
            <a:ext cx="9664083" cy="744584"/>
          </a:xfrm>
        </p:spPr>
        <p:txBody>
          <a:bodyPr>
            <a:normAutofit fontScale="90000"/>
          </a:bodyPr>
          <a:lstStyle/>
          <a:p>
            <a:r>
              <a:rPr lang="zh-CN" altLang="en-US" sz="4000" dirty="0"/>
              <a:t>词汇</a:t>
            </a:r>
            <a:br>
              <a:rPr lang="en-CA" altLang="zh-CN" dirty="0"/>
            </a:br>
            <a:endParaRPr lang="en-CA" dirty="0"/>
          </a:p>
        </p:txBody>
      </p:sp>
      <p:sp>
        <p:nvSpPr>
          <p:cNvPr id="3" name="Content Placeholder 2">
            <a:extLst>
              <a:ext uri="{FF2B5EF4-FFF2-40B4-BE49-F238E27FC236}">
                <a16:creationId xmlns:a16="http://schemas.microsoft.com/office/drawing/2014/main" id="{42226925-9126-4711-998D-BD0C342732DE}"/>
              </a:ext>
            </a:extLst>
          </p:cNvPr>
          <p:cNvSpPr>
            <a:spLocks noGrp="1"/>
          </p:cNvSpPr>
          <p:nvPr>
            <p:ph idx="1"/>
          </p:nvPr>
        </p:nvSpPr>
        <p:spPr>
          <a:xfrm>
            <a:off x="838200" y="1278386"/>
            <a:ext cx="10515600" cy="4898577"/>
          </a:xfrm>
        </p:spPr>
        <p:txBody>
          <a:bodyPr>
            <a:normAutofit fontScale="92500" lnSpcReduction="10000"/>
          </a:bodyPr>
          <a:lstStyle/>
          <a:p>
            <a:r>
              <a:rPr lang="zh-CN" altLang="en-US" dirty="0"/>
              <a:t>五部大论</a:t>
            </a:r>
            <a:endParaRPr lang="en-CA" altLang="zh-CN" dirty="0"/>
          </a:p>
          <a:p>
            <a:pPr marL="0" indent="0">
              <a:buNone/>
            </a:pPr>
            <a:r>
              <a:rPr lang="zh-CN" altLang="en-US" dirty="0"/>
              <a:t>藏传佛教五部大论是三乘佛教综合知识和哲学理论高度概括性的教科书。所谓“五部大论”是指：</a:t>
            </a:r>
            <a:r>
              <a:rPr lang="en-US" altLang="zh-CN" dirty="0"/>
              <a:t>《</a:t>
            </a:r>
            <a:r>
              <a:rPr lang="zh-CN" altLang="en-US" dirty="0"/>
              <a:t>因明论</a:t>
            </a:r>
            <a:r>
              <a:rPr lang="en-US" altLang="zh-CN" dirty="0"/>
              <a:t>》</a:t>
            </a:r>
            <a:r>
              <a:rPr lang="zh-CN" altLang="en-US" dirty="0"/>
              <a:t>、</a:t>
            </a:r>
            <a:r>
              <a:rPr lang="en-US" altLang="zh-CN" dirty="0"/>
              <a:t>《</a:t>
            </a:r>
            <a:r>
              <a:rPr lang="zh-CN" altLang="en-US" dirty="0"/>
              <a:t>现观庄严论</a:t>
            </a:r>
            <a:r>
              <a:rPr lang="en-US" altLang="zh-CN" dirty="0"/>
              <a:t>》</a:t>
            </a:r>
            <a:r>
              <a:rPr lang="zh-CN" altLang="en-US" dirty="0"/>
              <a:t>、</a:t>
            </a:r>
            <a:r>
              <a:rPr lang="en-US" altLang="zh-CN" dirty="0"/>
              <a:t>《</a:t>
            </a:r>
            <a:r>
              <a:rPr lang="zh-CN" altLang="en-US" dirty="0"/>
              <a:t>中观论</a:t>
            </a:r>
            <a:r>
              <a:rPr lang="en-US" altLang="zh-CN" dirty="0"/>
              <a:t>》</a:t>
            </a:r>
            <a:r>
              <a:rPr lang="zh-CN" altLang="en-US" dirty="0"/>
              <a:t>、</a:t>
            </a:r>
            <a:r>
              <a:rPr lang="en-US" altLang="zh-CN" dirty="0"/>
              <a:t>《</a:t>
            </a:r>
            <a:r>
              <a:rPr lang="zh-CN" altLang="en-US" dirty="0"/>
              <a:t>俱舍论</a:t>
            </a:r>
            <a:r>
              <a:rPr lang="en-US" altLang="zh-CN" dirty="0"/>
              <a:t>》</a:t>
            </a:r>
            <a:r>
              <a:rPr lang="zh-CN" altLang="en-US" dirty="0"/>
              <a:t>、</a:t>
            </a:r>
            <a:r>
              <a:rPr lang="en-US" altLang="zh-CN" dirty="0"/>
              <a:t>《</a:t>
            </a:r>
            <a:r>
              <a:rPr lang="zh-CN" altLang="en-US" dirty="0"/>
              <a:t>律论</a:t>
            </a:r>
            <a:r>
              <a:rPr lang="en-US" altLang="zh-CN" dirty="0"/>
              <a:t>》</a:t>
            </a:r>
            <a:r>
              <a:rPr lang="zh-CN" altLang="en-US" dirty="0"/>
              <a:t>等五部内学显宗经典理论。</a:t>
            </a:r>
            <a:endParaRPr lang="en-CA" altLang="zh-CN" dirty="0"/>
          </a:p>
          <a:p>
            <a:r>
              <a:rPr lang="zh-CN" altLang="en-US" dirty="0"/>
              <a:t>末法时代</a:t>
            </a:r>
            <a:endParaRPr lang="en-CA" altLang="zh-CN" dirty="0"/>
          </a:p>
          <a:p>
            <a:pPr marL="0" indent="0">
              <a:buNone/>
            </a:pPr>
            <a:r>
              <a:rPr lang="zh-CN" altLang="en-US" dirty="0"/>
              <a:t>佛法共分为三个时期，即：正法时期、像法时期、末法时期。释迦牟尼佛入灭后，五百年为正法时期；此后一千年为像法时期；再后一万年就是末法时期，现在正处于末法时期的第一个一千年中。</a:t>
            </a:r>
            <a:endParaRPr lang="en-CA" altLang="zh-CN" dirty="0"/>
          </a:p>
          <a:p>
            <a:r>
              <a:rPr lang="zh-CN" altLang="en-US" dirty="0"/>
              <a:t>律宗</a:t>
            </a:r>
            <a:endParaRPr lang="en-CA" altLang="zh-CN" dirty="0"/>
          </a:p>
          <a:p>
            <a:pPr marL="0" indent="0">
              <a:buNone/>
            </a:pPr>
            <a:r>
              <a:rPr lang="zh-CN" altLang="en-US" dirty="0"/>
              <a:t>律宗，是漢傳佛教宗派之一，因着重研习毗奈耶及传持佛教戒律、严肃佛教戒规而得名，为唐朝高僧道宣所创，因其理论依据</a:t>
            </a:r>
            <a:r>
              <a:rPr lang="en-US" altLang="zh-CN" dirty="0"/>
              <a:t>《</a:t>
            </a:r>
            <a:r>
              <a:rPr lang="zh-CN" altLang="en-US" dirty="0"/>
              <a:t>四分律</a:t>
            </a:r>
            <a:r>
              <a:rPr lang="en-US" altLang="zh-CN" dirty="0"/>
              <a:t>》</a:t>
            </a:r>
            <a:r>
              <a:rPr lang="zh-CN" altLang="en-US" dirty="0"/>
              <a:t>，也称四分律宗。</a:t>
            </a:r>
            <a:endParaRPr lang="en-CA" dirty="0"/>
          </a:p>
        </p:txBody>
      </p:sp>
    </p:spTree>
    <p:extLst>
      <p:ext uri="{BB962C8B-B14F-4D97-AF65-F5344CB8AC3E}">
        <p14:creationId xmlns:p14="http://schemas.microsoft.com/office/powerpoint/2010/main" val="126422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5BCFF-D683-473F-ABA9-7C93C992259B}"/>
              </a:ext>
            </a:extLst>
          </p:cNvPr>
          <p:cNvSpPr>
            <a:spLocks noGrp="1"/>
          </p:cNvSpPr>
          <p:nvPr>
            <p:ph type="title"/>
          </p:nvPr>
        </p:nvSpPr>
        <p:spPr>
          <a:xfrm>
            <a:off x="838200" y="533802"/>
            <a:ext cx="9664083" cy="744584"/>
          </a:xfrm>
        </p:spPr>
        <p:txBody>
          <a:bodyPr>
            <a:normAutofit fontScale="90000"/>
          </a:bodyPr>
          <a:lstStyle/>
          <a:p>
            <a:r>
              <a:rPr lang="zh-CN" altLang="en-US" sz="4000" dirty="0"/>
              <a:t>词汇</a:t>
            </a:r>
            <a:br>
              <a:rPr lang="en-CA" altLang="zh-CN" dirty="0"/>
            </a:br>
            <a:endParaRPr lang="en-CA" dirty="0"/>
          </a:p>
        </p:txBody>
      </p:sp>
      <p:sp>
        <p:nvSpPr>
          <p:cNvPr id="3" name="Content Placeholder 2">
            <a:extLst>
              <a:ext uri="{FF2B5EF4-FFF2-40B4-BE49-F238E27FC236}">
                <a16:creationId xmlns:a16="http://schemas.microsoft.com/office/drawing/2014/main" id="{42226925-9126-4711-998D-BD0C342732DE}"/>
              </a:ext>
            </a:extLst>
          </p:cNvPr>
          <p:cNvSpPr>
            <a:spLocks noGrp="1"/>
          </p:cNvSpPr>
          <p:nvPr>
            <p:ph idx="1"/>
          </p:nvPr>
        </p:nvSpPr>
        <p:spPr>
          <a:xfrm>
            <a:off x="838200" y="1278386"/>
            <a:ext cx="10515600" cy="4898577"/>
          </a:xfrm>
        </p:spPr>
        <p:txBody>
          <a:bodyPr>
            <a:normAutofit fontScale="92500" lnSpcReduction="10000"/>
          </a:bodyPr>
          <a:lstStyle/>
          <a:p>
            <a:r>
              <a:rPr lang="zh-CN" altLang="en-US" dirty="0"/>
              <a:t>中观的常见与断见</a:t>
            </a:r>
            <a:endParaRPr lang="en-CA" altLang="zh-CN" dirty="0"/>
          </a:p>
          <a:p>
            <a:pPr marL="0" indent="0">
              <a:buNone/>
            </a:pPr>
            <a:r>
              <a:rPr lang="zh-CN" altLang="en-US" dirty="0"/>
              <a:t>“常见”，是一种认为生命或万物可以永恒存在的信仰。</a:t>
            </a:r>
            <a:endParaRPr lang="en-CA" altLang="zh-CN" dirty="0"/>
          </a:p>
          <a:p>
            <a:pPr marL="0" indent="0">
              <a:buNone/>
            </a:pPr>
            <a:r>
              <a:rPr lang="zh-CN" altLang="en-US" dirty="0"/>
              <a:t>“断见”，就是指断灭论。有些人认为人死后就一了百了，这些是属于唯物哲学的观点。</a:t>
            </a:r>
            <a:endParaRPr lang="en-CA" altLang="zh-CN" dirty="0"/>
          </a:p>
          <a:p>
            <a:r>
              <a:rPr lang="zh-CN" altLang="en-US" dirty="0"/>
              <a:t>因明和业力</a:t>
            </a:r>
            <a:endParaRPr lang="en-CA" altLang="zh-CN" dirty="0"/>
          </a:p>
          <a:p>
            <a:pPr marL="0" indent="0">
              <a:buNone/>
            </a:pPr>
            <a:r>
              <a:rPr lang="zh-CN" altLang="en-US" dirty="0"/>
              <a:t>“因明”，佛教的逻辑学。</a:t>
            </a:r>
            <a:endParaRPr lang="en-CA" altLang="zh-CN" dirty="0"/>
          </a:p>
          <a:p>
            <a:pPr marL="0" indent="0">
              <a:buNone/>
            </a:pPr>
            <a:r>
              <a:rPr lang="zh-CN" altLang="en-US" dirty="0"/>
              <a:t>“业力”，“业力者，即控制一切自然界和道德界现象之因果律也。”</a:t>
            </a:r>
            <a:endParaRPr lang="en-CA" altLang="zh-CN" dirty="0"/>
          </a:p>
          <a:p>
            <a:r>
              <a:rPr lang="zh-CN" altLang="en-US" dirty="0"/>
              <a:t>阿赖耶识</a:t>
            </a:r>
            <a:endParaRPr lang="en-CA" altLang="zh-CN" dirty="0"/>
          </a:p>
          <a:p>
            <a:pPr marL="0" indent="0">
              <a:buNone/>
            </a:pPr>
            <a:r>
              <a:rPr lang="zh-CN" altLang="en-US" dirty="0"/>
              <a:t>阿赖耶识是个仓库，是个 资料室，你所经历的事情全部都在资料室列成档案。起心动念，在阿赖耶识里头都已经做成档案，比电脑可靠。电脑电源断了它就没有，阿赖耶识永远不断。</a:t>
            </a:r>
            <a:endParaRPr lang="en-CA" altLang="zh-CN" dirty="0"/>
          </a:p>
        </p:txBody>
      </p:sp>
    </p:spTree>
    <p:extLst>
      <p:ext uri="{BB962C8B-B14F-4D97-AF65-F5344CB8AC3E}">
        <p14:creationId xmlns:p14="http://schemas.microsoft.com/office/powerpoint/2010/main" val="140180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5BCFF-D683-473F-ABA9-7C93C992259B}"/>
              </a:ext>
            </a:extLst>
          </p:cNvPr>
          <p:cNvSpPr>
            <a:spLocks noGrp="1"/>
          </p:cNvSpPr>
          <p:nvPr>
            <p:ph type="title"/>
          </p:nvPr>
        </p:nvSpPr>
        <p:spPr>
          <a:xfrm>
            <a:off x="838200" y="533802"/>
            <a:ext cx="9664083" cy="744584"/>
          </a:xfrm>
        </p:spPr>
        <p:txBody>
          <a:bodyPr>
            <a:normAutofit fontScale="90000"/>
          </a:bodyPr>
          <a:lstStyle/>
          <a:p>
            <a:r>
              <a:rPr lang="zh-CN" altLang="en-US" sz="4000" dirty="0"/>
              <a:t>词汇</a:t>
            </a:r>
            <a:br>
              <a:rPr lang="en-CA" altLang="zh-CN" dirty="0"/>
            </a:br>
            <a:endParaRPr lang="en-CA" dirty="0"/>
          </a:p>
        </p:txBody>
      </p:sp>
      <p:sp>
        <p:nvSpPr>
          <p:cNvPr id="3" name="Content Placeholder 2">
            <a:extLst>
              <a:ext uri="{FF2B5EF4-FFF2-40B4-BE49-F238E27FC236}">
                <a16:creationId xmlns:a16="http://schemas.microsoft.com/office/drawing/2014/main" id="{42226925-9126-4711-998D-BD0C342732DE}"/>
              </a:ext>
            </a:extLst>
          </p:cNvPr>
          <p:cNvSpPr>
            <a:spLocks noGrp="1"/>
          </p:cNvSpPr>
          <p:nvPr>
            <p:ph idx="1"/>
          </p:nvPr>
        </p:nvSpPr>
        <p:spPr>
          <a:xfrm>
            <a:off x="838200" y="1278386"/>
            <a:ext cx="10515600" cy="4898577"/>
          </a:xfrm>
        </p:spPr>
        <p:txBody>
          <a:bodyPr>
            <a:normAutofit/>
          </a:bodyPr>
          <a:lstStyle/>
          <a:p>
            <a:pPr>
              <a:lnSpc>
                <a:spcPct val="100000"/>
              </a:lnSpc>
            </a:pPr>
            <a:r>
              <a:rPr lang="zh-CN" altLang="en-US" dirty="0"/>
              <a:t>五欲</a:t>
            </a:r>
            <a:endParaRPr lang="en-CA" altLang="zh-CN" dirty="0"/>
          </a:p>
          <a:p>
            <a:pPr marL="0" indent="0">
              <a:lnSpc>
                <a:spcPct val="100000"/>
              </a:lnSpc>
              <a:buNone/>
            </a:pPr>
            <a:r>
              <a:rPr lang="zh-CN" altLang="en-US" dirty="0"/>
              <a:t>五欲有二说，一者指染著色、声、香、味、触等五境所起之五种情欲。再者，又指财欲、色欲、名欲、饮食欲、睡眠欲。</a:t>
            </a:r>
            <a:endParaRPr lang="en-CA" altLang="zh-CN" dirty="0"/>
          </a:p>
          <a:p>
            <a:pPr>
              <a:lnSpc>
                <a:spcPct val="100000"/>
              </a:lnSpc>
            </a:pPr>
            <a:r>
              <a:rPr lang="zh-CN" altLang="en-US" dirty="0"/>
              <a:t>龙树菩萨和</a:t>
            </a:r>
            <a:r>
              <a:rPr lang="en-US" altLang="zh-CN" dirty="0"/>
              <a:t>《</a:t>
            </a:r>
            <a:r>
              <a:rPr lang="zh-CN" altLang="en-US" dirty="0"/>
              <a:t>亲友书</a:t>
            </a:r>
            <a:r>
              <a:rPr lang="en-US" altLang="zh-CN" dirty="0"/>
              <a:t>》</a:t>
            </a:r>
          </a:p>
          <a:p>
            <a:pPr marL="0" indent="0">
              <a:lnSpc>
                <a:spcPct val="100000"/>
              </a:lnSpc>
              <a:buNone/>
            </a:pPr>
            <a:r>
              <a:rPr lang="zh-CN" altLang="en-US" dirty="0"/>
              <a:t>龙树菩萨，号称“第二大佛陀”，是释迦佛在诸多大乘经典中亲自授记的登地菩萨。</a:t>
            </a:r>
            <a:endParaRPr lang="en-CA" altLang="zh-CN" dirty="0"/>
          </a:p>
          <a:p>
            <a:pPr marL="0" indent="0">
              <a:lnSpc>
                <a:spcPct val="100000"/>
              </a:lnSpc>
              <a:buNone/>
            </a:pPr>
            <a:r>
              <a:rPr lang="en-US" altLang="zh-CN" dirty="0"/>
              <a:t>《</a:t>
            </a:r>
            <a:r>
              <a:rPr lang="zh-CN" altLang="en-US" dirty="0"/>
              <a:t>亲友书</a:t>
            </a:r>
            <a:r>
              <a:rPr lang="en-US" altLang="zh-CN" dirty="0"/>
              <a:t>》</a:t>
            </a:r>
            <a:r>
              <a:rPr lang="zh-CN" altLang="en-US" dirty="0"/>
              <a:t>是龙树菩萨为他的亲友</a:t>
            </a:r>
            <a:r>
              <a:rPr lang="en-US" altLang="zh-CN" dirty="0"/>
              <a:t>——</a:t>
            </a:r>
            <a:r>
              <a:rPr lang="zh-CN" altLang="en-US" dirty="0"/>
              <a:t>乐行国王传讲的。篇幅不多，但已经包含了佛教最基本的坚信因果、诚信三宝以及为人处世等诸多窍诀。由于是作者对乐行王的教言，故尤其适合在家居士学习。</a:t>
            </a:r>
            <a:endParaRPr lang="en-CA" altLang="zh-CN" dirty="0"/>
          </a:p>
        </p:txBody>
      </p:sp>
    </p:spTree>
    <p:extLst>
      <p:ext uri="{BB962C8B-B14F-4D97-AF65-F5344CB8AC3E}">
        <p14:creationId xmlns:p14="http://schemas.microsoft.com/office/powerpoint/2010/main" val="785743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48E1-462E-4746-896B-4FA1C969FBC5}"/>
              </a:ext>
            </a:extLst>
          </p:cNvPr>
          <p:cNvSpPr>
            <a:spLocks noGrp="1"/>
          </p:cNvSpPr>
          <p:nvPr>
            <p:ph type="title"/>
          </p:nvPr>
        </p:nvSpPr>
        <p:spPr/>
        <p:txBody>
          <a:bodyPr/>
          <a:lstStyle/>
          <a:p>
            <a:r>
              <a:rPr lang="zh-CN" altLang="en-US" dirty="0"/>
              <a:t>一</a:t>
            </a:r>
            <a:r>
              <a:rPr lang="en-CA" altLang="zh-CN" dirty="0"/>
              <a:t>. </a:t>
            </a:r>
            <a:r>
              <a:rPr lang="zh-CN" altLang="en-US" dirty="0"/>
              <a:t>已讲了足够多的法</a:t>
            </a:r>
            <a:endParaRPr lang="en-CA" dirty="0"/>
          </a:p>
        </p:txBody>
      </p:sp>
      <p:sp>
        <p:nvSpPr>
          <p:cNvPr id="3" name="Content Placeholder 2">
            <a:extLst>
              <a:ext uri="{FF2B5EF4-FFF2-40B4-BE49-F238E27FC236}">
                <a16:creationId xmlns:a16="http://schemas.microsoft.com/office/drawing/2014/main" id="{5022D754-8866-43BE-AD56-3D09571436CC}"/>
              </a:ext>
            </a:extLst>
          </p:cNvPr>
          <p:cNvSpPr>
            <a:spLocks noGrp="1"/>
          </p:cNvSpPr>
          <p:nvPr>
            <p:ph idx="1"/>
          </p:nvPr>
        </p:nvSpPr>
        <p:spPr/>
        <p:txBody>
          <a:bodyPr>
            <a:normAutofit/>
          </a:bodyPr>
          <a:lstStyle/>
          <a:p>
            <a:r>
              <a:rPr lang="zh-CN" altLang="en-US" dirty="0"/>
              <a:t>修法和相关的理论知识讲了很多</a:t>
            </a:r>
            <a:endParaRPr lang="en-CA" altLang="zh-CN" dirty="0"/>
          </a:p>
          <a:p>
            <a:pPr lvl="1"/>
            <a:r>
              <a:rPr lang="zh-CN" altLang="en-US" dirty="0"/>
              <a:t>出离心、菩提心、空性</a:t>
            </a:r>
            <a:endParaRPr lang="en-CA" altLang="zh-CN" dirty="0"/>
          </a:p>
          <a:p>
            <a:endParaRPr lang="en-CA" altLang="zh-CN" dirty="0"/>
          </a:p>
          <a:p>
            <a:r>
              <a:rPr lang="zh-CN" altLang="en-US" dirty="0"/>
              <a:t>真正的修行不一定需要学那么多</a:t>
            </a:r>
            <a:endParaRPr lang="en-CA" altLang="zh-CN" dirty="0"/>
          </a:p>
          <a:p>
            <a:pPr lvl="1"/>
            <a:r>
              <a:rPr lang="zh-CN" altLang="en-US" dirty="0"/>
              <a:t>五部大论</a:t>
            </a:r>
            <a:endParaRPr lang="en-CA" altLang="zh-CN" dirty="0"/>
          </a:p>
          <a:p>
            <a:pPr lvl="2"/>
            <a:r>
              <a:rPr lang="zh-CN" altLang="en-US" dirty="0"/>
              <a:t>功德的角度和修行的角度</a:t>
            </a:r>
            <a:endParaRPr lang="en-CA" altLang="zh-CN" dirty="0"/>
          </a:p>
          <a:p>
            <a:pPr lvl="1"/>
            <a:r>
              <a:rPr lang="zh-CN" altLang="en-US" dirty="0"/>
              <a:t>学藏文</a:t>
            </a:r>
            <a:endParaRPr lang="en-CA" altLang="zh-CN" dirty="0"/>
          </a:p>
        </p:txBody>
      </p:sp>
    </p:spTree>
    <p:extLst>
      <p:ext uri="{BB962C8B-B14F-4D97-AF65-F5344CB8AC3E}">
        <p14:creationId xmlns:p14="http://schemas.microsoft.com/office/powerpoint/2010/main" val="1803184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48E1-462E-4746-896B-4FA1C969FBC5}"/>
              </a:ext>
            </a:extLst>
          </p:cNvPr>
          <p:cNvSpPr>
            <a:spLocks noGrp="1"/>
          </p:cNvSpPr>
          <p:nvPr>
            <p:ph type="title"/>
          </p:nvPr>
        </p:nvSpPr>
        <p:spPr/>
        <p:txBody>
          <a:bodyPr/>
          <a:lstStyle/>
          <a:p>
            <a:r>
              <a:rPr lang="zh-CN" altLang="en-US" dirty="0"/>
              <a:t>一</a:t>
            </a:r>
            <a:r>
              <a:rPr lang="en-CA" altLang="zh-CN" dirty="0"/>
              <a:t>. </a:t>
            </a:r>
            <a:r>
              <a:rPr lang="zh-CN" altLang="en-US" dirty="0"/>
              <a:t>已讲了足够多的法</a:t>
            </a:r>
            <a:endParaRPr lang="en-CA" dirty="0"/>
          </a:p>
        </p:txBody>
      </p:sp>
      <p:sp>
        <p:nvSpPr>
          <p:cNvPr id="3" name="Content Placeholder 2">
            <a:extLst>
              <a:ext uri="{FF2B5EF4-FFF2-40B4-BE49-F238E27FC236}">
                <a16:creationId xmlns:a16="http://schemas.microsoft.com/office/drawing/2014/main" id="{5022D754-8866-43BE-AD56-3D09571436CC}"/>
              </a:ext>
            </a:extLst>
          </p:cNvPr>
          <p:cNvSpPr>
            <a:spLocks noGrp="1"/>
          </p:cNvSpPr>
          <p:nvPr>
            <p:ph idx="1"/>
          </p:nvPr>
        </p:nvSpPr>
        <p:spPr/>
        <p:txBody>
          <a:bodyPr>
            <a:normAutofit/>
          </a:bodyPr>
          <a:lstStyle/>
          <a:p>
            <a:r>
              <a:rPr lang="zh-CN" altLang="en-US" dirty="0"/>
              <a:t>密宗的修法没有讲</a:t>
            </a:r>
            <a:endParaRPr lang="en-CA" altLang="zh-CN" dirty="0"/>
          </a:p>
          <a:p>
            <a:pPr lvl="1"/>
            <a:r>
              <a:rPr lang="zh-CN" altLang="en-US" dirty="0"/>
              <a:t>根基不一定成熟（出离心和菩提心）</a:t>
            </a:r>
            <a:endParaRPr lang="en-CA" altLang="zh-CN" dirty="0"/>
          </a:p>
          <a:p>
            <a:pPr lvl="1"/>
            <a:r>
              <a:rPr lang="zh-CN" altLang="en-US" dirty="0"/>
              <a:t>戒律一定要守</a:t>
            </a:r>
            <a:endParaRPr lang="en-CA" altLang="zh-CN" dirty="0"/>
          </a:p>
          <a:p>
            <a:pPr lvl="1"/>
            <a:r>
              <a:rPr lang="zh-CN" altLang="en-US" dirty="0"/>
              <a:t>简单介绍过密宗的殊胜</a:t>
            </a:r>
            <a:endParaRPr lang="en-CA" altLang="zh-CN" dirty="0"/>
          </a:p>
          <a:p>
            <a:pPr marL="457200" lvl="1" indent="0">
              <a:buNone/>
            </a:pPr>
            <a:endParaRPr lang="en-CA" dirty="0"/>
          </a:p>
          <a:p>
            <a:pPr marL="0" indent="0">
              <a:buNone/>
            </a:pPr>
            <a:r>
              <a:rPr lang="zh-CN" altLang="en-US" dirty="0"/>
              <a:t>总结：大家的修行都不到位；修行最重要。</a:t>
            </a:r>
            <a:endParaRPr lang="en-CA" dirty="0"/>
          </a:p>
        </p:txBody>
      </p:sp>
    </p:spTree>
    <p:extLst>
      <p:ext uri="{BB962C8B-B14F-4D97-AF65-F5344CB8AC3E}">
        <p14:creationId xmlns:p14="http://schemas.microsoft.com/office/powerpoint/2010/main" val="2646363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9EC1-0D8A-424F-ACE2-DC54E4647BFD}"/>
              </a:ext>
            </a:extLst>
          </p:cNvPr>
          <p:cNvSpPr>
            <a:spLocks noGrp="1"/>
          </p:cNvSpPr>
          <p:nvPr>
            <p:ph type="title"/>
          </p:nvPr>
        </p:nvSpPr>
        <p:spPr/>
        <p:txBody>
          <a:bodyPr/>
          <a:lstStyle/>
          <a:p>
            <a:r>
              <a:rPr lang="zh-CN" altLang="en-US" dirty="0"/>
              <a:t>二</a:t>
            </a:r>
            <a:r>
              <a:rPr lang="en-CA" altLang="zh-CN" dirty="0"/>
              <a:t>. </a:t>
            </a:r>
            <a:r>
              <a:rPr lang="zh-CN" altLang="en-US" dirty="0"/>
              <a:t>佛教徒的生活模式</a:t>
            </a:r>
            <a:endParaRPr lang="en-CA" dirty="0"/>
          </a:p>
        </p:txBody>
      </p:sp>
      <p:sp>
        <p:nvSpPr>
          <p:cNvPr id="3" name="Content Placeholder 2">
            <a:extLst>
              <a:ext uri="{FF2B5EF4-FFF2-40B4-BE49-F238E27FC236}">
                <a16:creationId xmlns:a16="http://schemas.microsoft.com/office/drawing/2014/main" id="{F6B16878-BC2F-40DD-B48B-52755E0E26B2}"/>
              </a:ext>
            </a:extLst>
          </p:cNvPr>
          <p:cNvSpPr>
            <a:spLocks noGrp="1"/>
          </p:cNvSpPr>
          <p:nvPr>
            <p:ph idx="1"/>
          </p:nvPr>
        </p:nvSpPr>
        <p:spPr/>
        <p:txBody>
          <a:bodyPr>
            <a:normAutofit lnSpcReduction="10000"/>
          </a:bodyPr>
          <a:lstStyle/>
          <a:p>
            <a:r>
              <a:rPr lang="zh-CN" altLang="en-US" dirty="0"/>
              <a:t>释迦牟尼佛制定的模式</a:t>
            </a:r>
            <a:endParaRPr lang="en-CA" altLang="zh-CN" dirty="0"/>
          </a:p>
          <a:p>
            <a:pPr lvl="1"/>
            <a:r>
              <a:rPr lang="zh-CN" altLang="en-US" dirty="0"/>
              <a:t>在家人出家人都有</a:t>
            </a:r>
            <a:endParaRPr lang="en-CA" altLang="zh-CN" dirty="0"/>
          </a:p>
          <a:p>
            <a:pPr lvl="1"/>
            <a:r>
              <a:rPr lang="zh-CN" altLang="en-US" dirty="0"/>
              <a:t>人生不会太痛苦，这一世下一世都会有意义</a:t>
            </a:r>
            <a:endParaRPr lang="en-CA" altLang="zh-CN" dirty="0"/>
          </a:p>
          <a:p>
            <a:endParaRPr lang="en-CA" dirty="0"/>
          </a:p>
          <a:p>
            <a:r>
              <a:rPr lang="zh-CN" altLang="en-US" dirty="0"/>
              <a:t>生活不能堕两边</a:t>
            </a:r>
            <a:endParaRPr lang="en-CA" altLang="zh-CN" dirty="0"/>
          </a:p>
          <a:p>
            <a:pPr lvl="1"/>
            <a:r>
              <a:rPr lang="zh-CN" altLang="en-US" dirty="0"/>
              <a:t>最底层</a:t>
            </a:r>
            <a:r>
              <a:rPr lang="en-US" altLang="zh-CN" dirty="0"/>
              <a:t>/</a:t>
            </a:r>
            <a:r>
              <a:rPr lang="zh-CN" altLang="en-US" dirty="0"/>
              <a:t>非常的贫穷艰苦</a:t>
            </a:r>
            <a:endParaRPr lang="en-CA" altLang="zh-CN" dirty="0"/>
          </a:p>
          <a:p>
            <a:pPr lvl="2"/>
            <a:r>
              <a:rPr lang="zh-CN" altLang="en-US" dirty="0"/>
              <a:t>米拉日巴尊者</a:t>
            </a:r>
            <a:endParaRPr lang="en-CA" altLang="zh-CN" dirty="0"/>
          </a:p>
          <a:p>
            <a:pPr lvl="2"/>
            <a:r>
              <a:rPr lang="zh-CN" altLang="en-US" dirty="0"/>
              <a:t>太贫穷的时候觉得人生没有意义</a:t>
            </a:r>
            <a:endParaRPr lang="en-CA" altLang="zh-CN" dirty="0"/>
          </a:p>
          <a:p>
            <a:pPr lvl="2"/>
            <a:r>
              <a:rPr lang="zh-CN" altLang="en-US" dirty="0"/>
              <a:t>外道</a:t>
            </a:r>
            <a:r>
              <a:rPr lang="en-US" altLang="zh-CN" dirty="0"/>
              <a:t>----</a:t>
            </a:r>
            <a:r>
              <a:rPr lang="zh-CN" altLang="en-US" dirty="0"/>
              <a:t>折磨肉体不能解脱 </a:t>
            </a:r>
            <a:endParaRPr lang="en-CA" altLang="zh-CN" dirty="0"/>
          </a:p>
          <a:p>
            <a:pPr lvl="2"/>
            <a:r>
              <a:rPr lang="zh-CN" altLang="en-US" dirty="0"/>
              <a:t>清洗精神（阿赖耶识）可以解脱</a:t>
            </a:r>
            <a:endParaRPr lang="en-CA" altLang="zh-CN" dirty="0"/>
          </a:p>
          <a:p>
            <a:pPr lvl="2"/>
            <a:r>
              <a:rPr lang="zh-CN" altLang="en-US" dirty="0"/>
              <a:t>苦行是努力认真的修行</a:t>
            </a:r>
            <a:endParaRPr lang="en-CA" altLang="zh-CN" dirty="0"/>
          </a:p>
        </p:txBody>
      </p:sp>
    </p:spTree>
    <p:extLst>
      <p:ext uri="{BB962C8B-B14F-4D97-AF65-F5344CB8AC3E}">
        <p14:creationId xmlns:p14="http://schemas.microsoft.com/office/powerpoint/2010/main" val="53064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9EC1-0D8A-424F-ACE2-DC54E4647BFD}"/>
              </a:ext>
            </a:extLst>
          </p:cNvPr>
          <p:cNvSpPr>
            <a:spLocks noGrp="1"/>
          </p:cNvSpPr>
          <p:nvPr>
            <p:ph type="title"/>
          </p:nvPr>
        </p:nvSpPr>
        <p:spPr/>
        <p:txBody>
          <a:bodyPr/>
          <a:lstStyle/>
          <a:p>
            <a:r>
              <a:rPr lang="zh-CN" altLang="en-US" dirty="0"/>
              <a:t>二</a:t>
            </a:r>
            <a:r>
              <a:rPr lang="en-CA" altLang="zh-CN" dirty="0"/>
              <a:t>. </a:t>
            </a:r>
            <a:r>
              <a:rPr lang="zh-CN" altLang="en-US" dirty="0"/>
              <a:t>佛教徒的生活模式</a:t>
            </a:r>
            <a:endParaRPr lang="en-CA" dirty="0"/>
          </a:p>
        </p:txBody>
      </p:sp>
      <p:sp>
        <p:nvSpPr>
          <p:cNvPr id="3" name="Content Placeholder 2">
            <a:extLst>
              <a:ext uri="{FF2B5EF4-FFF2-40B4-BE49-F238E27FC236}">
                <a16:creationId xmlns:a16="http://schemas.microsoft.com/office/drawing/2014/main" id="{F6B16878-BC2F-40DD-B48B-52755E0E26B2}"/>
              </a:ext>
            </a:extLst>
          </p:cNvPr>
          <p:cNvSpPr>
            <a:spLocks noGrp="1"/>
          </p:cNvSpPr>
          <p:nvPr>
            <p:ph idx="1"/>
          </p:nvPr>
        </p:nvSpPr>
        <p:spPr/>
        <p:txBody>
          <a:bodyPr>
            <a:normAutofit/>
          </a:bodyPr>
          <a:lstStyle/>
          <a:p>
            <a:r>
              <a:rPr lang="zh-CN" altLang="en-US" dirty="0"/>
              <a:t>生活不能堕两边</a:t>
            </a:r>
            <a:endParaRPr lang="en-CA" altLang="zh-CN" dirty="0"/>
          </a:p>
          <a:p>
            <a:pPr lvl="1"/>
            <a:r>
              <a:rPr lang="zh-CN" altLang="en-US" dirty="0"/>
              <a:t>最高层</a:t>
            </a:r>
            <a:r>
              <a:rPr lang="en-US" altLang="zh-CN" dirty="0"/>
              <a:t>/</a:t>
            </a:r>
            <a:r>
              <a:rPr lang="zh-CN" altLang="en-US" dirty="0"/>
              <a:t>太奢侈</a:t>
            </a:r>
            <a:endParaRPr lang="en-CA" altLang="zh-CN" dirty="0"/>
          </a:p>
          <a:p>
            <a:pPr lvl="2"/>
            <a:r>
              <a:rPr lang="zh-CN" altLang="en-US" dirty="0"/>
              <a:t>付出很大代价去获得物质生活不值得</a:t>
            </a:r>
            <a:endParaRPr lang="en-CA" altLang="zh-CN" dirty="0"/>
          </a:p>
          <a:p>
            <a:pPr lvl="2"/>
            <a:r>
              <a:rPr lang="zh-CN" altLang="en-US" dirty="0"/>
              <a:t>违背少欲知足</a:t>
            </a:r>
            <a:endParaRPr lang="en-CA" altLang="zh-CN" dirty="0"/>
          </a:p>
          <a:p>
            <a:pPr lvl="3"/>
            <a:r>
              <a:rPr lang="zh-CN" altLang="en-US" dirty="0"/>
              <a:t>浪费时间和生命</a:t>
            </a:r>
            <a:endParaRPr lang="en-CA" altLang="zh-CN" dirty="0"/>
          </a:p>
          <a:p>
            <a:pPr lvl="3"/>
            <a:r>
              <a:rPr lang="zh-CN" altLang="en-US" dirty="0"/>
              <a:t>五欲永远得不到满足</a:t>
            </a:r>
            <a:endParaRPr lang="en-CA" altLang="zh-CN" dirty="0"/>
          </a:p>
          <a:p>
            <a:pPr lvl="3"/>
            <a:r>
              <a:rPr lang="zh-CN" altLang="en-US" dirty="0"/>
              <a:t>永远不会幸福，一辈子都在追求物质</a:t>
            </a:r>
            <a:endParaRPr lang="en-CA" altLang="zh-CN" dirty="0"/>
          </a:p>
          <a:p>
            <a:pPr marL="914400" lvl="2" indent="0">
              <a:buNone/>
            </a:pPr>
            <a:endParaRPr lang="en-CA" dirty="0"/>
          </a:p>
          <a:p>
            <a:pPr marL="0" indent="0">
              <a:buNone/>
            </a:pPr>
            <a:r>
              <a:rPr lang="zh-CN" altLang="en-US" dirty="0"/>
              <a:t>总结：在当时的时代，在少欲知足的前提下，保持普通的生活标准，不要太过高于或太过低于这个标准，不然都会影响修行。</a:t>
            </a:r>
            <a:endParaRPr lang="en-CA" dirty="0"/>
          </a:p>
        </p:txBody>
      </p:sp>
    </p:spTree>
    <p:extLst>
      <p:ext uri="{BB962C8B-B14F-4D97-AF65-F5344CB8AC3E}">
        <p14:creationId xmlns:p14="http://schemas.microsoft.com/office/powerpoint/2010/main" val="3879800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0F1A4-D83E-4057-BC5A-733D65AE73F2}"/>
              </a:ext>
            </a:extLst>
          </p:cNvPr>
          <p:cNvSpPr>
            <a:spLocks noGrp="1"/>
          </p:cNvSpPr>
          <p:nvPr>
            <p:ph type="title"/>
          </p:nvPr>
        </p:nvSpPr>
        <p:spPr/>
        <p:txBody>
          <a:bodyPr/>
          <a:lstStyle/>
          <a:p>
            <a:r>
              <a:rPr lang="zh-CN" altLang="en-US" dirty="0"/>
              <a:t>课后讨论</a:t>
            </a:r>
            <a:endParaRPr lang="en-CA" dirty="0"/>
          </a:p>
        </p:txBody>
      </p:sp>
      <p:sp>
        <p:nvSpPr>
          <p:cNvPr id="3" name="Content Placeholder 2">
            <a:extLst>
              <a:ext uri="{FF2B5EF4-FFF2-40B4-BE49-F238E27FC236}">
                <a16:creationId xmlns:a16="http://schemas.microsoft.com/office/drawing/2014/main" id="{19A8D813-5E92-4F53-B8D7-A165E060C13F}"/>
              </a:ext>
            </a:extLst>
          </p:cNvPr>
          <p:cNvSpPr>
            <a:spLocks noGrp="1"/>
          </p:cNvSpPr>
          <p:nvPr>
            <p:ph idx="1"/>
          </p:nvPr>
        </p:nvSpPr>
        <p:spPr>
          <a:xfrm>
            <a:off x="838200" y="1825625"/>
            <a:ext cx="10515600" cy="4351338"/>
          </a:xfrm>
        </p:spPr>
        <p:txBody>
          <a:bodyPr>
            <a:normAutofit fontScale="70000" lnSpcReduction="20000"/>
          </a:bodyPr>
          <a:lstStyle/>
          <a:p>
            <a:pPr marL="514350" indent="-514350">
              <a:lnSpc>
                <a:spcPct val="110000"/>
              </a:lnSpc>
              <a:buFont typeface="+mj-lt"/>
              <a:buAutoNum type="arabicPeriod"/>
            </a:pPr>
            <a:r>
              <a:rPr lang="zh-CN" altLang="en-US" dirty="0"/>
              <a:t>上师为什么要讲佛教徒的生活模式？                                            </a:t>
            </a:r>
          </a:p>
          <a:p>
            <a:pPr marL="514350" indent="-514350">
              <a:lnSpc>
                <a:spcPct val="110000"/>
              </a:lnSpc>
              <a:buAutoNum type="arabicPeriod"/>
            </a:pPr>
            <a:r>
              <a:rPr lang="zh-CN" altLang="en-US" dirty="0"/>
              <a:t>中观的两边是什么？                  </a:t>
            </a:r>
          </a:p>
          <a:p>
            <a:pPr marL="514350" indent="-514350">
              <a:lnSpc>
                <a:spcPct val="110000"/>
              </a:lnSpc>
              <a:buAutoNum type="arabicPeriod"/>
            </a:pPr>
            <a:r>
              <a:rPr lang="zh-CN" altLang="en-US" dirty="0"/>
              <a:t>什么是佛教徒生活模式的两 边？什么叫不堕两边？                  </a:t>
            </a:r>
          </a:p>
          <a:p>
            <a:pPr marL="514350" indent="-514350">
              <a:lnSpc>
                <a:spcPct val="110000"/>
              </a:lnSpc>
              <a:buAutoNum type="arabicPeriod"/>
            </a:pPr>
            <a:r>
              <a:rPr lang="zh-CN" altLang="en-US" dirty="0"/>
              <a:t>如果生活的太贫困的话，对修行会产生什么问题？                     </a:t>
            </a:r>
          </a:p>
          <a:p>
            <a:pPr marL="514350" indent="-514350">
              <a:lnSpc>
                <a:spcPct val="110000"/>
              </a:lnSpc>
              <a:buAutoNum type="arabicPeriod"/>
            </a:pPr>
            <a:r>
              <a:rPr lang="zh-CN" altLang="en-US" dirty="0"/>
              <a:t>在低于生活标准的时候，是不是应该先努力改善生活，等生活改善了之后，再去修行</a:t>
            </a:r>
            <a:r>
              <a:rPr lang="en-US" altLang="zh-CN" dirty="0"/>
              <a:t>?           </a:t>
            </a:r>
          </a:p>
          <a:p>
            <a:pPr marL="514350" indent="-514350">
              <a:lnSpc>
                <a:spcPct val="110000"/>
              </a:lnSpc>
              <a:buAutoNum type="arabicPeriod"/>
            </a:pPr>
            <a:r>
              <a:rPr lang="zh-CN" altLang="en-US" dirty="0"/>
              <a:t>在什么情况下佛教徒可以过比较优雅的生活？                             </a:t>
            </a:r>
          </a:p>
          <a:p>
            <a:pPr marL="514350" indent="-514350">
              <a:lnSpc>
                <a:spcPct val="110000"/>
              </a:lnSpc>
              <a:buAutoNum type="arabicPeriod"/>
            </a:pPr>
            <a:r>
              <a:rPr lang="zh-CN" altLang="en-US" dirty="0"/>
              <a:t>有些人觉得生活没意思、无聊，这是不是出离心？                 </a:t>
            </a:r>
          </a:p>
          <a:p>
            <a:pPr marL="514350" indent="-514350">
              <a:lnSpc>
                <a:spcPct val="110000"/>
              </a:lnSpc>
              <a:buAutoNum type="arabicPeriod"/>
            </a:pPr>
            <a:r>
              <a:rPr lang="zh-CN" altLang="en-US" dirty="0"/>
              <a:t>在佛教看来，众生流转轮回与走向解脱的因分别是什么？          </a:t>
            </a:r>
          </a:p>
          <a:p>
            <a:pPr marL="514350" indent="-514350">
              <a:lnSpc>
                <a:spcPct val="110000"/>
              </a:lnSpc>
              <a:buAutoNum type="arabicPeriod"/>
            </a:pPr>
            <a:r>
              <a:rPr lang="zh-CN" altLang="en-US" dirty="0"/>
              <a:t>外道修苦行的错误观点是什么？什么是真正的苦行？              </a:t>
            </a:r>
          </a:p>
          <a:p>
            <a:pPr marL="514350" indent="-514350">
              <a:lnSpc>
                <a:spcPct val="110000"/>
              </a:lnSpc>
              <a:buAutoNum type="arabicPeriod"/>
            </a:pPr>
            <a:r>
              <a:rPr lang="zh-CN" altLang="en-US" dirty="0"/>
              <a:t>对于佛教的“不堕两边”是否有清晰的认识？ </a:t>
            </a:r>
            <a:endParaRPr lang="en-CA" dirty="0"/>
          </a:p>
        </p:txBody>
      </p:sp>
    </p:spTree>
    <p:extLst>
      <p:ext uri="{BB962C8B-B14F-4D97-AF65-F5344CB8AC3E}">
        <p14:creationId xmlns:p14="http://schemas.microsoft.com/office/powerpoint/2010/main" val="2659022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TotalTime>
  <Words>1294</Words>
  <Application>Microsoft Office PowerPoint</Application>
  <PresentationFormat>Widescreen</PresentationFormat>
  <Paragraphs>118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等线</vt:lpstr>
      <vt:lpstr>等线 Light</vt:lpstr>
      <vt:lpstr>Arial</vt:lpstr>
      <vt:lpstr>Calibri</vt:lpstr>
      <vt:lpstr>Calibri Light</vt:lpstr>
      <vt:lpstr>Office Theme</vt:lpstr>
      <vt:lpstr>佛教徒的生活模式 </vt:lpstr>
      <vt:lpstr>词汇 </vt:lpstr>
      <vt:lpstr>词汇 </vt:lpstr>
      <vt:lpstr>词汇 </vt:lpstr>
      <vt:lpstr>一. 已讲了足够多的法</vt:lpstr>
      <vt:lpstr>一. 已讲了足够多的法</vt:lpstr>
      <vt:lpstr>二. 佛教徒的生活模式</vt:lpstr>
      <vt:lpstr>二. 佛教徒的生活模式</vt:lpstr>
      <vt:lpstr>课后讨论</vt:lpstr>
      <vt:lpstr>三. 怎样看待钱</vt:lpstr>
      <vt:lpstr>四. 金钱与幸福</vt:lpstr>
      <vt:lpstr>五. 幸福在哪里</vt:lpstr>
      <vt:lpstr>课后讨论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佛教徒的生活模式</dc:title>
  <dc:creator>oscar che</dc:creator>
  <cp:lastModifiedBy>JZhang</cp:lastModifiedBy>
  <cp:revision>50</cp:revision>
  <dcterms:created xsi:type="dcterms:W3CDTF">2018-09-08T23:03:06Z</dcterms:created>
  <dcterms:modified xsi:type="dcterms:W3CDTF">2018-09-16T22:01:48Z</dcterms:modified>
</cp:coreProperties>
</file>