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  <p:sldId id="270" r:id="rId9"/>
    <p:sldId id="271" r:id="rId10"/>
    <p:sldId id="273" r:id="rId11"/>
    <p:sldId id="272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810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2636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8670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7991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>
            <a:extLst>
              <a:ext uri="{FF2B5EF4-FFF2-40B4-BE49-F238E27FC236}">
                <a16:creationId xmlns:a16="http://schemas.microsoft.com/office/drawing/2014/main" id="{05F8F907-BEAA-4BC4-AF08-D95813FEBB4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02639"/>
            <a:ext cx="924266" cy="837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724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57702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86666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94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0637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8409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855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36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F7290-E3AE-4BEE-B5A2-7D0E9FC3620F}" type="datetimeFigureOut">
              <a:rPr lang="zh-CN" altLang="en-US" smtClean="0"/>
              <a:t>2018/11/11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4D299-4C76-4CF0-9871-823F944B68C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9968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6000" dirty="0"/>
              <a:t>入座与出座</a:t>
            </a:r>
          </a:p>
        </p:txBody>
      </p:sp>
      <p:sp>
        <p:nvSpPr>
          <p:cNvPr id="6" name="Subtitle 5">
            <a:extLst>
              <a:ext uri="{FF2B5EF4-FFF2-40B4-BE49-F238E27FC236}">
                <a16:creationId xmlns:a16="http://schemas.microsoft.com/office/drawing/2014/main" id="{D44527A1-83AE-49C8-A3E5-614EF1FFD7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温哥华慧灯</a:t>
            </a:r>
            <a:r>
              <a:rPr lang="en-US" altLang="zh-CN" dirty="0"/>
              <a:t>4</a:t>
            </a:r>
            <a:r>
              <a:rPr lang="zh-CN" altLang="en-US" dirty="0"/>
              <a:t>组</a:t>
            </a:r>
            <a:endParaRPr lang="en-US" altLang="zh-CN" dirty="0"/>
          </a:p>
          <a:p>
            <a:r>
              <a:rPr lang="en-US" dirty="0"/>
              <a:t>2018-11-12</a:t>
            </a:r>
          </a:p>
        </p:txBody>
      </p:sp>
    </p:spTree>
    <p:extLst>
      <p:ext uri="{BB962C8B-B14F-4D97-AF65-F5344CB8AC3E}">
        <p14:creationId xmlns:p14="http://schemas.microsoft.com/office/powerpoint/2010/main" val="25320912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出座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08721"/>
            <a:ext cx="8229600" cy="47525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1800" dirty="0"/>
              <a:t>1. </a:t>
            </a:r>
            <a:r>
              <a:rPr lang="zh-CN" altLang="en-US" sz="1800" dirty="0"/>
              <a:t>回向。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大乘菩提心的回向。</a:t>
            </a:r>
          </a:p>
          <a:p>
            <a:pPr marL="0" indent="0">
              <a:buNone/>
            </a:pPr>
            <a:r>
              <a:rPr lang="en-US" altLang="zh-CN" sz="1800" dirty="0"/>
              <a:t>2. </a:t>
            </a:r>
            <a:r>
              <a:rPr lang="zh-CN" altLang="en-US" sz="1800" dirty="0"/>
              <a:t>自我检查打坐效果。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两种情况及应对态度，鼓励与打击以达到平衡。</a:t>
            </a:r>
          </a:p>
          <a:p>
            <a:pPr marL="0" indent="0">
              <a:buNone/>
            </a:pPr>
            <a:r>
              <a:rPr lang="zh-CN" altLang="en-US" sz="1800" dirty="0"/>
              <a:t>特别提示：起座之后即在座间要思考打坐时思考的内容（养成习惯）。</a:t>
            </a:r>
          </a:p>
          <a:p>
            <a:pPr marL="0" indent="0">
              <a:buNone/>
            </a:pPr>
            <a:r>
              <a:rPr lang="en-US" altLang="zh-CN" sz="1800" dirty="0"/>
              <a:t>3. </a:t>
            </a:r>
            <a:r>
              <a:rPr lang="zh-CN" altLang="en-US" sz="1800" dirty="0"/>
              <a:t>三</a:t>
            </a:r>
            <a:r>
              <a:rPr lang="zh-CN" altLang="en-US" sz="1800"/>
              <a:t>个目标。</a:t>
            </a:r>
            <a:endParaRPr lang="zh-CN" altLang="en-US" sz="1800" dirty="0"/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1</a:t>
            </a:r>
            <a:r>
              <a:rPr lang="zh-CN" altLang="en-US" sz="1800" dirty="0"/>
              <a:t>）上等：最高目标成佛（即生成佛、中阴成就）。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2</a:t>
            </a:r>
            <a:r>
              <a:rPr lang="zh-CN" altLang="en-US" sz="1800" dirty="0"/>
              <a:t>）中等：走上解脱道（标准的出离心）（上师强调说只要努力这个目标是每一个修行人都可以达到的）。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3</a:t>
            </a:r>
            <a:r>
              <a:rPr lang="zh-CN" altLang="en-US" sz="1800" dirty="0"/>
              <a:t>）下等：最坏打算有不堕三恶趣的把握。</a:t>
            </a:r>
          </a:p>
          <a:p>
            <a:pPr marL="0" indent="0">
              <a:buNone/>
            </a:pPr>
            <a:r>
              <a:rPr lang="en-US" altLang="zh-CN" sz="1800" dirty="0"/>
              <a:t>4.</a:t>
            </a:r>
            <a:r>
              <a:rPr lang="zh-CN" altLang="en-US" sz="1800" dirty="0"/>
              <a:t>灌顶。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修五加行需要的灌顶：莲花生大师和金刚萨埵。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灌顶之前必须读的三篇文章：“金刚上师与灌顶”、“如何接受灌顶”、“密宗的十四条根本戒”。</a:t>
            </a:r>
          </a:p>
        </p:txBody>
      </p:sp>
    </p:spTree>
    <p:extLst>
      <p:ext uri="{BB962C8B-B14F-4D97-AF65-F5344CB8AC3E}">
        <p14:creationId xmlns:p14="http://schemas.microsoft.com/office/powerpoint/2010/main" val="3983096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思考题</a:t>
            </a:r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6805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000" dirty="0"/>
              <a:t>1. </a:t>
            </a:r>
            <a:r>
              <a:rPr lang="zh-CN" altLang="en-US" sz="2000" dirty="0"/>
              <a:t>入座前的准备工作都有哪些？</a:t>
            </a:r>
          </a:p>
          <a:p>
            <a:pPr marL="0" indent="0">
              <a:buNone/>
            </a:pPr>
            <a:r>
              <a:rPr lang="en-US" altLang="zh-CN" sz="2000" dirty="0"/>
              <a:t>2. </a:t>
            </a:r>
            <a:r>
              <a:rPr lang="zh-CN" altLang="en-US" sz="2000" dirty="0"/>
              <a:t>什么是毗卢七法？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3. </a:t>
            </a:r>
            <a:r>
              <a:rPr lang="zh-CN" altLang="en-US" sz="2000" dirty="0"/>
              <a:t>上师讲的应对腿疼的两种方法是什么？</a:t>
            </a:r>
          </a:p>
          <a:p>
            <a:pPr marL="0" indent="0">
              <a:buNone/>
            </a:pPr>
            <a:r>
              <a:rPr lang="en-US" altLang="zh-CN" sz="2000" dirty="0"/>
              <a:t>4. </a:t>
            </a:r>
            <a:r>
              <a:rPr lang="zh-CN" altLang="en-US" sz="2000" dirty="0"/>
              <a:t>打坐时眼睛应该看哪里？为什么不要闭眼睛？</a:t>
            </a:r>
          </a:p>
          <a:p>
            <a:pPr marL="0" indent="0">
              <a:buNone/>
            </a:pPr>
            <a:r>
              <a:rPr lang="en-US" altLang="zh-CN" sz="2000" dirty="0"/>
              <a:t>5. </a:t>
            </a:r>
            <a:r>
              <a:rPr lang="zh-CN" altLang="en-US" sz="2000" dirty="0"/>
              <a:t>如何通过观想和呼吸来清理垃圾情绪？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6. </a:t>
            </a:r>
            <a:r>
              <a:rPr lang="zh-CN" altLang="en-US" sz="2000" dirty="0"/>
              <a:t>入座时的心（意）的要点有哪些？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7. </a:t>
            </a:r>
            <a:r>
              <a:rPr lang="zh-CN" altLang="en-US" sz="2000" dirty="0"/>
              <a:t>观想佛像的目的是什么？观想时佛像在什么位置？是面向自己还是背对自己？</a:t>
            </a:r>
          </a:p>
          <a:p>
            <a:pPr marL="0" indent="0">
              <a:buNone/>
            </a:pPr>
            <a:r>
              <a:rPr lang="en-US" altLang="zh-CN" sz="2000" dirty="0"/>
              <a:t>8. </a:t>
            </a:r>
            <a:r>
              <a:rPr lang="zh-CN" altLang="en-US" sz="2000" dirty="0"/>
              <a:t>如何可以把佛像观想清楚？观想不清楚怎么办？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9. </a:t>
            </a:r>
            <a:r>
              <a:rPr lang="zh-CN" altLang="en-US" sz="2000" dirty="0"/>
              <a:t>出座前要做的是什么？如果打坐的效果不好，是不是表示自己和这个法没缘分、应当放弃？</a:t>
            </a:r>
          </a:p>
          <a:p>
            <a:pPr marL="0" indent="0">
              <a:buNone/>
            </a:pPr>
            <a:r>
              <a:rPr lang="en-US" altLang="zh-CN" sz="2000" dirty="0"/>
              <a:t>10. </a:t>
            </a:r>
            <a:r>
              <a:rPr lang="zh-CN" altLang="en-US" sz="2000" dirty="0"/>
              <a:t>修行的三个目标是什么？应当如果实现？</a:t>
            </a:r>
          </a:p>
          <a:p>
            <a:pPr marL="0" indent="0">
              <a:buNone/>
            </a:pPr>
            <a:r>
              <a:rPr lang="en-US" altLang="zh-CN" sz="2000" dirty="0"/>
              <a:t>11. </a:t>
            </a:r>
            <a:r>
              <a:rPr lang="zh-CN" altLang="en-US" sz="2000" dirty="0"/>
              <a:t>修五加行时需要的灌顶是什么？上师要求必须读的三篇文章是什么？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12. </a:t>
            </a:r>
            <a:r>
              <a:rPr lang="zh-CN" altLang="en-US" sz="2000" dirty="0"/>
              <a:t>现场练习打坐。</a:t>
            </a:r>
          </a:p>
          <a:p>
            <a:pPr marL="457200" indent="-457200">
              <a:buAutoNum type="arabicPeriod"/>
            </a:pP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1283469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268960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很多师兄都知道修四加行、五加行的意义和作用，而绝大多数的四加行、五加行的具体修法需要打坐中完成，平时很多修法也要打坐中完成，而打坐的基础是要知道如何入座和出座，所以知道如何入座和出座很重要。</a:t>
            </a:r>
          </a:p>
        </p:txBody>
      </p:sp>
    </p:spTree>
    <p:extLst>
      <p:ext uri="{BB962C8B-B14F-4D97-AF65-F5344CB8AC3E}">
        <p14:creationId xmlns:p14="http://schemas.microsoft.com/office/powerpoint/2010/main" val="3743560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92088"/>
          </a:xfrm>
        </p:spPr>
        <p:txBody>
          <a:bodyPr>
            <a:normAutofit/>
          </a:bodyPr>
          <a:lstStyle/>
          <a:p>
            <a:r>
              <a:rPr lang="zh-CN" altLang="en-US" dirty="0"/>
              <a:t>大纲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268761"/>
            <a:ext cx="8219256" cy="41764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2000" dirty="0"/>
              <a:t>一 入座。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1. </a:t>
            </a:r>
            <a:r>
              <a:rPr lang="zh-CN" altLang="en-US" sz="2000" dirty="0"/>
              <a:t>准备。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2. </a:t>
            </a:r>
            <a:r>
              <a:rPr lang="zh-CN" altLang="en-US" sz="2000" dirty="0"/>
              <a:t>三个要点。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  </a:t>
            </a:r>
            <a:r>
              <a:rPr lang="zh-CN" altLang="en-US" sz="2000" dirty="0"/>
              <a:t>（</a:t>
            </a:r>
            <a:r>
              <a:rPr lang="en-US" altLang="zh-CN" sz="2000" dirty="0"/>
              <a:t>1</a:t>
            </a:r>
            <a:r>
              <a:rPr lang="zh-CN" altLang="en-US" sz="2000" dirty="0"/>
              <a:t>）身的要点。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  </a:t>
            </a:r>
            <a:r>
              <a:rPr lang="zh-CN" altLang="en-US" sz="2000" dirty="0"/>
              <a:t>（</a:t>
            </a:r>
            <a:r>
              <a:rPr lang="en-US" altLang="zh-CN" sz="2000" dirty="0"/>
              <a:t>2</a:t>
            </a:r>
            <a:r>
              <a:rPr lang="zh-CN" altLang="en-US" sz="2000" dirty="0"/>
              <a:t>）语的要点。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      （</a:t>
            </a:r>
            <a:r>
              <a:rPr lang="en-US" altLang="zh-CN" sz="2000" dirty="0"/>
              <a:t>3</a:t>
            </a:r>
            <a:r>
              <a:rPr lang="zh-CN" altLang="en-US" sz="2000" dirty="0"/>
              <a:t>）心（意）的要点。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二 出座。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1. </a:t>
            </a:r>
            <a:r>
              <a:rPr lang="zh-CN" altLang="en-US" sz="2000" dirty="0"/>
              <a:t>回向。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2. </a:t>
            </a:r>
            <a:r>
              <a:rPr lang="zh-CN" altLang="en-US" sz="2000" dirty="0"/>
              <a:t>自我检查。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3. </a:t>
            </a:r>
            <a:r>
              <a:rPr lang="zh-CN" altLang="en-US" sz="2000" dirty="0"/>
              <a:t>三个目标。</a:t>
            </a:r>
            <a:endParaRPr lang="en-US" altLang="zh-CN" sz="2000" dirty="0"/>
          </a:p>
          <a:p>
            <a:pPr marL="0" indent="0">
              <a:buNone/>
            </a:pPr>
            <a:r>
              <a:rPr lang="en-US" altLang="zh-CN" sz="2000" dirty="0"/>
              <a:t>    4. </a:t>
            </a:r>
            <a:r>
              <a:rPr lang="zh-CN" altLang="en-US" sz="2000" dirty="0"/>
              <a:t>灌顶。</a:t>
            </a:r>
            <a:endParaRPr lang="en-US" altLang="zh-CN" sz="2000" dirty="0"/>
          </a:p>
          <a:p>
            <a:pPr marL="0" indent="0">
              <a:buNone/>
            </a:pPr>
            <a:endParaRPr lang="en-US" altLang="zh-CN" sz="2400" dirty="0"/>
          </a:p>
        </p:txBody>
      </p:sp>
    </p:spTree>
    <p:extLst>
      <p:ext uri="{BB962C8B-B14F-4D97-AF65-F5344CB8AC3E}">
        <p14:creationId xmlns:p14="http://schemas.microsoft.com/office/powerpoint/2010/main" val="3280151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– </a:t>
            </a:r>
            <a:r>
              <a:rPr lang="zh-CN" altLang="en-US" sz="3200" dirty="0"/>
              <a:t>准备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980729"/>
            <a:ext cx="8229600" cy="43924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sz="2000" dirty="0"/>
              <a:t>1. </a:t>
            </a:r>
            <a:r>
              <a:rPr lang="zh-CN" altLang="en-US" sz="2000" dirty="0"/>
              <a:t>打坐前需要注意的问题。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上座前的预备工作：关门、开关窗户、打电话、发信息、吐痰等。</a:t>
            </a:r>
          </a:p>
          <a:p>
            <a:pPr marL="0" indent="0">
              <a:buNone/>
            </a:pPr>
            <a:r>
              <a:rPr lang="zh-CN" altLang="en-US" sz="2000" dirty="0"/>
              <a:t>上座后首先要发出离心和菩提心。</a:t>
            </a:r>
          </a:p>
          <a:p>
            <a:pPr marL="0" indent="0">
              <a:buNone/>
            </a:pPr>
            <a:r>
              <a:rPr lang="en-US" altLang="zh-CN" sz="2000" dirty="0"/>
              <a:t>2. </a:t>
            </a:r>
            <a:r>
              <a:rPr lang="zh-CN" altLang="en-US" sz="2000" dirty="0"/>
              <a:t>时间。</a:t>
            </a:r>
          </a:p>
          <a:p>
            <a:pPr marL="0" indent="0">
              <a:buNone/>
            </a:pPr>
            <a:r>
              <a:rPr lang="zh-CN" altLang="en-US" sz="2000" dirty="0"/>
              <a:t>最佳时间：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早上天刚刚亮，刚起床时；晚上天刚刚黑时开始。</a:t>
            </a:r>
          </a:p>
          <a:p>
            <a:pPr marL="0" indent="0">
              <a:buNone/>
            </a:pPr>
            <a:r>
              <a:rPr lang="zh-CN" altLang="en-US" sz="2000" dirty="0"/>
              <a:t>上班族打坐的频率和时长：早晚各一座每天两座。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（天刚刚亮和天刚刚黑时），每座</a:t>
            </a:r>
            <a:r>
              <a:rPr lang="en-US" altLang="zh-CN" sz="2000" dirty="0"/>
              <a:t>2</a:t>
            </a:r>
            <a:r>
              <a:rPr lang="zh-CN" altLang="en-US" sz="2000" dirty="0"/>
              <a:t>小时</a:t>
            </a:r>
            <a:r>
              <a:rPr lang="en-US" altLang="zh-CN" sz="2000" dirty="0"/>
              <a:t>/1</a:t>
            </a:r>
            <a:r>
              <a:rPr lang="zh-CN" altLang="en-US" sz="2000" dirty="0"/>
              <a:t>小时</a:t>
            </a:r>
            <a:r>
              <a:rPr lang="en-US" altLang="zh-CN" sz="2000" dirty="0"/>
              <a:t>/20-30</a:t>
            </a:r>
            <a:r>
              <a:rPr lang="zh-CN" altLang="en-US" sz="2000" dirty="0"/>
              <a:t>分钟都可以。</a:t>
            </a:r>
          </a:p>
          <a:p>
            <a:pPr marL="0" indent="0">
              <a:buNone/>
            </a:pPr>
            <a:r>
              <a:rPr lang="zh-CN" altLang="en-US" sz="2000" dirty="0"/>
              <a:t>闭关者打坐的频率和时长：一天四座。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（早</a:t>
            </a:r>
            <a:r>
              <a:rPr lang="en-US" altLang="zh-CN" sz="2000" dirty="0"/>
              <a:t>6</a:t>
            </a:r>
            <a:r>
              <a:rPr lang="zh-CN" altLang="en-US" sz="2000" dirty="0"/>
              <a:t>：</a:t>
            </a:r>
            <a:r>
              <a:rPr lang="en-US" altLang="zh-CN" sz="2000" dirty="0"/>
              <a:t>00-8</a:t>
            </a:r>
            <a:r>
              <a:rPr lang="zh-CN" altLang="en-US" sz="2000" dirty="0"/>
              <a:t>：</a:t>
            </a:r>
            <a:r>
              <a:rPr lang="en-US" altLang="zh-CN" sz="2000" dirty="0"/>
              <a:t>00</a:t>
            </a:r>
            <a:r>
              <a:rPr lang="zh-CN" altLang="en-US" sz="2000" dirty="0"/>
              <a:t>；</a:t>
            </a:r>
            <a:r>
              <a:rPr lang="en-US" altLang="zh-CN" sz="2000" dirty="0"/>
              <a:t>10</a:t>
            </a:r>
            <a:r>
              <a:rPr lang="zh-CN" altLang="en-US" sz="2000" dirty="0"/>
              <a:t>：</a:t>
            </a:r>
            <a:r>
              <a:rPr lang="en-US" altLang="zh-CN" sz="2000" dirty="0"/>
              <a:t>00-12</a:t>
            </a:r>
            <a:r>
              <a:rPr lang="zh-CN" altLang="en-US" sz="2000" dirty="0"/>
              <a:t>：</a:t>
            </a:r>
            <a:r>
              <a:rPr lang="en-US" altLang="zh-CN" sz="2000" dirty="0"/>
              <a:t>00</a:t>
            </a:r>
            <a:r>
              <a:rPr lang="zh-CN" altLang="en-US" sz="2000" dirty="0"/>
              <a:t>；下午</a:t>
            </a:r>
            <a:r>
              <a:rPr lang="en-US" altLang="zh-CN" sz="2000" dirty="0"/>
              <a:t>4</a:t>
            </a:r>
            <a:r>
              <a:rPr lang="zh-CN" altLang="en-US" sz="2000" dirty="0"/>
              <a:t>：</a:t>
            </a:r>
            <a:r>
              <a:rPr lang="en-US" altLang="zh-CN" sz="2000" dirty="0"/>
              <a:t>00-6</a:t>
            </a:r>
            <a:r>
              <a:rPr lang="zh-CN" altLang="en-US" sz="2000" dirty="0"/>
              <a:t>：</a:t>
            </a:r>
            <a:r>
              <a:rPr lang="en-US" altLang="zh-CN" sz="2000" dirty="0"/>
              <a:t>00</a:t>
            </a:r>
            <a:r>
              <a:rPr lang="zh-CN" altLang="en-US" sz="2000" dirty="0"/>
              <a:t>、</a:t>
            </a:r>
            <a:r>
              <a:rPr lang="en-US" altLang="zh-CN" sz="2000" dirty="0"/>
              <a:t>8</a:t>
            </a:r>
            <a:r>
              <a:rPr lang="zh-CN" altLang="en-US" sz="2000" dirty="0"/>
              <a:t>：</a:t>
            </a:r>
            <a:r>
              <a:rPr lang="en-US" altLang="zh-CN" sz="2000" dirty="0"/>
              <a:t>00-10</a:t>
            </a:r>
            <a:r>
              <a:rPr lang="zh-CN" altLang="en-US" sz="2000" dirty="0"/>
              <a:t>：</a:t>
            </a:r>
            <a:r>
              <a:rPr lang="en-US" altLang="zh-CN" sz="2000" dirty="0"/>
              <a:t>00</a:t>
            </a:r>
            <a:r>
              <a:rPr lang="zh-CN" altLang="en-US" sz="2000" dirty="0"/>
              <a:t>）若愿意在</a:t>
            </a:r>
            <a:r>
              <a:rPr lang="en-US" altLang="zh-CN" sz="2000" dirty="0"/>
              <a:t>12:00 - 4</a:t>
            </a:r>
            <a:r>
              <a:rPr lang="zh-CN" altLang="en-US" sz="2000" dirty="0"/>
              <a:t>：</a:t>
            </a:r>
            <a:r>
              <a:rPr lang="en-US" altLang="zh-CN" sz="2000" dirty="0"/>
              <a:t>00</a:t>
            </a:r>
            <a:r>
              <a:rPr lang="zh-CN" altLang="en-US" sz="2000" dirty="0"/>
              <a:t>之间加一座也可以。</a:t>
            </a:r>
          </a:p>
          <a:p>
            <a:pPr marL="0" indent="0">
              <a:buNone/>
            </a:pPr>
            <a:r>
              <a:rPr lang="en-US" altLang="zh-CN" sz="2000" dirty="0"/>
              <a:t>3. </a:t>
            </a:r>
            <a:r>
              <a:rPr lang="zh-CN" altLang="en-US" sz="2000" dirty="0"/>
              <a:t>饮食。</a:t>
            </a:r>
            <a:endParaRPr lang="en-US" altLang="zh-CN" sz="2000" dirty="0"/>
          </a:p>
          <a:p>
            <a:pPr marL="0" indent="0">
              <a:buNone/>
            </a:pPr>
            <a:r>
              <a:rPr lang="zh-CN" altLang="en-US" sz="2000" dirty="0"/>
              <a:t>少吃或过午不食，避免大鱼大肉、吃素也不能过饱。</a:t>
            </a:r>
          </a:p>
        </p:txBody>
      </p:sp>
    </p:spTree>
    <p:extLst>
      <p:ext uri="{BB962C8B-B14F-4D97-AF65-F5344CB8AC3E}">
        <p14:creationId xmlns:p14="http://schemas.microsoft.com/office/powerpoint/2010/main" val="4259165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– </a:t>
            </a:r>
            <a:r>
              <a:rPr lang="zh-CN" altLang="en-US" sz="3200" dirty="0"/>
              <a:t>三个要点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392487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altLang="zh-CN" sz="2400" dirty="0"/>
              <a:t>1. </a:t>
            </a:r>
            <a:r>
              <a:rPr lang="zh-CN" altLang="en-US" sz="2400" dirty="0"/>
              <a:t>身的要点。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身体的姿势：毗卢七法 。</a:t>
            </a:r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1</a:t>
            </a:r>
            <a:r>
              <a:rPr lang="zh-CN" altLang="en-US" sz="2400" dirty="0"/>
              <a:t>）盘腿（单盘、双盘都可以）。</a:t>
            </a:r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2</a:t>
            </a:r>
            <a:r>
              <a:rPr lang="zh-CN" altLang="en-US" sz="2400" dirty="0"/>
              <a:t>）双手结禅定手印（左手在下、右手在上，拇指相抵，放在丹田处）。</a:t>
            </a:r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3</a:t>
            </a:r>
            <a:r>
              <a:rPr lang="zh-CN" altLang="en-US" sz="2400" dirty="0"/>
              <a:t>）两个胳膊张开（背后肌肉自然就放松了）。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4</a:t>
            </a:r>
            <a:r>
              <a:rPr lang="zh-CN" altLang="en-US" sz="2400" dirty="0"/>
              <a:t>）身体端正（不能向左歪、向右歪，自然放松的状态）。</a:t>
            </a:r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5</a:t>
            </a:r>
            <a:r>
              <a:rPr lang="zh-CN" altLang="en-US" sz="2400" dirty="0"/>
              <a:t>）头稍微往前低（也不能太低）。</a:t>
            </a:r>
            <a:endParaRPr lang="en-US" altLang="zh-CN" sz="2400" dirty="0"/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6</a:t>
            </a:r>
            <a:r>
              <a:rPr lang="zh-CN" altLang="en-US" sz="2400" dirty="0"/>
              <a:t>）两只眼睛半闭垂视鼻尖方向（不能闭眼）。</a:t>
            </a:r>
          </a:p>
          <a:p>
            <a:pPr marL="0" indent="0">
              <a:buNone/>
            </a:pPr>
            <a:r>
              <a:rPr lang="zh-CN" altLang="en-US" sz="2400" dirty="0"/>
              <a:t>（</a:t>
            </a:r>
            <a:r>
              <a:rPr lang="en-US" altLang="zh-CN" sz="2400" dirty="0"/>
              <a:t>7</a:t>
            </a:r>
            <a:r>
              <a:rPr lang="zh-CN" altLang="en-US" sz="2400" dirty="0"/>
              <a:t>）舌抵上颚，用口腔和鼻孔自然呼吸（不刻意调快或调慢）。</a:t>
            </a:r>
          </a:p>
          <a:p>
            <a:pPr marL="0" indent="0">
              <a:buNone/>
            </a:pPr>
            <a:r>
              <a:rPr lang="zh-CN" altLang="en-US" sz="2400" dirty="0"/>
              <a:t>诀窍：身体自然、放松心才能静下来。</a:t>
            </a:r>
          </a:p>
          <a:p>
            <a:pPr marL="0" indent="0">
              <a:buNone/>
            </a:pP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670895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- </a:t>
            </a:r>
            <a:r>
              <a:rPr lang="zh-CN" altLang="en-US" sz="3200" dirty="0"/>
              <a:t>毗卢七法 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268760"/>
            <a:ext cx="6372116" cy="3773488"/>
          </a:xfrm>
        </p:spPr>
      </p:pic>
    </p:spTree>
    <p:extLst>
      <p:ext uri="{BB962C8B-B14F-4D97-AF65-F5344CB8AC3E}">
        <p14:creationId xmlns:p14="http://schemas.microsoft.com/office/powerpoint/2010/main" val="3642319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- </a:t>
            </a:r>
            <a:r>
              <a:rPr lang="zh-CN" altLang="en-US" sz="3200" dirty="0"/>
              <a:t>三个要点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4536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zh-CN" sz="1800" dirty="0"/>
              <a:t>2. </a:t>
            </a:r>
            <a:r>
              <a:rPr lang="zh-CN" altLang="en-US" sz="1800" dirty="0"/>
              <a:t>语的要点</a:t>
            </a:r>
          </a:p>
          <a:p>
            <a:pPr marL="0" indent="0">
              <a:buNone/>
            </a:pPr>
            <a:r>
              <a:rPr lang="zh-CN" altLang="en-US" sz="1800" dirty="0"/>
              <a:t>平时从口里说话叫语，但在打坐时的语是指排浊气。因打坐时心要静下来，这跟呼吸有关，所以呼吸的调整也属于语的要点。</a:t>
            </a:r>
          </a:p>
          <a:p>
            <a:pPr marL="0" indent="0">
              <a:buNone/>
            </a:pPr>
            <a:r>
              <a:rPr lang="zh-CN" altLang="en-US" sz="1800" dirty="0"/>
              <a:t>清空心里的垃圾情绪</a:t>
            </a:r>
            <a:r>
              <a:rPr lang="en-US" altLang="zh-CN" sz="1800" dirty="0"/>
              <a:t>——</a:t>
            </a:r>
            <a:r>
              <a:rPr lang="zh-CN" altLang="en-US" sz="1800" dirty="0"/>
              <a:t>通过调整呼吸和观想。</a:t>
            </a:r>
          </a:p>
          <a:p>
            <a:pPr marL="0" indent="0">
              <a:buNone/>
            </a:pPr>
            <a:r>
              <a:rPr lang="zh-CN" altLang="en-US" sz="1800" dirty="0"/>
              <a:t>观想：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从无始以来我们的各种各样的烦恼、尤其是最近所有的烦恼（负面情绪、垃圾情绪、欲望、嗔恨、抱怨、所有的压力、焦虑、不开心等等）都变成黑色的气体在体内。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呼吸：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1</a:t>
            </a:r>
            <a:r>
              <a:rPr lang="zh-CN" altLang="en-US" sz="1800" dirty="0"/>
              <a:t>）左手握金刚拳按左腿腿根，用鼻孔和口腔用力吸气，右手按右边鼻孔排气，重复三次。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2</a:t>
            </a:r>
            <a:r>
              <a:rPr lang="zh-CN" altLang="en-US" sz="1800" dirty="0"/>
              <a:t>）右手握金刚拳按右腿腿根，用鼻孔和口腔用力吸气，左手按左边鼻孔排气，重复三次。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3</a:t>
            </a:r>
            <a:r>
              <a:rPr lang="zh-CN" altLang="en-US" sz="1800" dirty="0"/>
              <a:t>）双手握金刚拳按两腿腿根，用鼻孔和口腔用力吸气，然后排气，重复三次。</a:t>
            </a:r>
          </a:p>
          <a:p>
            <a:pPr marL="0" indent="0">
              <a:buNone/>
            </a:pPr>
            <a:r>
              <a:rPr lang="zh-CN" altLang="en-US" sz="1800" dirty="0"/>
              <a:t>最重要的是同时要全神贯注地观想：把黑色的气体排出去，之后我们的身体变成一个如干净的玻璃杯般的纯洁、透明的干净的身体。</a:t>
            </a:r>
          </a:p>
          <a:p>
            <a:pPr marL="0" indent="0">
              <a:buNone/>
            </a:pPr>
            <a:r>
              <a:rPr lang="zh-CN" altLang="en-US" sz="1800" dirty="0"/>
              <a:t>金刚拳：拇指按住无名指指跟，其它四指握紧拳头。</a:t>
            </a:r>
          </a:p>
        </p:txBody>
      </p:sp>
    </p:spTree>
    <p:extLst>
      <p:ext uri="{BB962C8B-B14F-4D97-AF65-F5344CB8AC3E}">
        <p14:creationId xmlns:p14="http://schemas.microsoft.com/office/powerpoint/2010/main" val="3822317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96950"/>
          </a:xfrm>
        </p:spPr>
        <p:txBody>
          <a:bodyPr>
            <a:norm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- </a:t>
            </a:r>
            <a:r>
              <a:rPr lang="zh-CN" altLang="en-US" sz="3200" dirty="0"/>
              <a:t>金刚拳</a:t>
            </a:r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628800"/>
            <a:ext cx="6624736" cy="3096344"/>
          </a:xfrm>
        </p:spPr>
      </p:pic>
    </p:spTree>
    <p:extLst>
      <p:ext uri="{BB962C8B-B14F-4D97-AF65-F5344CB8AC3E}">
        <p14:creationId xmlns:p14="http://schemas.microsoft.com/office/powerpoint/2010/main" val="407191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76064"/>
          </a:xfrm>
        </p:spPr>
        <p:txBody>
          <a:bodyPr>
            <a:noAutofit/>
          </a:bodyPr>
          <a:lstStyle/>
          <a:p>
            <a:r>
              <a:rPr lang="zh-CN" altLang="en-US" sz="3200" dirty="0"/>
              <a:t>入座 </a:t>
            </a:r>
            <a:r>
              <a:rPr lang="en-US" altLang="zh-CN" sz="3200" dirty="0"/>
              <a:t>- </a:t>
            </a:r>
            <a:r>
              <a:rPr lang="zh-CN" altLang="en-US" sz="3200" dirty="0"/>
              <a:t>三个要点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4644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CN" sz="1800" dirty="0"/>
              <a:t>3. </a:t>
            </a:r>
            <a:r>
              <a:rPr lang="zh-CN" altLang="en-US" sz="1800" dirty="0"/>
              <a:t>心（意）的要点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1</a:t>
            </a:r>
            <a:r>
              <a:rPr lang="zh-CN" altLang="en-US" sz="1800" dirty="0"/>
              <a:t>）观佛像。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面前空中往前一肘、往上一肘、面对自己。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白色莲花座上面释迦摩尼佛。</a:t>
            </a:r>
          </a:p>
          <a:p>
            <a:pPr marL="0" indent="0">
              <a:buNone/>
            </a:pPr>
            <a:r>
              <a:rPr lang="zh-CN" altLang="en-US" sz="1800" dirty="0"/>
              <a:t>面相是释迦摩尼佛，本质是佛和一代一代所有的传承上师，比如法王如意宝。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比喻：水库、管道、水龙头。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2</a:t>
            </a:r>
            <a:r>
              <a:rPr lang="zh-CN" altLang="en-US" sz="1800" dirty="0"/>
              <a:t>）念咒及祈祷佛加持。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念“南无本师释迦牟尼佛”或释迦牟尼佛心咒“达雅塔 嗡牟尼牟尼嘛哈牟尼耶梭哈”约</a:t>
            </a:r>
            <a:r>
              <a:rPr lang="en-US" altLang="zh-CN" sz="1800" dirty="0"/>
              <a:t>3-5</a:t>
            </a:r>
            <a:r>
              <a:rPr lang="zh-CN" altLang="en-US" sz="1800" dirty="0"/>
              <a:t>分钟。</a:t>
            </a:r>
          </a:p>
          <a:p>
            <a:pPr marL="0" indent="0">
              <a:buNone/>
            </a:pPr>
            <a:r>
              <a:rPr lang="zh-CN" altLang="en-US" sz="1800" dirty="0"/>
              <a:t>同时强烈地祈祷释迦牟尼佛加持我，在这一座能修出“人身难得”（或其它修法）。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效果好时可以热泪盈眶、汗毛竖立。</a:t>
            </a:r>
            <a:endParaRPr lang="en-US" altLang="zh-CN" sz="1800" dirty="0"/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3</a:t>
            </a:r>
            <a:r>
              <a:rPr lang="zh-CN" altLang="en-US" sz="1800" dirty="0"/>
              <a:t>）观想佛像从边缘融化，变成一团光，最后变成一个很小的亮点（明点）。明点从头顶进入身体，到达自己心间，观想佛的智慧和我自己的心融为一体、无二无别。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4</a:t>
            </a:r>
            <a:r>
              <a:rPr lang="zh-CN" altLang="en-US" sz="1800" dirty="0"/>
              <a:t>）安住几分钟，过去的、现在的、未来的所有的事情都不想。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5</a:t>
            </a:r>
            <a:r>
              <a:rPr lang="zh-CN" altLang="en-US" sz="1800" dirty="0"/>
              <a:t>）发菩提心。</a:t>
            </a:r>
          </a:p>
          <a:p>
            <a:pPr marL="0" indent="0">
              <a:buNone/>
            </a:pPr>
            <a:r>
              <a:rPr lang="zh-CN" altLang="en-US" sz="1800" dirty="0"/>
              <a:t>（</a:t>
            </a:r>
            <a:r>
              <a:rPr lang="en-US" altLang="zh-CN" sz="1800" dirty="0"/>
              <a:t>6</a:t>
            </a:r>
            <a:r>
              <a:rPr lang="zh-CN" altLang="en-US" sz="1800" dirty="0"/>
              <a:t>）正行的修法。</a:t>
            </a:r>
          </a:p>
        </p:txBody>
      </p:sp>
    </p:spTree>
    <p:extLst>
      <p:ext uri="{BB962C8B-B14F-4D97-AF65-F5344CB8AC3E}">
        <p14:creationId xmlns:p14="http://schemas.microsoft.com/office/powerpoint/2010/main" val="3918201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1356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宋体</vt:lpstr>
      <vt:lpstr>Arial</vt:lpstr>
      <vt:lpstr>Calibri</vt:lpstr>
      <vt:lpstr>Office 主题​​</vt:lpstr>
      <vt:lpstr>入座与出座</vt:lpstr>
      <vt:lpstr>目的</vt:lpstr>
      <vt:lpstr>大纲</vt:lpstr>
      <vt:lpstr>入座 – 准备</vt:lpstr>
      <vt:lpstr>入座 – 三个要点</vt:lpstr>
      <vt:lpstr>入座 - 毗卢七法 </vt:lpstr>
      <vt:lpstr>入座 - 三个要点</vt:lpstr>
      <vt:lpstr>入座 - 金刚拳</vt:lpstr>
      <vt:lpstr>入座 - 三个要点</vt:lpstr>
      <vt:lpstr>出座</vt:lpstr>
      <vt:lpstr>思考题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入座与出座</dc:title>
  <dc:creator>user</dc:creator>
  <cp:lastModifiedBy>JZhang</cp:lastModifiedBy>
  <cp:revision>158</cp:revision>
  <dcterms:created xsi:type="dcterms:W3CDTF">2018-11-11T02:06:39Z</dcterms:created>
  <dcterms:modified xsi:type="dcterms:W3CDTF">2018-11-12T06:31:46Z</dcterms:modified>
</cp:coreProperties>
</file>