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3" r:id="rId4"/>
    <p:sldId id="257" r:id="rId5"/>
    <p:sldId id="258" r:id="rId6"/>
    <p:sldId id="260" r:id="rId7"/>
    <p:sldId id="259" r:id="rId8"/>
    <p:sldId id="261" r:id="rId9"/>
    <p:sldId id="262" r:id="rId10"/>
    <p:sldId id="263" r:id="rId11"/>
    <p:sldId id="276" r:id="rId12"/>
    <p:sldId id="277" r:id="rId13"/>
    <p:sldId id="264" r:id="rId14"/>
    <p:sldId id="266" r:id="rId15"/>
    <p:sldId id="268" r:id="rId16"/>
    <p:sldId id="269" r:id="rId17"/>
    <p:sldId id="270" r:id="rId18"/>
    <p:sldId id="278"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7" d="100"/>
          <a:sy n="117"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F6633-4FAA-4C97-8495-B0A269C0A5A8}"/>
              </a:ext>
            </a:extLst>
          </p:cNvPr>
          <p:cNvSpPr>
            <a:spLocks noGrp="1"/>
          </p:cNvSpPr>
          <p:nvPr>
            <p:ph type="ctrTitle"/>
          </p:nvPr>
        </p:nvSpPr>
        <p:spPr>
          <a:xfrm>
            <a:off x="1524000" y="1122363"/>
            <a:ext cx="9144000" cy="2387600"/>
          </a:xfrm>
        </p:spPr>
        <p:txBody>
          <a:bodyPr anchor="b"/>
          <a:lstStyle>
            <a:lvl1pPr algn="ctr">
              <a:defRPr sz="6000"/>
            </a:lvl1pPr>
          </a:lstStyle>
          <a:p>
            <a:r>
              <a:rPr lang="en-US" altLang="zh-TW"/>
              <a:t>Click to edit Master title style</a:t>
            </a:r>
            <a:endParaRPr lang="zh-TW" altLang="en-US"/>
          </a:p>
        </p:txBody>
      </p:sp>
      <p:sp>
        <p:nvSpPr>
          <p:cNvPr id="3" name="Subtitle 2">
            <a:extLst>
              <a:ext uri="{FF2B5EF4-FFF2-40B4-BE49-F238E27FC236}">
                <a16:creationId xmlns:a16="http://schemas.microsoft.com/office/drawing/2014/main" id="{6D26523F-54E0-4CE8-B518-1DE2D8833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a:t>Click to edit Master subtitle style</a:t>
            </a:r>
            <a:endParaRPr lang="zh-TW" altLang="en-US"/>
          </a:p>
        </p:txBody>
      </p:sp>
      <p:sp>
        <p:nvSpPr>
          <p:cNvPr id="4" name="Date Placeholder 3">
            <a:extLst>
              <a:ext uri="{FF2B5EF4-FFF2-40B4-BE49-F238E27FC236}">
                <a16:creationId xmlns:a16="http://schemas.microsoft.com/office/drawing/2014/main" id="{B3294C98-8F27-40D9-A8A2-8CD2CC618469}"/>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D43F5208-FB33-4812-86E5-0D37AC91CFB8}"/>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id="{C62F1A36-D868-47C6-8685-360E24765CDC}"/>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41143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F9FC7-E83A-4522-8A72-FE61A9115CAB}"/>
              </a:ext>
            </a:extLst>
          </p:cNvPr>
          <p:cNvSpPr>
            <a:spLocks noGrp="1"/>
          </p:cNvSpPr>
          <p:nvPr>
            <p:ph type="title"/>
          </p:nvPr>
        </p:nvSpPr>
        <p:spPr/>
        <p:txBody>
          <a:bodyPr/>
          <a:lstStyle/>
          <a:p>
            <a:r>
              <a:rPr lang="en-US" altLang="zh-TW"/>
              <a:t>Click to edit Master title style</a:t>
            </a:r>
            <a:endParaRPr lang="zh-TW" altLang="en-US"/>
          </a:p>
        </p:txBody>
      </p:sp>
      <p:sp>
        <p:nvSpPr>
          <p:cNvPr id="3" name="Vertical Text Placeholder 2">
            <a:extLst>
              <a:ext uri="{FF2B5EF4-FFF2-40B4-BE49-F238E27FC236}">
                <a16:creationId xmlns:a16="http://schemas.microsoft.com/office/drawing/2014/main" id="{BE8EB97B-3092-4DD3-9772-96958A9DD8D2}"/>
              </a:ext>
            </a:extLst>
          </p:cNvPr>
          <p:cNvSpPr>
            <a:spLocks noGrp="1"/>
          </p:cNvSpPr>
          <p:nvPr>
            <p:ph type="body" orient="vert" idx="1"/>
          </p:nvPr>
        </p:nvSpPr>
        <p:spPr/>
        <p:txBody>
          <a:bodyPr vert="eaVert"/>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29502CB9-4B7B-4D19-A134-C74ECF4752AA}"/>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CD24394D-F703-4150-A4E8-BA9796C45311}"/>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id="{7B012749-66BB-4F8A-8E18-15A2D4A3C413}"/>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23899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12D5C4-23A5-4648-AF5D-A24EA139E7BE}"/>
              </a:ext>
            </a:extLst>
          </p:cNvPr>
          <p:cNvSpPr>
            <a:spLocks noGrp="1"/>
          </p:cNvSpPr>
          <p:nvPr>
            <p:ph type="title" orient="vert"/>
          </p:nvPr>
        </p:nvSpPr>
        <p:spPr>
          <a:xfrm>
            <a:off x="8724900" y="365125"/>
            <a:ext cx="2628900" cy="5811838"/>
          </a:xfrm>
        </p:spPr>
        <p:txBody>
          <a:bodyPr vert="eaVert"/>
          <a:lstStyle/>
          <a:p>
            <a:r>
              <a:rPr lang="en-US" altLang="zh-TW"/>
              <a:t>Click to edit Master title style</a:t>
            </a:r>
            <a:endParaRPr lang="zh-TW" altLang="en-US"/>
          </a:p>
        </p:txBody>
      </p:sp>
      <p:sp>
        <p:nvSpPr>
          <p:cNvPr id="3" name="Vertical Text Placeholder 2">
            <a:extLst>
              <a:ext uri="{FF2B5EF4-FFF2-40B4-BE49-F238E27FC236}">
                <a16:creationId xmlns:a16="http://schemas.microsoft.com/office/drawing/2014/main" id="{5B791E03-B0DF-4EBD-92CD-339A7227151B}"/>
              </a:ext>
            </a:extLst>
          </p:cNvPr>
          <p:cNvSpPr>
            <a:spLocks noGrp="1"/>
          </p:cNvSpPr>
          <p:nvPr>
            <p:ph type="body" orient="vert" idx="1"/>
          </p:nvPr>
        </p:nvSpPr>
        <p:spPr>
          <a:xfrm>
            <a:off x="838200" y="365125"/>
            <a:ext cx="7734300" cy="5811838"/>
          </a:xfrm>
        </p:spPr>
        <p:txBody>
          <a:bodyPr vert="eaVert"/>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00E0BDB4-9251-4BF6-9C82-EEC44564BC27}"/>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B95A11A9-6BBA-4E78-BE20-A3F34C02B55B}"/>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id="{301EA02D-D46C-4188-A680-ACBD03DCC819}"/>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257139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6260-816B-4AC7-8759-3839DA35EFBF}"/>
              </a:ext>
            </a:extLst>
          </p:cNvPr>
          <p:cNvSpPr>
            <a:spLocks noGrp="1"/>
          </p:cNvSpPr>
          <p:nvPr>
            <p:ph type="title"/>
          </p:nvPr>
        </p:nvSpPr>
        <p:spPr/>
        <p:txBody>
          <a:body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id="{C7C0E861-B9C1-4272-9E1D-7E88732C6D48}"/>
              </a:ext>
            </a:extLst>
          </p:cNvPr>
          <p:cNvSpPr>
            <a:spLocks noGrp="1"/>
          </p:cNvSpPr>
          <p:nvPr>
            <p:ph idx="1"/>
          </p:nvPr>
        </p:nvSpPr>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29C1C6AB-DF9C-4C5D-B98F-7F3EAD01C6DD}"/>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373F46AE-485B-4991-B864-C1B8294748CD}"/>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id="{6E0A895E-1693-4817-820C-F8D6AA5647FA}"/>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69409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6A83-3562-4F35-BF24-B3836B5DCA2D}"/>
              </a:ext>
            </a:extLst>
          </p:cNvPr>
          <p:cNvSpPr>
            <a:spLocks noGrp="1"/>
          </p:cNvSpPr>
          <p:nvPr>
            <p:ph type="title"/>
          </p:nvPr>
        </p:nvSpPr>
        <p:spPr>
          <a:xfrm>
            <a:off x="831850" y="1709738"/>
            <a:ext cx="10515600" cy="2852737"/>
          </a:xfrm>
        </p:spPr>
        <p:txBody>
          <a:bodyPr anchor="b"/>
          <a:lstStyle>
            <a:lvl1pPr>
              <a:defRPr sz="6000"/>
            </a:lvl1p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id="{BBED1ECE-3D57-4177-8FFF-BF4DFF872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TW"/>
              <a:t>Edit Master text styles</a:t>
            </a:r>
          </a:p>
        </p:txBody>
      </p:sp>
      <p:sp>
        <p:nvSpPr>
          <p:cNvPr id="4" name="Date Placeholder 3">
            <a:extLst>
              <a:ext uri="{FF2B5EF4-FFF2-40B4-BE49-F238E27FC236}">
                <a16:creationId xmlns:a16="http://schemas.microsoft.com/office/drawing/2014/main" id="{858D0253-058C-4BEB-99AF-704B578D19E7}"/>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DD2F938C-4B55-442E-95F8-E11B29809E16}"/>
              </a:ext>
            </a:extLst>
          </p:cNvPr>
          <p:cNvSpPr>
            <a:spLocks noGrp="1"/>
          </p:cNvSpPr>
          <p:nvPr>
            <p:ph type="ftr" sz="quarter" idx="11"/>
          </p:nvPr>
        </p:nvSpPr>
        <p:spPr/>
        <p:txBody>
          <a:bodyPr/>
          <a:lstStyle/>
          <a:p>
            <a:endParaRPr lang="zh-TW" altLang="en-US"/>
          </a:p>
        </p:txBody>
      </p:sp>
      <p:sp>
        <p:nvSpPr>
          <p:cNvPr id="6" name="Slide Number Placeholder 5">
            <a:extLst>
              <a:ext uri="{FF2B5EF4-FFF2-40B4-BE49-F238E27FC236}">
                <a16:creationId xmlns:a16="http://schemas.microsoft.com/office/drawing/2014/main" id="{87FFC048-6A04-4E40-93EA-34665659494D}"/>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43982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7F2D-677E-45CD-9B0D-D6CD66C3E161}"/>
              </a:ext>
            </a:extLst>
          </p:cNvPr>
          <p:cNvSpPr>
            <a:spLocks noGrp="1"/>
          </p:cNvSpPr>
          <p:nvPr>
            <p:ph type="title"/>
          </p:nvPr>
        </p:nvSpPr>
        <p:spPr/>
        <p:txBody>
          <a:body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id="{DE418EAC-21FD-4C0C-BB52-2DA5D305F513}"/>
              </a:ext>
            </a:extLst>
          </p:cNvPr>
          <p:cNvSpPr>
            <a:spLocks noGrp="1"/>
          </p:cNvSpPr>
          <p:nvPr>
            <p:ph sz="half" idx="1"/>
          </p:nvPr>
        </p:nvSpPr>
        <p:spPr>
          <a:xfrm>
            <a:off x="838200" y="1825625"/>
            <a:ext cx="5181600" cy="4351338"/>
          </a:xfrm>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a:extLst>
              <a:ext uri="{FF2B5EF4-FFF2-40B4-BE49-F238E27FC236}">
                <a16:creationId xmlns:a16="http://schemas.microsoft.com/office/drawing/2014/main" id="{36FCFCB1-FC5D-48F2-8027-7033CC83CB91}"/>
              </a:ext>
            </a:extLst>
          </p:cNvPr>
          <p:cNvSpPr>
            <a:spLocks noGrp="1"/>
          </p:cNvSpPr>
          <p:nvPr>
            <p:ph sz="half" idx="2"/>
          </p:nvPr>
        </p:nvSpPr>
        <p:spPr>
          <a:xfrm>
            <a:off x="6172200" y="1825625"/>
            <a:ext cx="5181600" cy="4351338"/>
          </a:xfrm>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a:extLst>
              <a:ext uri="{FF2B5EF4-FFF2-40B4-BE49-F238E27FC236}">
                <a16:creationId xmlns:a16="http://schemas.microsoft.com/office/drawing/2014/main" id="{29E07A98-FA98-4B66-9EEC-266DF3AB2885}"/>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6" name="Footer Placeholder 5">
            <a:extLst>
              <a:ext uri="{FF2B5EF4-FFF2-40B4-BE49-F238E27FC236}">
                <a16:creationId xmlns:a16="http://schemas.microsoft.com/office/drawing/2014/main" id="{C1C51784-71D7-49B2-976E-BD99CD2A2C0D}"/>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id="{5E7C2A72-9FBD-471D-9B4A-10C8D0D64500}"/>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63850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F613-A0BE-41CB-A1B9-4776696705B5}"/>
              </a:ext>
            </a:extLst>
          </p:cNvPr>
          <p:cNvSpPr>
            <a:spLocks noGrp="1"/>
          </p:cNvSpPr>
          <p:nvPr>
            <p:ph type="title"/>
          </p:nvPr>
        </p:nvSpPr>
        <p:spPr>
          <a:xfrm>
            <a:off x="839788" y="365125"/>
            <a:ext cx="10515600" cy="1325563"/>
          </a:xfrm>
        </p:spPr>
        <p:txBody>
          <a:body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id="{596DC0AD-6752-4282-844D-D3D06181C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Edit Master text styles</a:t>
            </a:r>
          </a:p>
        </p:txBody>
      </p:sp>
      <p:sp>
        <p:nvSpPr>
          <p:cNvPr id="4" name="Content Placeholder 3">
            <a:extLst>
              <a:ext uri="{FF2B5EF4-FFF2-40B4-BE49-F238E27FC236}">
                <a16:creationId xmlns:a16="http://schemas.microsoft.com/office/drawing/2014/main" id="{14367BF7-BEB7-44A8-8688-9A9C0F042966}"/>
              </a:ext>
            </a:extLst>
          </p:cNvPr>
          <p:cNvSpPr>
            <a:spLocks noGrp="1"/>
          </p:cNvSpPr>
          <p:nvPr>
            <p:ph sz="half" idx="2"/>
          </p:nvPr>
        </p:nvSpPr>
        <p:spPr>
          <a:xfrm>
            <a:off x="839788" y="2505075"/>
            <a:ext cx="5157787" cy="3684588"/>
          </a:xfrm>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a:extLst>
              <a:ext uri="{FF2B5EF4-FFF2-40B4-BE49-F238E27FC236}">
                <a16:creationId xmlns:a16="http://schemas.microsoft.com/office/drawing/2014/main" id="{2D879376-782F-4429-A71B-AF653AB360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Edit Master text styles</a:t>
            </a:r>
          </a:p>
        </p:txBody>
      </p:sp>
      <p:sp>
        <p:nvSpPr>
          <p:cNvPr id="6" name="Content Placeholder 5">
            <a:extLst>
              <a:ext uri="{FF2B5EF4-FFF2-40B4-BE49-F238E27FC236}">
                <a16:creationId xmlns:a16="http://schemas.microsoft.com/office/drawing/2014/main" id="{FE02402F-36CE-4DD6-89B9-47C2B5C9B0BD}"/>
              </a:ext>
            </a:extLst>
          </p:cNvPr>
          <p:cNvSpPr>
            <a:spLocks noGrp="1"/>
          </p:cNvSpPr>
          <p:nvPr>
            <p:ph sz="quarter" idx="4"/>
          </p:nvPr>
        </p:nvSpPr>
        <p:spPr>
          <a:xfrm>
            <a:off x="6172200" y="2505075"/>
            <a:ext cx="5183188" cy="3684588"/>
          </a:xfrm>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a:extLst>
              <a:ext uri="{FF2B5EF4-FFF2-40B4-BE49-F238E27FC236}">
                <a16:creationId xmlns:a16="http://schemas.microsoft.com/office/drawing/2014/main" id="{7CEE68B4-CFAA-4150-9735-539306AE1406}"/>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8" name="Footer Placeholder 7">
            <a:extLst>
              <a:ext uri="{FF2B5EF4-FFF2-40B4-BE49-F238E27FC236}">
                <a16:creationId xmlns:a16="http://schemas.microsoft.com/office/drawing/2014/main" id="{FA47769F-758E-4CD8-86D7-4992CB981740}"/>
              </a:ext>
            </a:extLst>
          </p:cNvPr>
          <p:cNvSpPr>
            <a:spLocks noGrp="1"/>
          </p:cNvSpPr>
          <p:nvPr>
            <p:ph type="ftr" sz="quarter" idx="11"/>
          </p:nvPr>
        </p:nvSpPr>
        <p:spPr/>
        <p:txBody>
          <a:bodyPr/>
          <a:lstStyle/>
          <a:p>
            <a:endParaRPr lang="zh-TW" altLang="en-US"/>
          </a:p>
        </p:txBody>
      </p:sp>
      <p:sp>
        <p:nvSpPr>
          <p:cNvPr id="9" name="Slide Number Placeholder 8">
            <a:extLst>
              <a:ext uri="{FF2B5EF4-FFF2-40B4-BE49-F238E27FC236}">
                <a16:creationId xmlns:a16="http://schemas.microsoft.com/office/drawing/2014/main" id="{0DE35141-1F93-4567-ADF0-783BDAEE2B2D}"/>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39130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01D1-4814-462E-AFC5-8471BE8E5F89}"/>
              </a:ext>
            </a:extLst>
          </p:cNvPr>
          <p:cNvSpPr>
            <a:spLocks noGrp="1"/>
          </p:cNvSpPr>
          <p:nvPr>
            <p:ph type="title"/>
          </p:nvPr>
        </p:nvSpPr>
        <p:spPr/>
        <p:txBody>
          <a:bodyPr/>
          <a:lstStyle/>
          <a:p>
            <a:r>
              <a:rPr lang="en-US" altLang="zh-TW"/>
              <a:t>Click to edit Master title style</a:t>
            </a:r>
            <a:endParaRPr lang="zh-TW" altLang="en-US"/>
          </a:p>
        </p:txBody>
      </p:sp>
      <p:sp>
        <p:nvSpPr>
          <p:cNvPr id="3" name="Date Placeholder 2">
            <a:extLst>
              <a:ext uri="{FF2B5EF4-FFF2-40B4-BE49-F238E27FC236}">
                <a16:creationId xmlns:a16="http://schemas.microsoft.com/office/drawing/2014/main" id="{B02736BD-780C-4457-9174-62909907B63F}"/>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4" name="Footer Placeholder 3">
            <a:extLst>
              <a:ext uri="{FF2B5EF4-FFF2-40B4-BE49-F238E27FC236}">
                <a16:creationId xmlns:a16="http://schemas.microsoft.com/office/drawing/2014/main" id="{4514E354-FDC1-4AC2-BA21-CA3B70CBB2D5}"/>
              </a:ext>
            </a:extLst>
          </p:cNvPr>
          <p:cNvSpPr>
            <a:spLocks noGrp="1"/>
          </p:cNvSpPr>
          <p:nvPr>
            <p:ph type="ftr" sz="quarter" idx="11"/>
          </p:nvPr>
        </p:nvSpPr>
        <p:spPr/>
        <p:txBody>
          <a:bodyPr/>
          <a:lstStyle/>
          <a:p>
            <a:endParaRPr lang="zh-TW" altLang="en-US"/>
          </a:p>
        </p:txBody>
      </p:sp>
      <p:sp>
        <p:nvSpPr>
          <p:cNvPr id="5" name="Slide Number Placeholder 4">
            <a:extLst>
              <a:ext uri="{FF2B5EF4-FFF2-40B4-BE49-F238E27FC236}">
                <a16:creationId xmlns:a16="http://schemas.microsoft.com/office/drawing/2014/main" id="{D20530AB-5FB2-4EEA-BDCF-6A2CD7B1680F}"/>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80724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121896-3B13-431C-AF5E-ACB0FFDFB3EA}"/>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3" name="Footer Placeholder 2">
            <a:extLst>
              <a:ext uri="{FF2B5EF4-FFF2-40B4-BE49-F238E27FC236}">
                <a16:creationId xmlns:a16="http://schemas.microsoft.com/office/drawing/2014/main" id="{444C0015-3711-4944-B386-0630CF3D509A}"/>
              </a:ext>
            </a:extLst>
          </p:cNvPr>
          <p:cNvSpPr>
            <a:spLocks noGrp="1"/>
          </p:cNvSpPr>
          <p:nvPr>
            <p:ph type="ftr" sz="quarter" idx="11"/>
          </p:nvPr>
        </p:nvSpPr>
        <p:spPr/>
        <p:txBody>
          <a:bodyPr/>
          <a:lstStyle/>
          <a:p>
            <a:endParaRPr lang="zh-TW" altLang="en-US"/>
          </a:p>
        </p:txBody>
      </p:sp>
      <p:sp>
        <p:nvSpPr>
          <p:cNvPr id="4" name="Slide Number Placeholder 3">
            <a:extLst>
              <a:ext uri="{FF2B5EF4-FFF2-40B4-BE49-F238E27FC236}">
                <a16:creationId xmlns:a16="http://schemas.microsoft.com/office/drawing/2014/main" id="{8B80CB61-E30B-452F-A729-2A2D809BA422}"/>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02356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33FE-EA5B-4980-AEDB-5AD46984D576}"/>
              </a:ext>
            </a:extLst>
          </p:cNvPr>
          <p:cNvSpPr>
            <a:spLocks noGrp="1"/>
          </p:cNvSpPr>
          <p:nvPr>
            <p:ph type="title"/>
          </p:nvPr>
        </p:nvSpPr>
        <p:spPr>
          <a:xfrm>
            <a:off x="839788" y="457200"/>
            <a:ext cx="3932237" cy="1600200"/>
          </a:xfrm>
        </p:spPr>
        <p:txBody>
          <a:bodyPr anchor="b"/>
          <a:lstStyle>
            <a:lvl1pPr>
              <a:defRPr sz="3200"/>
            </a:lvl1pPr>
          </a:lstStyle>
          <a:p>
            <a:r>
              <a:rPr lang="en-US" altLang="zh-TW"/>
              <a:t>Click to edit Master title style</a:t>
            </a:r>
            <a:endParaRPr lang="zh-TW" altLang="en-US"/>
          </a:p>
        </p:txBody>
      </p:sp>
      <p:sp>
        <p:nvSpPr>
          <p:cNvPr id="3" name="Content Placeholder 2">
            <a:extLst>
              <a:ext uri="{FF2B5EF4-FFF2-40B4-BE49-F238E27FC236}">
                <a16:creationId xmlns:a16="http://schemas.microsoft.com/office/drawing/2014/main" id="{EC765F8F-2141-4C93-AEA5-A082E8720F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a:extLst>
              <a:ext uri="{FF2B5EF4-FFF2-40B4-BE49-F238E27FC236}">
                <a16:creationId xmlns:a16="http://schemas.microsoft.com/office/drawing/2014/main" id="{11BE2335-B66D-46D9-A68A-0EEA01ECD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TW"/>
              <a:t>Edit Master text styles</a:t>
            </a:r>
          </a:p>
        </p:txBody>
      </p:sp>
      <p:sp>
        <p:nvSpPr>
          <p:cNvPr id="5" name="Date Placeholder 4">
            <a:extLst>
              <a:ext uri="{FF2B5EF4-FFF2-40B4-BE49-F238E27FC236}">
                <a16:creationId xmlns:a16="http://schemas.microsoft.com/office/drawing/2014/main" id="{AB8B4612-3B8D-4B5A-B687-2FB1E0BEF247}"/>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6" name="Footer Placeholder 5">
            <a:extLst>
              <a:ext uri="{FF2B5EF4-FFF2-40B4-BE49-F238E27FC236}">
                <a16:creationId xmlns:a16="http://schemas.microsoft.com/office/drawing/2014/main" id="{9637050B-C9BF-47B0-A02D-BE10B04791DA}"/>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id="{2F267A72-BC0B-4C09-AF30-CA2D459604BC}"/>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216628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701B-3201-4E8D-9719-016F33C31E6B}"/>
              </a:ext>
            </a:extLst>
          </p:cNvPr>
          <p:cNvSpPr>
            <a:spLocks noGrp="1"/>
          </p:cNvSpPr>
          <p:nvPr>
            <p:ph type="title"/>
          </p:nvPr>
        </p:nvSpPr>
        <p:spPr>
          <a:xfrm>
            <a:off x="839788" y="457200"/>
            <a:ext cx="3932237" cy="1600200"/>
          </a:xfrm>
        </p:spPr>
        <p:txBody>
          <a:bodyPr anchor="b"/>
          <a:lstStyle>
            <a:lvl1pPr>
              <a:defRPr sz="3200"/>
            </a:lvl1pPr>
          </a:lstStyle>
          <a:p>
            <a:r>
              <a:rPr lang="en-US" altLang="zh-TW"/>
              <a:t>Click to edit Master title style</a:t>
            </a:r>
            <a:endParaRPr lang="zh-TW" altLang="en-US"/>
          </a:p>
        </p:txBody>
      </p:sp>
      <p:sp>
        <p:nvSpPr>
          <p:cNvPr id="3" name="Picture Placeholder 2">
            <a:extLst>
              <a:ext uri="{FF2B5EF4-FFF2-40B4-BE49-F238E27FC236}">
                <a16:creationId xmlns:a16="http://schemas.microsoft.com/office/drawing/2014/main" id="{AB2E4E3C-BED2-422E-937B-C75B69FAC7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a:extLst>
              <a:ext uri="{FF2B5EF4-FFF2-40B4-BE49-F238E27FC236}">
                <a16:creationId xmlns:a16="http://schemas.microsoft.com/office/drawing/2014/main" id="{6C343213-D433-4303-B2AA-89370D80C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TW"/>
              <a:t>Edit Master text styles</a:t>
            </a:r>
          </a:p>
        </p:txBody>
      </p:sp>
      <p:sp>
        <p:nvSpPr>
          <p:cNvPr id="5" name="Date Placeholder 4">
            <a:extLst>
              <a:ext uri="{FF2B5EF4-FFF2-40B4-BE49-F238E27FC236}">
                <a16:creationId xmlns:a16="http://schemas.microsoft.com/office/drawing/2014/main" id="{0ACBA927-B53E-4E1A-ACC2-907269574925}"/>
              </a:ext>
            </a:extLst>
          </p:cNvPr>
          <p:cNvSpPr>
            <a:spLocks noGrp="1"/>
          </p:cNvSpPr>
          <p:nvPr>
            <p:ph type="dt" sz="half" idx="10"/>
          </p:nvPr>
        </p:nvSpPr>
        <p:spPr/>
        <p:txBody>
          <a:bodyPr/>
          <a:lstStyle/>
          <a:p>
            <a:fld id="{4BD8968C-C6FC-47DC-903F-F10AA0F71BF7}" type="datetimeFigureOut">
              <a:rPr lang="zh-TW" altLang="en-US" smtClean="0"/>
              <a:t>2019/3/18</a:t>
            </a:fld>
            <a:endParaRPr lang="zh-TW" altLang="en-US"/>
          </a:p>
        </p:txBody>
      </p:sp>
      <p:sp>
        <p:nvSpPr>
          <p:cNvPr id="6" name="Footer Placeholder 5">
            <a:extLst>
              <a:ext uri="{FF2B5EF4-FFF2-40B4-BE49-F238E27FC236}">
                <a16:creationId xmlns:a16="http://schemas.microsoft.com/office/drawing/2014/main" id="{CBB0AEE1-CE9D-4BA7-9C5F-335EA6F85D52}"/>
              </a:ext>
            </a:extLst>
          </p:cNvPr>
          <p:cNvSpPr>
            <a:spLocks noGrp="1"/>
          </p:cNvSpPr>
          <p:nvPr>
            <p:ph type="ftr" sz="quarter" idx="11"/>
          </p:nvPr>
        </p:nvSpPr>
        <p:spPr/>
        <p:txBody>
          <a:bodyPr/>
          <a:lstStyle/>
          <a:p>
            <a:endParaRPr lang="zh-TW" altLang="en-US"/>
          </a:p>
        </p:txBody>
      </p:sp>
      <p:sp>
        <p:nvSpPr>
          <p:cNvPr id="7" name="Slide Number Placeholder 6">
            <a:extLst>
              <a:ext uri="{FF2B5EF4-FFF2-40B4-BE49-F238E27FC236}">
                <a16:creationId xmlns:a16="http://schemas.microsoft.com/office/drawing/2014/main" id="{92300AA7-7BCA-490A-842C-E7929A346F1D}"/>
              </a:ext>
            </a:extLst>
          </p:cNvPr>
          <p:cNvSpPr>
            <a:spLocks noGrp="1"/>
          </p:cNvSpPr>
          <p:nvPr>
            <p:ph type="sldNum" sz="quarter" idx="12"/>
          </p:nvPr>
        </p:nvSpPr>
        <p:spPr/>
        <p:txBody>
          <a:body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373511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A36828-C746-4D07-B3A4-2E634C6E2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a:extLst>
              <a:ext uri="{FF2B5EF4-FFF2-40B4-BE49-F238E27FC236}">
                <a16:creationId xmlns:a16="http://schemas.microsoft.com/office/drawing/2014/main" id="{29B1EB94-AC9E-4036-860F-307ADCC982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a:extLst>
              <a:ext uri="{FF2B5EF4-FFF2-40B4-BE49-F238E27FC236}">
                <a16:creationId xmlns:a16="http://schemas.microsoft.com/office/drawing/2014/main" id="{4FAB9BF5-1E21-4DEA-A4B0-2B7CF42BE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8968C-C6FC-47DC-903F-F10AA0F71BF7}" type="datetimeFigureOut">
              <a:rPr lang="zh-TW" altLang="en-US" smtClean="0"/>
              <a:t>2019/3/18</a:t>
            </a:fld>
            <a:endParaRPr lang="zh-TW" altLang="en-US"/>
          </a:p>
        </p:txBody>
      </p:sp>
      <p:sp>
        <p:nvSpPr>
          <p:cNvPr id="5" name="Footer Placeholder 4">
            <a:extLst>
              <a:ext uri="{FF2B5EF4-FFF2-40B4-BE49-F238E27FC236}">
                <a16:creationId xmlns:a16="http://schemas.microsoft.com/office/drawing/2014/main" id="{8878D28A-1929-4F35-BDCD-813EE31BC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a:extLst>
              <a:ext uri="{FF2B5EF4-FFF2-40B4-BE49-F238E27FC236}">
                <a16:creationId xmlns:a16="http://schemas.microsoft.com/office/drawing/2014/main" id="{3D9F5A6A-3D0F-4174-AD44-9F7311D18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5F034-1FC4-435B-B314-8FD8F7A0C7C9}" type="slidenum">
              <a:rPr lang="zh-TW" altLang="en-US" smtClean="0"/>
              <a:t>‹#›</a:t>
            </a:fld>
            <a:endParaRPr lang="zh-TW" altLang="en-US"/>
          </a:p>
        </p:txBody>
      </p:sp>
    </p:spTree>
    <p:extLst>
      <p:ext uri="{BB962C8B-B14F-4D97-AF65-F5344CB8AC3E}">
        <p14:creationId xmlns:p14="http://schemas.microsoft.com/office/powerpoint/2010/main" val="1782455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2D1B-AA2C-43C7-8CE5-9C9281CA9A54}"/>
              </a:ext>
            </a:extLst>
          </p:cNvPr>
          <p:cNvSpPr>
            <a:spLocks noGrp="1"/>
          </p:cNvSpPr>
          <p:nvPr>
            <p:ph type="title"/>
          </p:nvPr>
        </p:nvSpPr>
        <p:spPr>
          <a:xfrm>
            <a:off x="0" y="0"/>
            <a:ext cx="12192001" cy="6829063"/>
          </a:xfrm>
        </p:spPr>
        <p:txBody>
          <a:bodyPr>
            <a:normAutofit fontScale="90000"/>
          </a:bodyPr>
          <a:lstStyle/>
          <a:p>
            <a:r>
              <a:rPr lang="zh-TW" altLang="en-US" sz="2200" dirty="0">
                <a:latin typeface="DFKai-SB" panose="03000509000000000000" pitchFamily="65" charset="-120"/>
                <a:ea typeface="DFKai-SB" panose="03000509000000000000" pitchFamily="65" charset="-120"/>
              </a:rPr>
              <a:t>                                </a:t>
            </a:r>
            <a:br>
              <a:rPr lang="en-US" altLang="zh-TW" sz="2200" dirty="0">
                <a:latin typeface="DFKai-SB" panose="03000509000000000000" pitchFamily="65" charset="-120"/>
                <a:ea typeface="DFKai-SB" panose="03000509000000000000" pitchFamily="65" charset="-120"/>
              </a:rPr>
            </a:br>
            <a:r>
              <a:rPr lang="zh-TW" altLang="en-US" sz="2200" dirty="0">
                <a:latin typeface="DFKai-SB" panose="03000509000000000000" pitchFamily="65" charset="-120"/>
                <a:ea typeface="DFKai-SB" panose="03000509000000000000" pitchFamily="65" charset="-120"/>
              </a:rPr>
              <a:t>                            </a:t>
            </a:r>
            <a:br>
              <a:rPr lang="en-US" altLang="zh-TW" sz="2200" dirty="0">
                <a:latin typeface="DFKai-SB" panose="03000509000000000000" pitchFamily="65" charset="-120"/>
                <a:ea typeface="DFKai-SB" panose="03000509000000000000" pitchFamily="65" charset="-120"/>
              </a:rPr>
            </a:br>
            <a:r>
              <a:rPr lang="zh-TW" altLang="en-US" sz="2600" dirty="0">
                <a:latin typeface="DFKai-SB" panose="03000509000000000000" pitchFamily="65" charset="-120"/>
                <a:ea typeface="DFKai-SB" panose="03000509000000000000" pitchFamily="65" charset="-120"/>
              </a:rPr>
              <a:t>                             </a:t>
            </a:r>
            <a:r>
              <a:rPr lang="zh-TW" altLang="en-US" sz="2600" b="1" u="sng" dirty="0">
                <a:solidFill>
                  <a:srgbClr val="C00000"/>
                </a:solidFill>
                <a:latin typeface="DFKai-SB" panose="03000509000000000000" pitchFamily="65" charset="-120"/>
                <a:ea typeface="DFKai-SB" panose="03000509000000000000" pitchFamily="65" charset="-120"/>
              </a:rPr>
              <a:t>解 脫 的 原 理 </a:t>
            </a:r>
            <a:br>
              <a:rPr lang="en-US" altLang="zh-CN" sz="2200" dirty="0">
                <a:latin typeface="DFKai-SB" panose="03000509000000000000" pitchFamily="65" charset="-120"/>
                <a:ea typeface="DFKai-SB" panose="03000509000000000000" pitchFamily="65" charset="-120"/>
              </a:rPr>
            </a:br>
            <a:r>
              <a:rPr lang="zh-TW" altLang="en-US" sz="2200" dirty="0">
                <a:latin typeface="DFKai-SB" panose="03000509000000000000" pitchFamily="65" charset="-120"/>
                <a:ea typeface="DFKai-SB" panose="03000509000000000000" pitchFamily="65" charset="-120"/>
              </a:rPr>
              <a:t>    </a:t>
            </a:r>
            <a:br>
              <a:rPr lang="en-US" altLang="zh-TW" sz="2200" dirty="0">
                <a:latin typeface="DFKai-SB" panose="03000509000000000000" pitchFamily="65" charset="-120"/>
                <a:ea typeface="DFKai-SB" panose="03000509000000000000" pitchFamily="65" charset="-120"/>
              </a:rPr>
            </a:br>
            <a:r>
              <a:rPr lang="zh-TW" altLang="en-US" sz="2200" dirty="0">
                <a:latin typeface="DFKai-SB" panose="03000509000000000000" pitchFamily="65" charset="-120"/>
                <a:ea typeface="DFKai-SB" panose="03000509000000000000" pitchFamily="65" charset="-120"/>
              </a:rPr>
              <a:t>    </a:t>
            </a:r>
            <a:r>
              <a:rPr lang="zh-TW" altLang="en-US" sz="2200" dirty="0">
                <a:solidFill>
                  <a:srgbClr val="C00000"/>
                </a:solidFill>
                <a:latin typeface="DFKai-SB" panose="03000509000000000000" pitchFamily="65" charset="-120"/>
                <a:ea typeface="DFKai-SB" panose="03000509000000000000" pitchFamily="65" charset="-120"/>
              </a:rPr>
              <a:t>一、聞</a:t>
            </a:r>
            <a:r>
              <a:rPr lang="zh-CN" altLang="en-US" sz="2200" dirty="0">
                <a:solidFill>
                  <a:srgbClr val="C00000"/>
                </a:solidFill>
                <a:latin typeface="DFKai-SB" panose="03000509000000000000" pitchFamily="65" charset="-120"/>
                <a:ea typeface="DFKai-SB" panose="03000509000000000000" pitchFamily="65" charset="-120"/>
              </a:rPr>
              <a:t>思修三</a:t>
            </a:r>
            <a:r>
              <a:rPr lang="en-US" altLang="zh-CN" sz="2200" dirty="0">
                <a:solidFill>
                  <a:srgbClr val="C00000"/>
                </a:solidFill>
                <a:latin typeface="DFKai-SB" panose="03000509000000000000" pitchFamily="65" charset="-120"/>
                <a:ea typeface="DFKai-SB" panose="03000509000000000000" pitchFamily="65" charset="-120"/>
              </a:rPr>
              <a:t>.</a:t>
            </a:r>
            <a:r>
              <a:rPr lang="zh-CN" altLang="en-US" sz="2200" dirty="0">
                <a:solidFill>
                  <a:srgbClr val="C00000"/>
                </a:solidFill>
                <a:latin typeface="DFKai-SB" panose="03000509000000000000" pitchFamily="65" charset="-120"/>
                <a:ea typeface="DFKai-SB" panose="03000509000000000000" pitchFamily="65" charset="-120"/>
              </a:rPr>
              <a:t>不可脱节</a:t>
            </a:r>
            <a:r>
              <a:rPr lang="en-US" altLang="zh-CN" sz="2200" dirty="0">
                <a:solidFill>
                  <a:srgbClr val="C00000"/>
                </a:solidFill>
                <a:latin typeface="DFKai-SB" panose="03000509000000000000" pitchFamily="65" charset="-120"/>
                <a:ea typeface="DFKai-SB" panose="03000509000000000000" pitchFamily="65" charset="-120"/>
              </a:rPr>
              <a:t>:</a:t>
            </a:r>
            <a:br>
              <a:rPr lang="en-US" altLang="zh-CN" sz="2200" dirty="0">
                <a:solidFill>
                  <a:srgbClr val="C00000"/>
                </a:solidFill>
                <a:latin typeface="DFKai-SB" panose="03000509000000000000" pitchFamily="65" charset="-120"/>
                <a:ea typeface="DFKai-SB" panose="03000509000000000000" pitchFamily="65" charset="-120"/>
              </a:rPr>
            </a:br>
            <a:r>
              <a:rPr lang="zh-TW" altLang="en-US" sz="2200" dirty="0">
                <a:latin typeface="DFKai-SB" panose="03000509000000000000" pitchFamily="65" charset="-120"/>
                <a:ea typeface="DFKai-SB" panose="03000509000000000000" pitchFamily="65" charset="-120"/>
              </a:rPr>
              <a:t>        </a:t>
            </a:r>
            <a:r>
              <a:rPr lang="zh-CN" altLang="en-US" sz="2200" dirty="0">
                <a:solidFill>
                  <a:srgbClr val="002060"/>
                </a:solidFill>
                <a:latin typeface="DFKai-SB" panose="03000509000000000000" pitchFamily="65" charset="-120"/>
                <a:ea typeface="DFKai-SB" panose="03000509000000000000" pitchFamily="65" charset="-120"/>
              </a:rPr>
              <a:t>仅仅听闻、不够，更要学习如何实践这些理论，以指导下一步的修行通过思考与推导</a:t>
            </a:r>
            <a:r>
              <a:rPr lang="en-US" altLang="zh-CN"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 </a:t>
            </a:r>
            <a:br>
              <a:rPr lang="en-US" altLang="zh-TW" sz="2200" dirty="0">
                <a:solidFill>
                  <a:srgbClr val="002060"/>
                </a:solidFill>
                <a:latin typeface="DFKai-SB" panose="03000509000000000000" pitchFamily="65" charset="-120"/>
                <a:ea typeface="DFKai-SB" panose="03000509000000000000" pitchFamily="65" charset="-120"/>
              </a:rPr>
            </a:br>
            <a:r>
              <a:rPr lang="zh-TW" altLang="en-US" sz="2200" dirty="0">
                <a:solidFill>
                  <a:srgbClr val="002060"/>
                </a:solidFill>
                <a:latin typeface="DFKai-SB" panose="03000509000000000000" pitchFamily="65" charset="-120"/>
                <a:ea typeface="DFKai-SB" panose="03000509000000000000" pitchFamily="65" charset="-120"/>
              </a:rPr>
              <a:t>                   </a:t>
            </a:r>
            <a:br>
              <a:rPr lang="en-US" altLang="zh-CN" sz="2200" dirty="0">
                <a:latin typeface="DFKai-SB" panose="03000509000000000000" pitchFamily="65" charset="-120"/>
                <a:ea typeface="DFKai-SB" panose="03000509000000000000" pitchFamily="65" charset="-120"/>
              </a:rPr>
            </a:br>
            <a:r>
              <a:rPr lang="en-US" altLang="zh-CN" sz="2200" dirty="0">
                <a:solidFill>
                  <a:srgbClr val="C00000"/>
                </a:solidFill>
                <a:latin typeface="DFKai-SB" panose="03000509000000000000" pitchFamily="65" charset="-120"/>
                <a:ea typeface="DFKai-SB" panose="03000509000000000000" pitchFamily="65" charset="-120"/>
              </a:rPr>
              <a:t>    </a:t>
            </a:r>
            <a:r>
              <a:rPr lang="zh-TW" altLang="en-US" sz="2200" dirty="0">
                <a:solidFill>
                  <a:srgbClr val="C00000"/>
                </a:solidFill>
                <a:latin typeface="DFKai-SB" panose="03000509000000000000" pitchFamily="65" charset="-120"/>
                <a:ea typeface="DFKai-SB" panose="03000509000000000000" pitchFamily="65" charset="-120"/>
              </a:rPr>
              <a:t>二、什么是修行</a:t>
            </a:r>
            <a:r>
              <a:rPr lang="en-US" altLang="zh-TW" sz="2200" dirty="0">
                <a:solidFill>
                  <a:srgbClr val="C00000"/>
                </a:solidFill>
                <a:latin typeface="DFKai-SB" panose="03000509000000000000" pitchFamily="65" charset="-120"/>
                <a:ea typeface="DFKai-SB" panose="03000509000000000000" pitchFamily="65" charset="-120"/>
              </a:rPr>
              <a:t>:</a:t>
            </a:r>
            <a:r>
              <a:rPr lang="zh-TW" altLang="en-US" sz="2200" dirty="0">
                <a:latin typeface="DFKai-SB" panose="03000509000000000000" pitchFamily="65" charset="-120"/>
                <a:ea typeface="DFKai-SB" panose="03000509000000000000" pitchFamily="65" charset="-120"/>
              </a:rPr>
              <a:t>      </a:t>
            </a:r>
            <a:br>
              <a:rPr lang="en-US" altLang="zh-TW" sz="2200" dirty="0">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       (1)</a:t>
            </a:r>
            <a:r>
              <a:rPr lang="zh-CN" altLang="en-US" sz="2200" dirty="0">
                <a:solidFill>
                  <a:srgbClr val="002060"/>
                </a:solidFill>
                <a:latin typeface="DFKai-SB" panose="03000509000000000000" pitchFamily="65" charset="-120"/>
                <a:ea typeface="DFKai-SB" panose="03000509000000000000" pitchFamily="65" charset="-120"/>
              </a:rPr>
              <a:t>闭关打坐</a:t>
            </a:r>
            <a:r>
              <a:rPr lang="en-US" altLang="zh-CN" sz="2200" dirty="0">
                <a:solidFill>
                  <a:srgbClr val="002060"/>
                </a:solidFill>
                <a:latin typeface="DFKai-SB" panose="03000509000000000000" pitchFamily="65" charset="-120"/>
                <a:ea typeface="DFKai-SB" panose="03000509000000000000" pitchFamily="65" charset="-120"/>
              </a:rPr>
              <a:t>,</a:t>
            </a:r>
            <a:r>
              <a:rPr lang="zh-CN" altLang="en-US" sz="2200" dirty="0">
                <a:solidFill>
                  <a:srgbClr val="002060"/>
                </a:solidFill>
                <a:latin typeface="DFKai-SB" panose="03000509000000000000" pitchFamily="65" charset="-120"/>
                <a:ea typeface="DFKai-SB" panose="03000509000000000000" pitchFamily="65" charset="-120"/>
              </a:rPr>
              <a:t>不一定是一个月或者一个星期，只是每天保持两三个小时的简单闭关</a:t>
            </a:r>
            <a:r>
              <a:rPr lang="en-US" altLang="zh-CN" sz="2200" dirty="0">
                <a:solidFill>
                  <a:srgbClr val="002060"/>
                </a:solidFill>
                <a:latin typeface="DFKai-SB" panose="03000509000000000000" pitchFamily="65" charset="-120"/>
                <a:ea typeface="DFKai-SB" panose="03000509000000000000" pitchFamily="65" charset="-120"/>
              </a:rPr>
              <a:t>.   </a:t>
            </a:r>
            <a:br>
              <a:rPr lang="en-US" altLang="zh-CN" sz="2200" dirty="0">
                <a:solidFill>
                  <a:srgbClr val="002060"/>
                </a:solidFill>
                <a:latin typeface="DFKai-SB" panose="03000509000000000000" pitchFamily="65" charset="-120"/>
                <a:ea typeface="DFKai-SB" panose="03000509000000000000" pitchFamily="65" charset="-120"/>
              </a:rPr>
            </a:br>
            <a:r>
              <a:rPr lang="zh-CN" altLang="en-US" sz="2200" dirty="0">
                <a:solidFill>
                  <a:srgbClr val="002060"/>
                </a:solidFill>
                <a:latin typeface="DFKai-SB" panose="03000509000000000000" pitchFamily="65" charset="-120"/>
                <a:ea typeface="DFKai-SB" panose="03000509000000000000" pitchFamily="65" charset="-120"/>
              </a:rPr>
              <a:t>       </a:t>
            </a:r>
            <a:r>
              <a:rPr lang="en-US" altLang="zh-CN" sz="2200" dirty="0">
                <a:solidFill>
                  <a:srgbClr val="002060"/>
                </a:solidFill>
                <a:latin typeface="DFKai-SB" panose="03000509000000000000" pitchFamily="65" charset="-120"/>
                <a:ea typeface="DFKai-SB" panose="03000509000000000000" pitchFamily="65" charset="-120"/>
              </a:rPr>
              <a:t>(2)</a:t>
            </a:r>
            <a:r>
              <a:rPr lang="zh-CN" altLang="en-US" sz="2200" dirty="0">
                <a:solidFill>
                  <a:srgbClr val="002060"/>
                </a:solidFill>
                <a:latin typeface="DFKai-SB" panose="03000509000000000000" pitchFamily="65" charset="-120"/>
                <a:ea typeface="DFKai-SB" panose="03000509000000000000" pitchFamily="65" charset="-120"/>
              </a:rPr>
              <a:t>闭关修行时思维、感悟到的佛法，应用到日常生活中。</a:t>
            </a:r>
            <a:br>
              <a:rPr lang="en-US" altLang="zh-CN" sz="2200" dirty="0">
                <a:solidFill>
                  <a:srgbClr val="002060"/>
                </a:solidFill>
                <a:latin typeface="DFKai-SB" panose="03000509000000000000" pitchFamily="65" charset="-120"/>
                <a:ea typeface="DFKai-SB" panose="03000509000000000000" pitchFamily="65" charset="-120"/>
              </a:rPr>
            </a:br>
            <a:br>
              <a:rPr lang="en-US" altLang="zh-CN" sz="2200" dirty="0">
                <a:latin typeface="DFKai-SB" panose="03000509000000000000" pitchFamily="65" charset="-120"/>
                <a:ea typeface="DFKai-SB" panose="03000509000000000000" pitchFamily="65" charset="-120"/>
              </a:rPr>
            </a:br>
            <a:r>
              <a:rPr lang="en-US" altLang="zh-CN" sz="2200" dirty="0">
                <a:latin typeface="DFKai-SB" panose="03000509000000000000" pitchFamily="65" charset="-120"/>
                <a:ea typeface="DFKai-SB" panose="03000509000000000000" pitchFamily="65" charset="-120"/>
              </a:rPr>
              <a:t>    </a:t>
            </a:r>
            <a:r>
              <a:rPr lang="zh-TW" altLang="en-US" sz="2000" dirty="0">
                <a:solidFill>
                  <a:srgbClr val="C00000"/>
                </a:solidFill>
                <a:latin typeface="DFKai-SB" panose="03000509000000000000" pitchFamily="65" charset="-120"/>
                <a:ea typeface="DFKai-SB" panose="03000509000000000000" pitchFamily="65" charset="-120"/>
              </a:rPr>
              <a:t>三、修行的目的</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 </a:t>
            </a:r>
            <a:br>
              <a:rPr lang="zh-TW" altLang="en-US" sz="2000" dirty="0">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第一，追求幸福；</a:t>
            </a:r>
            <a:br>
              <a:rPr lang="en-US" altLang="zh-CN" sz="2000" dirty="0">
                <a:solidFill>
                  <a:srgbClr val="002060"/>
                </a:solidFill>
                <a:latin typeface="DFKai-SB" panose="03000509000000000000" pitchFamily="65" charset="-120"/>
                <a:ea typeface="DFKai-SB" panose="03000509000000000000" pitchFamily="65" charset="-120"/>
              </a:rPr>
            </a:br>
            <a:r>
              <a:rPr lang="en-US" altLang="zh-CN"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第二，脱离轮回、断除痛苦。</a:t>
            </a:r>
            <a:br>
              <a:rPr lang="en-US" altLang="zh-CN" sz="2000" dirty="0">
                <a:solidFill>
                  <a:srgbClr val="002060"/>
                </a:solidFill>
                <a:latin typeface="DFKai-SB" panose="03000509000000000000" pitchFamily="65" charset="-120"/>
                <a:ea typeface="DFKai-SB" panose="03000509000000000000" pitchFamily="65" charset="-120"/>
              </a:rPr>
            </a:br>
            <a:r>
              <a:rPr lang="en-US" altLang="zh-CN"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備 註</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人天乘佛教，是追求现世或生生世世的世间幸福；</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小乘佛教，是追求个人的幸福；</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大乘佛教，是追求所有众生的、绝对、永恒的幸福，也就是佛的智慧。</a:t>
            </a:r>
            <a:br>
              <a:rPr lang="en-US" altLang="zh-CN" sz="2000" dirty="0">
                <a:latin typeface="DFKai-SB" panose="03000509000000000000" pitchFamily="65" charset="-120"/>
                <a:ea typeface="DFKai-SB" panose="03000509000000000000" pitchFamily="65" charset="-120"/>
              </a:rPr>
            </a:br>
            <a:br>
              <a:rPr lang="en-US" altLang="zh-CN" sz="2000" dirty="0">
                <a:latin typeface="DFKai-SB" panose="03000509000000000000" pitchFamily="65" charset="-120"/>
                <a:ea typeface="DFKai-SB" panose="03000509000000000000" pitchFamily="65" charset="-120"/>
              </a:rPr>
            </a:br>
            <a:r>
              <a:rPr lang="zh-TW" altLang="en-US" sz="2000" dirty="0">
                <a:latin typeface="DFKai-SB" panose="03000509000000000000" pitchFamily="65" charset="-120"/>
                <a:ea typeface="DFKai-SB" panose="03000509000000000000" pitchFamily="65" charset="-120"/>
              </a:rPr>
              <a:t>    </a:t>
            </a:r>
            <a:r>
              <a:rPr lang="zh-CN" altLang="en-US" sz="2000" dirty="0">
                <a:solidFill>
                  <a:srgbClr val="C00000"/>
                </a:solidFill>
                <a:latin typeface="DFKai-SB" panose="03000509000000000000" pitchFamily="65" charset="-120"/>
                <a:ea typeface="DFKai-SB" panose="03000509000000000000" pitchFamily="65" charset="-120"/>
              </a:rPr>
              <a:t>四、轮回的根源 </a:t>
            </a:r>
            <a:r>
              <a:rPr lang="en-US" altLang="zh-CN" sz="2000" dirty="0">
                <a:solidFill>
                  <a:srgbClr val="C00000"/>
                </a:solidFill>
                <a:latin typeface="DFKai-SB" panose="03000509000000000000" pitchFamily="65" charset="-120"/>
                <a:ea typeface="DFKai-SB" panose="03000509000000000000" pitchFamily="65" charset="-120"/>
              </a:rPr>
              <a:t>:</a:t>
            </a:r>
            <a:r>
              <a:rPr lang="zh-CN" altLang="en-US" sz="2000" dirty="0">
                <a:solidFill>
                  <a:srgbClr val="C00000"/>
                </a:solidFill>
                <a:latin typeface="DFKai-SB" panose="03000509000000000000" pitchFamily="65" charset="-120"/>
                <a:ea typeface="DFKai-SB" panose="03000509000000000000" pitchFamily="65" charset="-120"/>
              </a:rPr>
              <a:t>要断除轮回、消灭痛苦，就要查找痛苦的根源，要对症下药。 </a:t>
            </a:r>
            <a:br>
              <a:rPr lang="zh-CN" altLang="en-US" sz="2000" dirty="0">
                <a:latin typeface="DFKai-SB" panose="03000509000000000000" pitchFamily="65" charset="-120"/>
                <a:ea typeface="DFKai-SB" panose="03000509000000000000" pitchFamily="65" charset="-120"/>
              </a:rPr>
            </a:br>
            <a:r>
              <a:rPr lang="zh-TW" altLang="en-US" sz="2000" dirty="0">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不能解脱的原因有三：</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第一，是对身外之物、对世界、对轮回的贪欲心</a:t>
            </a:r>
            <a:r>
              <a:rPr lang="en-US" altLang="zh-CN"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对治</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出離心</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第二，是对我们自己的执着， 也就是我执、爱我执或自私心</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对治</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菩提心</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第三，是对一切事物的实有执着</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对治</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空正見</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 </a:t>
            </a:r>
            <a:br>
              <a:rPr lang="zh-CN" altLang="en-US"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備 住</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痛苦的真正根源，是执着</a:t>
            </a:r>
            <a:r>
              <a:rPr lang="en-US" altLang="zh-CN"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对金钱、对人、对事物的执着。</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对自己的执着，叫我执；</a:t>
            </a:r>
            <a:br>
              <a:rPr lang="en-US" altLang="zh-CN" sz="2000" dirty="0">
                <a:solidFill>
                  <a:srgbClr val="002060"/>
                </a:solidFill>
                <a:latin typeface="DFKai-SB" panose="03000509000000000000" pitchFamily="65" charset="-120"/>
                <a:ea typeface="DFKai-SB" panose="03000509000000000000" pitchFamily="65" charset="-120"/>
              </a:rPr>
            </a:br>
            <a:r>
              <a:rPr lang="en-US" altLang="zh-CN"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对身外之物，比如金钱、名利的执着，叫法我执。</a:t>
            </a:r>
            <a:br>
              <a:rPr lang="en-US" altLang="zh-CN" sz="2000" dirty="0">
                <a:latin typeface="DFKai-SB" panose="03000509000000000000" pitchFamily="65" charset="-120"/>
                <a:ea typeface="DFKai-SB" panose="03000509000000000000" pitchFamily="65" charset="-120"/>
              </a:rPr>
            </a:br>
            <a:r>
              <a:rPr lang="en-US" altLang="zh-CN" sz="2000" dirty="0">
                <a:latin typeface="DFKai-SB" panose="03000509000000000000" pitchFamily="65" charset="-120"/>
                <a:ea typeface="DFKai-SB" panose="03000509000000000000" pitchFamily="65" charset="-120"/>
              </a:rPr>
              <a:t>              </a:t>
            </a:r>
            <a:r>
              <a:rPr lang="en-US" altLang="zh-CN"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如果没有执着，就不会有任何痛苦。与执着对立的，就叫放下。</a:t>
            </a:r>
            <a:br>
              <a:rPr lang="en-US" altLang="zh-CN" sz="1900" dirty="0">
                <a:latin typeface="DFKai-SB" panose="03000509000000000000" pitchFamily="65" charset="-120"/>
                <a:ea typeface="DFKai-SB" panose="03000509000000000000" pitchFamily="65" charset="-120"/>
              </a:rPr>
            </a:br>
            <a:br>
              <a:rPr lang="zh-CN" altLang="en-US" sz="1900" dirty="0">
                <a:latin typeface="DFKai-SB" panose="03000509000000000000" pitchFamily="65" charset="-120"/>
                <a:ea typeface="DFKai-SB" panose="03000509000000000000" pitchFamily="65" charset="-120"/>
              </a:rPr>
            </a:br>
            <a:endParaRPr lang="zh-TW" altLang="en-US" sz="19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01274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3C35-E4BE-42F1-B295-89F738422880}"/>
              </a:ext>
            </a:extLst>
          </p:cNvPr>
          <p:cNvSpPr>
            <a:spLocks noGrp="1"/>
          </p:cNvSpPr>
          <p:nvPr>
            <p:ph type="title"/>
          </p:nvPr>
        </p:nvSpPr>
        <p:spPr>
          <a:xfrm>
            <a:off x="0" y="0"/>
            <a:ext cx="12192000" cy="6857999"/>
          </a:xfrm>
        </p:spPr>
        <p:txBody>
          <a:bodyPr>
            <a:normAutofit fontScale="90000"/>
          </a:bodyPr>
          <a:lstStyle/>
          <a:p>
            <a:br>
              <a:rPr lang="en-US" altLang="zh-TW" sz="2100" dirty="0">
                <a:solidFill>
                  <a:srgbClr val="C00000"/>
                </a:solidFill>
                <a:latin typeface="DFKai-SB" panose="03000509000000000000" pitchFamily="65" charset="-120"/>
                <a:ea typeface="DFKai-SB" panose="03000509000000000000" pitchFamily="65" charset="-120"/>
              </a:rPr>
            </a:br>
            <a:r>
              <a:rPr lang="zh-TW" altLang="zh-TW" sz="2100" dirty="0">
                <a:solidFill>
                  <a:srgbClr val="C00000"/>
                </a:solidFill>
                <a:latin typeface="DFKai-SB" panose="03000509000000000000" pitchFamily="65" charset="-120"/>
                <a:ea typeface="DFKai-SB" panose="03000509000000000000" pitchFamily="65" charset="-120"/>
              </a:rPr>
              <a:t>二、正行</a:t>
            </a:r>
            <a:r>
              <a:rPr lang="en-US" altLang="zh-TW" sz="2100" dirty="0">
                <a:solidFill>
                  <a:srgbClr val="002060"/>
                </a:solidFill>
                <a:latin typeface="DFKai-SB" panose="03000509000000000000" pitchFamily="65" charset="-120"/>
                <a:ea typeface="DFKai-SB" panose="03000509000000000000" pitchFamily="65" charset="-120"/>
              </a:rPr>
              <a:t> </a:t>
            </a:r>
            <a:r>
              <a:rPr lang="en-US" altLang="zh-TW" sz="1600" dirty="0">
                <a:solidFill>
                  <a:srgbClr val="002060"/>
                </a:solidFill>
                <a:latin typeface="DFKai-SB" panose="03000509000000000000" pitchFamily="65" charset="-120"/>
                <a:ea typeface="DFKai-SB" panose="03000509000000000000" pitchFamily="65" charset="-120"/>
              </a:rPr>
              <a:t> 1.</a:t>
            </a:r>
            <a:r>
              <a:rPr lang="zh-TW" altLang="en-US" sz="2100" dirty="0">
                <a:solidFill>
                  <a:srgbClr val="002060"/>
                </a:solidFill>
                <a:latin typeface="DFKai-SB" panose="03000509000000000000" pitchFamily="65" charset="-120"/>
                <a:ea typeface="DFKai-SB" panose="03000509000000000000" pitchFamily="65" charset="-120"/>
              </a:rPr>
              <a:t>見解 </a:t>
            </a:r>
            <a:r>
              <a:rPr lang="en-US" altLang="zh-TW" sz="1600" dirty="0">
                <a:solidFill>
                  <a:srgbClr val="002060"/>
                </a:solidFill>
                <a:latin typeface="DFKai-SB" panose="03000509000000000000" pitchFamily="65" charset="-120"/>
                <a:ea typeface="DFKai-SB" panose="03000509000000000000" pitchFamily="65" charset="-120"/>
              </a:rPr>
              <a:t>(</a:t>
            </a:r>
            <a:r>
              <a:rPr lang="zh-TW" altLang="en-US" sz="1600" dirty="0">
                <a:solidFill>
                  <a:srgbClr val="002060"/>
                </a:solidFill>
                <a:latin typeface="DFKai-SB" panose="03000509000000000000" pitchFamily="65" charset="-120"/>
                <a:ea typeface="DFKai-SB" panose="03000509000000000000" pitchFamily="65" charset="-120"/>
              </a:rPr>
              <a:t>一</a:t>
            </a:r>
            <a:r>
              <a:rPr lang="en-US" altLang="zh-TW" sz="1600" dirty="0">
                <a:solidFill>
                  <a:srgbClr val="002060"/>
                </a:solidFill>
                <a:latin typeface="DFKai-SB" panose="03000509000000000000" pitchFamily="65" charset="-120"/>
                <a:ea typeface="DFKai-SB" panose="03000509000000000000" pitchFamily="65" charset="-120"/>
              </a:rPr>
              <a:t>)</a:t>
            </a:r>
            <a:r>
              <a:rPr lang="zh-TW" altLang="zh-TW" sz="2000" dirty="0">
                <a:latin typeface="DFKai-SB" panose="03000509000000000000" pitchFamily="65" charset="-120"/>
                <a:ea typeface="DFKai-SB" panose="03000509000000000000" pitchFamily="65" charset="-120"/>
              </a:rPr>
              <a:t>寻找见解的最佳方法</a:t>
            </a:r>
            <a:r>
              <a:rPr lang="en-US" altLang="zh-TW" sz="2000" dirty="0">
                <a:latin typeface="DFKai-SB" panose="03000509000000000000" pitchFamily="65" charset="-120"/>
                <a:ea typeface="DFKai-SB" panose="03000509000000000000" pitchFamily="65" charset="-120"/>
              </a:rPr>
              <a:t> </a:t>
            </a:r>
            <a:r>
              <a:rPr lang="en-US" altLang="zh-TW" sz="1600" dirty="0">
                <a:latin typeface="DFKai-SB" panose="03000509000000000000" pitchFamily="65" charset="-120"/>
                <a:ea typeface="DFKai-SB" panose="03000509000000000000" pitchFamily="65" charset="-120"/>
              </a:rPr>
              <a:t>2.</a:t>
            </a:r>
            <a:r>
              <a:rPr lang="zh-TW" altLang="zh-TW" sz="2000" dirty="0">
                <a:latin typeface="DFKai-SB" panose="03000509000000000000" pitchFamily="65" charset="-120"/>
                <a:ea typeface="DFKai-SB" panose="03000509000000000000" pitchFamily="65" charset="-120"/>
              </a:rPr>
              <a:t>何谓见解</a:t>
            </a:r>
            <a:r>
              <a:rPr lang="en-US" altLang="zh-TW" sz="2000" dirty="0">
                <a:latin typeface="DFKai-SB" panose="03000509000000000000" pitchFamily="65" charset="-120"/>
                <a:ea typeface="DFKai-SB" panose="03000509000000000000" pitchFamily="65" charset="-120"/>
              </a:rPr>
              <a:t>  </a:t>
            </a:r>
            <a:r>
              <a:rPr lang="en-US" altLang="zh-TW" sz="1600" dirty="0">
                <a:solidFill>
                  <a:srgbClr val="002060"/>
                </a:solidFill>
                <a:latin typeface="DFKai-SB" panose="03000509000000000000" pitchFamily="65" charset="-120"/>
                <a:ea typeface="DFKai-SB" panose="03000509000000000000" pitchFamily="65" charset="-120"/>
              </a:rPr>
              <a:t>(</a:t>
            </a:r>
            <a:r>
              <a:rPr lang="zh-TW" altLang="en-US" sz="1600" dirty="0">
                <a:solidFill>
                  <a:srgbClr val="002060"/>
                </a:solidFill>
                <a:latin typeface="DFKai-SB" panose="03000509000000000000" pitchFamily="65" charset="-120"/>
                <a:ea typeface="DFKai-SB" panose="03000509000000000000" pitchFamily="65" charset="-120"/>
              </a:rPr>
              <a:t>二</a:t>
            </a:r>
            <a:r>
              <a:rPr lang="en-US" altLang="zh-TW" sz="16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修行  </a:t>
            </a:r>
            <a:r>
              <a:rPr lang="en-US" altLang="zh-TW" sz="1600" dirty="0">
                <a:solidFill>
                  <a:srgbClr val="002060"/>
                </a:solidFill>
                <a:latin typeface="DFKai-SB" panose="03000509000000000000" pitchFamily="65" charset="-120"/>
                <a:ea typeface="DFKai-SB" panose="03000509000000000000" pitchFamily="65" charset="-120"/>
              </a:rPr>
              <a:t>(</a:t>
            </a:r>
            <a:r>
              <a:rPr lang="zh-TW" altLang="en-US" sz="1600" dirty="0">
                <a:solidFill>
                  <a:srgbClr val="002060"/>
                </a:solidFill>
                <a:latin typeface="DFKai-SB" panose="03000509000000000000" pitchFamily="65" charset="-120"/>
                <a:ea typeface="DFKai-SB" panose="03000509000000000000" pitchFamily="65" charset="-120"/>
              </a:rPr>
              <a:t>三</a:t>
            </a:r>
            <a:r>
              <a:rPr lang="en-US" altLang="zh-TW" sz="16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行為</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1.</a:t>
            </a:r>
            <a:r>
              <a:rPr lang="zh-TW" altLang="zh-TW" sz="2000" dirty="0">
                <a:solidFill>
                  <a:srgbClr val="002060"/>
                </a:solidFill>
                <a:latin typeface="DFKai-SB" panose="03000509000000000000" pitchFamily="65" charset="-120"/>
                <a:ea typeface="DFKai-SB" panose="03000509000000000000" pitchFamily="65" charset="-120"/>
              </a:rPr>
              <a:t>见解</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第一</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latin typeface="DFKai-SB" panose="03000509000000000000" pitchFamily="65" charset="-120"/>
                <a:ea typeface="DFKai-SB" panose="03000509000000000000" pitchFamily="65" charset="-120"/>
              </a:rPr>
              <a:t>寻找见解的最佳方法</a:t>
            </a:r>
            <a:r>
              <a:rPr lang="zh-TW" altLang="en-US" sz="2000" dirty="0">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第二</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依靠静处</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一</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依靠上师诀窍</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二</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依靠静处</a:t>
            </a:r>
            <a:r>
              <a:rPr lang="en-US" altLang="zh-TW" sz="20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修持上师之教言，静处抉择心本性。</a:t>
            </a:r>
            <a:r>
              <a:rPr lang="en-US" altLang="zh-TW" sz="2100" dirty="0">
                <a:solidFill>
                  <a:srgbClr val="C00000"/>
                </a:solidFill>
                <a:latin typeface="DFKai-SB" panose="03000509000000000000" pitchFamily="65" charset="-120"/>
                <a:ea typeface="DFKai-SB" panose="03000509000000000000" pitchFamily="65" charset="-120"/>
              </a:rPr>
              <a:t>     </a:t>
            </a:r>
            <a:br>
              <a:rPr lang="en-US" altLang="zh-TW" sz="2100" dirty="0">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我们生命是非常有限的</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这样一个有限的过程中</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不要有无限的计划</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有限的生命不可能完</a:t>
            </a:r>
            <a:r>
              <a:rPr lang="zh-TW" altLang="en-US" sz="2000" dirty="0">
                <a:solidFill>
                  <a:srgbClr val="002060"/>
                </a:solidFill>
                <a:latin typeface="DFKai-SB" panose="03000509000000000000" pitchFamily="65" charset="-120"/>
                <a:ea typeface="DFKai-SB" panose="03000509000000000000" pitchFamily="65" charset="-120"/>
              </a:rPr>
              <a:t>成</a:t>
            </a:r>
            <a:r>
              <a:rPr lang="zh-TW" altLang="zh-TW" sz="2000" dirty="0">
                <a:solidFill>
                  <a:srgbClr val="002060"/>
                </a:solidFill>
                <a:latin typeface="DFKai-SB" panose="03000509000000000000" pitchFamily="65" charset="-120"/>
                <a:ea typeface="DFKai-SB" panose="03000509000000000000" pitchFamily="65" charset="-120"/>
              </a:rPr>
              <a:t>无限</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的计划</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故要根据自己的时间做适当的事情</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就是从现在起</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要走上一条通往轮回出口的安全之路</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要踏上这条</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路</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首先要恭聆上师教言</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然后反复思维，在掌握熟练之后，再到静处</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具备修行环境与条件的地方</a:t>
            </a:r>
            <a:r>
              <a:rPr lang="zh-TW" altLang="en-US" sz="2000" dirty="0">
                <a:solidFill>
                  <a:srgbClr val="002060"/>
                </a:solidFill>
                <a:latin typeface="DFKai-SB" panose="03000509000000000000" pitchFamily="65" charset="-120"/>
                <a:ea typeface="DFKai-SB" panose="03000509000000000000" pitchFamily="65" charset="-120"/>
              </a:rPr>
              <a:t>觀修</a:t>
            </a:r>
            <a:r>
              <a:rPr lang="en-US" altLang="zh-TW" sz="2000" dirty="0">
                <a:solidFill>
                  <a:srgbClr val="002060"/>
                </a:solidFill>
                <a:latin typeface="DFKai-SB" panose="03000509000000000000" pitchFamily="65" charset="-120"/>
                <a:ea typeface="DFKai-SB" panose="03000509000000000000" pitchFamily="65" charset="-120"/>
              </a:rPr>
              <a:t>).</a:t>
            </a:r>
            <a:br>
              <a:rPr lang="zh-TW" altLang="zh-TW" dirty="0">
                <a:solidFill>
                  <a:srgbClr val="002060"/>
                </a:solidFill>
              </a:rPr>
            </a:br>
            <a:br>
              <a:rPr lang="en-US" altLang="zh-TW" sz="2100" dirty="0">
                <a:solidFill>
                  <a:srgbClr val="0070C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1</a:t>
            </a:r>
            <a:r>
              <a:rPr lang="zh-TW" altLang="zh-TW" sz="2100" dirty="0">
                <a:solidFill>
                  <a:srgbClr val="002060"/>
                </a:solidFill>
                <a:latin typeface="DFKai-SB" panose="03000509000000000000" pitchFamily="65" charset="-120"/>
                <a:ea typeface="DFKai-SB" panose="03000509000000000000" pitchFamily="65" charset="-120"/>
              </a:rPr>
              <a:t>、寻找见解的最佳方法</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第一，依靠上师诀窍</a:t>
            </a: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第二，依靠静处</a:t>
            </a:r>
            <a:br>
              <a:rPr lang="zh-TW"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聽聞法義</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为什么要追究心</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意識</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的秘密呢？因为第一推动力不是上帝，不是万能神</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而是我们的心。心是万物的创造者、控制者</a:t>
            </a:r>
            <a:r>
              <a:rPr lang="zh-TW" altLang="en-US" sz="2100" dirty="0">
                <a:solidFill>
                  <a:srgbClr val="002060"/>
                </a:solidFill>
                <a:latin typeface="DFKai-SB" panose="03000509000000000000" pitchFamily="65" charset="-120"/>
                <a:ea typeface="DFKai-SB" panose="03000509000000000000" pitchFamily="65" charset="-120"/>
              </a:rPr>
              <a:t>也是</a:t>
            </a:r>
            <a:r>
              <a:rPr lang="zh-TW" altLang="zh-TW" sz="2100" dirty="0">
                <a:solidFill>
                  <a:srgbClr val="002060"/>
                </a:solidFill>
                <a:latin typeface="DFKai-SB" panose="03000509000000000000" pitchFamily="65" charset="-120"/>
                <a:ea typeface="DFKai-SB" panose="03000509000000000000" pitchFamily="65" charset="-120"/>
              </a:rPr>
              <a:t>毁灭者。</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因为佛教认为，万事万物既不是心也不是物质，而是一种幻觉，这种幻觉的源头不</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是哲学，不是科学，不是宗教，就是我们自己的心。</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思惟要義</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外境本身是不存在的东西</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没有必要顽固地执著外境，把不存在的东西当作存在的，</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然后去分析这是物质还是精神</a:t>
            </a:r>
            <a:r>
              <a:rPr lang="zh-TW" altLang="en-US" sz="2100" dirty="0">
                <a:solidFill>
                  <a:srgbClr val="002060"/>
                </a:solidFill>
                <a:latin typeface="DFKai-SB" panose="03000509000000000000" pitchFamily="65" charset="-120"/>
                <a:ea typeface="DFKai-SB" panose="03000509000000000000" pitchFamily="65" charset="-120"/>
              </a:rPr>
              <a:t>是不需要</a:t>
            </a:r>
            <a:r>
              <a:rPr lang="zh-TW" altLang="zh-TW" sz="2100" dirty="0">
                <a:solidFill>
                  <a:srgbClr val="002060"/>
                </a:solidFill>
                <a:latin typeface="DFKai-SB" panose="03000509000000000000" pitchFamily="65" charset="-120"/>
                <a:ea typeface="DFKai-SB" panose="03000509000000000000" pitchFamily="65" charset="-120"/>
              </a:rPr>
              <a:t>。</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中观让我们全方位地观察空性</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将粗大的物质细分</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分解到最后的能量</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并感觉到空性。</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这都是不需要的</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没有必要观察房子</a:t>
            </a:r>
            <a:r>
              <a:rPr lang="zh-TW" altLang="en-US" sz="2100" dirty="0">
                <a:solidFill>
                  <a:srgbClr val="002060"/>
                </a:solidFill>
                <a:latin typeface="DFKai-SB" panose="03000509000000000000" pitchFamily="65" charset="-120"/>
                <a:ea typeface="DFKai-SB" panose="03000509000000000000" pitchFamily="65" charset="-120"/>
              </a:rPr>
              <a:t>等</a:t>
            </a:r>
            <a:r>
              <a:rPr lang="zh-TW" altLang="zh-TW" sz="2100" dirty="0">
                <a:solidFill>
                  <a:srgbClr val="002060"/>
                </a:solidFill>
                <a:latin typeface="DFKai-SB" panose="03000509000000000000" pitchFamily="65" charset="-120"/>
                <a:ea typeface="DFKai-SB" panose="03000509000000000000" pitchFamily="65" charset="-120"/>
              </a:rPr>
              <a:t>是不是空性</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宇宙山河大地空不空</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因为这些都</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是我们的心创造的。</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修行要義</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我们只需回头追究心，心的秘密一旦掌握好了，一切都解决了，这是大乘佛法的诀窍。</a:t>
            </a:r>
            <a:br>
              <a:rPr lang="zh-TW" altLang="zh-TW" dirty="0">
                <a:solidFill>
                  <a:srgbClr val="002060"/>
                </a:solidFill>
                <a:latin typeface="DFKai-SB" panose="03000509000000000000" pitchFamily="65" charset="-120"/>
                <a:ea typeface="DFKai-SB" panose="03000509000000000000" pitchFamily="65" charset="-120"/>
              </a:rPr>
            </a:br>
            <a:endParaRPr lang="zh-TW" altLang="en-US" sz="20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9208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AADF-1EDC-4944-851C-A64CBCEA0790}"/>
              </a:ext>
            </a:extLst>
          </p:cNvPr>
          <p:cNvSpPr>
            <a:spLocks noGrp="1"/>
          </p:cNvSpPr>
          <p:nvPr>
            <p:ph type="title"/>
          </p:nvPr>
        </p:nvSpPr>
        <p:spPr>
          <a:xfrm>
            <a:off x="112542" y="101600"/>
            <a:ext cx="12079457" cy="6756399"/>
          </a:xfrm>
        </p:spPr>
        <p:txBody>
          <a:bodyPr>
            <a:normAutofit fontScale="90000"/>
          </a:bodyPr>
          <a:lstStyle/>
          <a:p>
            <a:r>
              <a:rPr lang="zh-TW" altLang="en-US" sz="2000" dirty="0">
                <a:solidFill>
                  <a:srgbClr val="C00000"/>
                </a:solidFill>
                <a:latin typeface="DFKai-SB" panose="03000509000000000000" pitchFamily="65" charset="-120"/>
                <a:ea typeface="DFKai-SB" panose="03000509000000000000" pitchFamily="65" charset="-120"/>
              </a:rPr>
              <a:t>思考題</a:t>
            </a:r>
            <a:br>
              <a:rPr lang="en-CA" altLang="zh-TW" sz="2000" dirty="0">
                <a:solidFill>
                  <a:schemeClr val="accent5">
                    <a:lumMod val="50000"/>
                  </a:schemeClr>
                </a:solidFill>
                <a:latin typeface="DFKai-SB" panose="03000509000000000000" pitchFamily="65" charset="-120"/>
                <a:ea typeface="DFKai-SB" panose="03000509000000000000" pitchFamily="65" charset="-120"/>
              </a:rPr>
            </a:br>
            <a:br>
              <a:rPr lang="en-CA" altLang="zh-TW" sz="2000" dirty="0">
                <a:solidFill>
                  <a:schemeClr val="accent5">
                    <a:lumMod val="50000"/>
                  </a:schemeClr>
                </a:solidFill>
                <a:latin typeface="DFKai-SB" panose="03000509000000000000" pitchFamily="65" charset="-120"/>
                <a:ea typeface="DFKai-SB" panose="03000509000000000000" pitchFamily="65" charset="-120"/>
              </a:rPr>
            </a:br>
            <a:r>
              <a:rPr lang="en-CA" altLang="zh-TW" sz="2000" dirty="0">
                <a:solidFill>
                  <a:schemeClr val="accent5">
                    <a:lumMod val="50000"/>
                  </a:schemeClr>
                </a:solidFill>
                <a:latin typeface="DFKai-SB" panose="03000509000000000000" pitchFamily="65" charset="-120"/>
                <a:ea typeface="DFKai-SB" panose="03000509000000000000" pitchFamily="65" charset="-120"/>
              </a:rPr>
              <a:t>1.</a:t>
            </a:r>
            <a:r>
              <a:rPr lang="zh-TW" altLang="en-US" sz="2000" dirty="0">
                <a:solidFill>
                  <a:schemeClr val="accent5">
                    <a:lumMod val="50000"/>
                  </a:schemeClr>
                </a:solidFill>
                <a:latin typeface="DFKai-SB" panose="03000509000000000000" pitchFamily="65" charset="-120"/>
                <a:ea typeface="DFKai-SB" panose="03000509000000000000" pitchFamily="65" charset="-120"/>
              </a:rPr>
              <a:t>世俗人追求的崇高偉大的理想是什麼</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什麼原因導致世俗人</a:t>
            </a:r>
            <a:r>
              <a:rPr lang="zh-TW" altLang="zh-TW" sz="2000" dirty="0">
                <a:solidFill>
                  <a:schemeClr val="accent5">
                    <a:lumMod val="50000"/>
                  </a:schemeClr>
                </a:solidFill>
                <a:latin typeface="DFKai-SB" panose="03000509000000000000" pitchFamily="65" charset="-120"/>
                <a:ea typeface="DFKai-SB" panose="03000509000000000000" pitchFamily="65" charset="-120"/>
              </a:rPr>
              <a:t>投入了珍贵的生命与时间</a:t>
            </a:r>
            <a:r>
              <a:rPr lang="zh-TW" altLang="en-US" sz="2000" dirty="0">
                <a:solidFill>
                  <a:schemeClr val="accent5">
                    <a:lumMod val="50000"/>
                  </a:schemeClr>
                </a:solidFill>
                <a:latin typeface="DFKai-SB" panose="03000509000000000000" pitchFamily="65" charset="-120"/>
                <a:ea typeface="DFKai-SB" panose="03000509000000000000" pitchFamily="65" charset="-120"/>
              </a:rPr>
              <a:t>追求</a:t>
            </a: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zh-TW" altLang="en-US" sz="2000" dirty="0">
                <a:solidFill>
                  <a:schemeClr val="accent5">
                    <a:lumMod val="50000"/>
                  </a:schemeClr>
                </a:solidFill>
                <a:latin typeface="DFKai-SB" panose="03000509000000000000" pitchFamily="65" charset="-120"/>
                <a:ea typeface="DFKai-SB" panose="03000509000000000000" pitchFamily="65" charset="-120"/>
              </a:rPr>
              <a:t> 這些身外之物</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2.</a:t>
            </a:r>
            <a:r>
              <a:rPr lang="zh-TW" altLang="en-US" sz="2000" dirty="0">
                <a:solidFill>
                  <a:schemeClr val="accent5">
                    <a:lumMod val="50000"/>
                  </a:schemeClr>
                </a:solidFill>
                <a:latin typeface="DFKai-SB" panose="03000509000000000000" pitchFamily="65" charset="-120"/>
                <a:ea typeface="DFKai-SB" panose="03000509000000000000" pitchFamily="65" charset="-120"/>
              </a:rPr>
              <a:t>沒有修行的提升</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我們的身體和精神是一般是怎樣的狀態</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3.</a:t>
            </a:r>
            <a:r>
              <a:rPr lang="zh-TW" altLang="en-US" sz="2000" dirty="0">
                <a:solidFill>
                  <a:schemeClr val="accent5">
                    <a:lumMod val="50000"/>
                  </a:schemeClr>
                </a:solidFill>
                <a:latin typeface="DFKai-SB" panose="03000509000000000000" pitchFamily="65" charset="-120"/>
                <a:ea typeface="DFKai-SB" panose="03000509000000000000" pitchFamily="65" charset="-120"/>
              </a:rPr>
              <a:t>敘述一下最後我們的身體在地球上消失</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毁灭</a:t>
            </a:r>
            <a:r>
              <a:rPr lang="zh-TW" altLang="en-US" sz="2000" dirty="0">
                <a:solidFill>
                  <a:schemeClr val="accent5">
                    <a:lumMod val="50000"/>
                  </a:schemeClr>
                </a:solidFill>
                <a:latin typeface="DFKai-SB" panose="03000509000000000000" pitchFamily="65" charset="-120"/>
                <a:ea typeface="DFKai-SB" panose="03000509000000000000" pitchFamily="65" charset="-120"/>
              </a:rPr>
              <a:t>之前的狀態</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身體可以通過什麼修行能轉為金剛身</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zh-TW" altLang="en-US" sz="2000" dirty="0">
                <a:solidFill>
                  <a:schemeClr val="accent5">
                    <a:lumMod val="50000"/>
                  </a:schemeClr>
                </a:solidFill>
                <a:latin typeface="DFKai-SB" panose="03000509000000000000" pitchFamily="65" charset="-120"/>
                <a:ea typeface="DFKai-SB" panose="03000509000000000000" pitchFamily="65" charset="-120"/>
              </a:rPr>
              <a:t>  </a:t>
            </a:r>
            <a:r>
              <a:rPr lang="zh-TW" altLang="zh-TW" sz="2000" dirty="0">
                <a:solidFill>
                  <a:schemeClr val="accent5">
                    <a:lumMod val="50000"/>
                  </a:schemeClr>
                </a:solidFill>
                <a:latin typeface="DFKai-SB" panose="03000509000000000000" pitchFamily="65" charset="-120"/>
                <a:ea typeface="DFKai-SB" panose="03000509000000000000" pitchFamily="65" charset="-120"/>
              </a:rPr>
              <a:t>什么是金刚身呢</a:t>
            </a:r>
            <a:br>
              <a:rPr lang="zh-TW"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4.</a:t>
            </a:r>
            <a:r>
              <a:rPr lang="zh-TW" altLang="zh-TW" sz="2000" dirty="0">
                <a:solidFill>
                  <a:schemeClr val="accent5">
                    <a:lumMod val="50000"/>
                  </a:schemeClr>
                </a:solidFill>
                <a:latin typeface="DFKai-SB" panose="03000509000000000000" pitchFamily="65" charset="-120"/>
                <a:ea typeface="DFKai-SB" panose="03000509000000000000" pitchFamily="65" charset="-120"/>
              </a:rPr>
              <a:t>世间凡夫之所以在轮回中流转</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最重要的因素</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是不明白</a:t>
            </a:r>
            <a:r>
              <a:rPr lang="zh-TW" altLang="en-US" sz="2000" dirty="0">
                <a:solidFill>
                  <a:schemeClr val="accent5">
                    <a:lumMod val="50000"/>
                  </a:schemeClr>
                </a:solidFill>
                <a:latin typeface="DFKai-SB" panose="03000509000000000000" pitchFamily="65" charset="-120"/>
                <a:ea typeface="DFKai-SB" panose="03000509000000000000" pitchFamily="65" charset="-120"/>
              </a:rPr>
              <a:t>那</a:t>
            </a:r>
            <a:r>
              <a:rPr lang="zh-TW" altLang="zh-TW" sz="2000" dirty="0">
                <a:solidFill>
                  <a:schemeClr val="accent5">
                    <a:lumMod val="50000"/>
                  </a:schemeClr>
                </a:solidFill>
                <a:latin typeface="DFKai-SB" panose="03000509000000000000" pitchFamily="65" charset="-120"/>
                <a:ea typeface="DFKai-SB" panose="03000509000000000000" pitchFamily="65" charset="-120"/>
              </a:rPr>
              <a:t>些道理</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所以会弃本趋末</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追求外在的声光形色</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5.</a:t>
            </a:r>
            <a:r>
              <a:rPr lang="zh-TW" altLang="zh-TW" sz="2000" dirty="0">
                <a:solidFill>
                  <a:schemeClr val="accent5">
                    <a:lumMod val="50000"/>
                  </a:schemeClr>
                </a:solidFill>
                <a:latin typeface="DFKai-SB" panose="03000509000000000000" pitchFamily="65" charset="-120"/>
                <a:ea typeface="DFKai-SB" panose="03000509000000000000" pitchFamily="65" charset="-120"/>
              </a:rPr>
              <a:t>寿命无常</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分享自己目前的計畫</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簡述之</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是升級身外之物多或提升自己 </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zh-TW"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6.</a:t>
            </a:r>
            <a:r>
              <a:rPr lang="zh-TW" altLang="zh-TW" sz="2000" dirty="0">
                <a:solidFill>
                  <a:schemeClr val="accent5">
                    <a:lumMod val="50000"/>
                  </a:schemeClr>
                </a:solidFill>
                <a:latin typeface="DFKai-SB" panose="03000509000000000000" pitchFamily="65" charset="-120"/>
                <a:ea typeface="DFKai-SB" panose="03000509000000000000" pitchFamily="65" charset="-120"/>
              </a:rPr>
              <a:t>人的生命非常短暂，死亡随时都有可能发生</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zh-TW" sz="2000" dirty="0">
                <a:solidFill>
                  <a:schemeClr val="accent5">
                    <a:lumMod val="50000"/>
                  </a:schemeClr>
                </a:solidFill>
                <a:latin typeface="DFKai-SB" panose="03000509000000000000" pitchFamily="65" charset="-120"/>
                <a:ea typeface="DFKai-SB" panose="03000509000000000000" pitchFamily="65" charset="-120"/>
              </a:rPr>
              <a:t>明智之举</a:t>
            </a:r>
            <a:r>
              <a:rPr lang="zh-TW" altLang="en-US" sz="2000" dirty="0">
                <a:solidFill>
                  <a:schemeClr val="accent5">
                    <a:lumMod val="50000"/>
                  </a:schemeClr>
                </a:solidFill>
                <a:latin typeface="DFKai-SB" panose="03000509000000000000" pitchFamily="65" charset="-120"/>
                <a:ea typeface="DFKai-SB" panose="03000509000000000000" pitchFamily="65" charset="-120"/>
              </a:rPr>
              <a:t>的計劃為何</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7.</a:t>
            </a:r>
            <a:r>
              <a:rPr lang="zh-TW" altLang="zh-TW" sz="2000" dirty="0">
                <a:solidFill>
                  <a:schemeClr val="accent5">
                    <a:lumMod val="50000"/>
                  </a:schemeClr>
                </a:solidFill>
                <a:latin typeface="DFKai-SB" panose="03000509000000000000" pitchFamily="65" charset="-120"/>
                <a:ea typeface="DFKai-SB" panose="03000509000000000000" pitchFamily="65" charset="-120"/>
              </a:rPr>
              <a:t>少欲知足是什么意思呢？</a:t>
            </a:r>
            <a:r>
              <a:rPr lang="zh-TW" altLang="en-US" sz="2000" dirty="0">
                <a:solidFill>
                  <a:schemeClr val="accent5">
                    <a:lumMod val="50000"/>
                  </a:schemeClr>
                </a:solidFill>
                <a:latin typeface="DFKai-SB" panose="03000509000000000000" pitchFamily="65" charset="-120"/>
                <a:ea typeface="DFKai-SB" panose="03000509000000000000" pitchFamily="65" charset="-120"/>
              </a:rPr>
              <a:t>請述之</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在家人</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 出家人</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8.</a:t>
            </a:r>
            <a:r>
              <a:rPr lang="zh-TW" altLang="zh-TW" sz="2000" dirty="0">
                <a:solidFill>
                  <a:schemeClr val="accent5">
                    <a:lumMod val="50000"/>
                  </a:schemeClr>
                </a:solidFill>
                <a:latin typeface="DFKai-SB" panose="03000509000000000000" pitchFamily="65" charset="-120"/>
                <a:ea typeface="DFKai-SB" panose="03000509000000000000" pitchFamily="65" charset="-120"/>
              </a:rPr>
              <a:t>有人认为佛教很消极</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述之真相</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9.</a:t>
            </a:r>
            <a:r>
              <a:rPr lang="zh-TW" altLang="zh-TW" sz="2000" dirty="0">
                <a:solidFill>
                  <a:schemeClr val="accent5">
                    <a:lumMod val="50000"/>
                  </a:schemeClr>
                </a:solidFill>
                <a:latin typeface="DFKai-SB" panose="03000509000000000000" pitchFamily="65" charset="-120"/>
                <a:ea typeface="DFKai-SB" panose="03000509000000000000" pitchFamily="65" charset="-120"/>
              </a:rPr>
              <a:t>作为佛教徒，</a:t>
            </a:r>
            <a:r>
              <a:rPr lang="zh-TW" altLang="en-US" sz="2000" dirty="0">
                <a:solidFill>
                  <a:schemeClr val="accent5">
                    <a:lumMod val="50000"/>
                  </a:schemeClr>
                </a:solidFill>
                <a:latin typeface="DFKai-SB" panose="03000509000000000000" pitchFamily="65" charset="-120"/>
                <a:ea typeface="DFKai-SB" panose="03000509000000000000" pitchFamily="65" charset="-120"/>
              </a:rPr>
              <a:t>怎樣才有資格修行</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000" dirty="0">
                <a:solidFill>
                  <a:schemeClr val="accent5">
                    <a:lumMod val="50000"/>
                  </a:schemeClr>
                </a:solidFill>
                <a:latin typeface="DFKai-SB" panose="03000509000000000000" pitchFamily="65" charset="-120"/>
                <a:ea typeface="DFKai-SB" panose="03000509000000000000" pitchFamily="65" charset="-120"/>
              </a:rPr>
            </a:br>
            <a:br>
              <a:rPr lang="en-US" altLang="zh-TW" sz="2000" dirty="0">
                <a:solidFill>
                  <a:schemeClr val="accent5">
                    <a:lumMod val="50000"/>
                  </a:schemeClr>
                </a:solidFill>
                <a:latin typeface="DFKai-SB" panose="03000509000000000000" pitchFamily="65" charset="-120"/>
                <a:ea typeface="DFKai-SB" panose="03000509000000000000" pitchFamily="65" charset="-120"/>
              </a:rPr>
            </a:br>
            <a:r>
              <a:rPr lang="en-US" altLang="zh-TW" sz="2000" dirty="0">
                <a:solidFill>
                  <a:schemeClr val="accent5">
                    <a:lumMod val="50000"/>
                  </a:schemeClr>
                </a:solidFill>
                <a:latin typeface="DFKai-SB" panose="03000509000000000000" pitchFamily="65" charset="-120"/>
                <a:ea typeface="DFKai-SB" panose="03000509000000000000" pitchFamily="65" charset="-120"/>
              </a:rPr>
              <a:t>10.</a:t>
            </a:r>
            <a:r>
              <a:rPr lang="zh-TW" altLang="en-US" sz="2000" dirty="0">
                <a:solidFill>
                  <a:schemeClr val="accent5">
                    <a:lumMod val="50000"/>
                  </a:schemeClr>
                </a:solidFill>
                <a:latin typeface="DFKai-SB" panose="03000509000000000000" pitchFamily="65" charset="-120"/>
                <a:ea typeface="DFKai-SB" panose="03000509000000000000" pitchFamily="65" charset="-120"/>
              </a:rPr>
              <a:t>心是什麼 </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r>
              <a:rPr lang="zh-TW" altLang="en-US" sz="2000" dirty="0">
                <a:solidFill>
                  <a:schemeClr val="accent5">
                    <a:lumMod val="50000"/>
                  </a:schemeClr>
                </a:solidFill>
                <a:latin typeface="DFKai-SB" panose="03000509000000000000" pitchFamily="65" charset="-120"/>
                <a:ea typeface="DFKai-SB" panose="03000509000000000000" pitchFamily="65" charset="-120"/>
              </a:rPr>
              <a:t>什麼是</a:t>
            </a:r>
            <a:r>
              <a:rPr lang="zh-TW" altLang="zh-TW" sz="2000" dirty="0">
                <a:solidFill>
                  <a:schemeClr val="accent5">
                    <a:lumMod val="50000"/>
                  </a:schemeClr>
                </a:solidFill>
                <a:latin typeface="DFKai-SB" panose="03000509000000000000" pitchFamily="65" charset="-120"/>
                <a:ea typeface="DFKai-SB" panose="03000509000000000000" pitchFamily="65" charset="-120"/>
              </a:rPr>
              <a:t>大乘佛法的诀窍</a:t>
            </a:r>
            <a:r>
              <a:rPr lang="en-US" altLang="zh-TW" sz="2000" dirty="0">
                <a:solidFill>
                  <a:schemeClr val="accent5">
                    <a:lumMod val="50000"/>
                  </a:schemeClr>
                </a:solidFill>
                <a:latin typeface="DFKai-SB" panose="03000509000000000000" pitchFamily="65" charset="-120"/>
                <a:ea typeface="DFKai-SB" panose="03000509000000000000" pitchFamily="65" charset="-120"/>
              </a:rPr>
              <a:t>?</a:t>
            </a:r>
            <a:br>
              <a:rPr lang="en-US" altLang="zh-TW" sz="22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endParaRPr lang="zh-TW" altLang="en-US" sz="2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202345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55B3B-769F-463A-BC5B-B14E2A87F09E}"/>
              </a:ext>
            </a:extLst>
          </p:cNvPr>
          <p:cNvSpPr>
            <a:spLocks noGrp="1"/>
          </p:cNvSpPr>
          <p:nvPr>
            <p:ph type="title"/>
          </p:nvPr>
        </p:nvSpPr>
        <p:spPr>
          <a:xfrm>
            <a:off x="112889" y="146757"/>
            <a:ext cx="11988799" cy="6536266"/>
          </a:xfrm>
        </p:spPr>
        <p:txBody>
          <a:bodyPr>
            <a:normAutofit/>
          </a:bodyPr>
          <a:lstStyle/>
          <a:p>
            <a:r>
              <a:rPr lang="zh-TW" altLang="en-US" sz="2000" dirty="0">
                <a:solidFill>
                  <a:srgbClr val="C00000"/>
                </a:solidFill>
                <a:latin typeface="DFKai-SB" panose="03000509000000000000" pitchFamily="65" charset="-120"/>
                <a:ea typeface="DFKai-SB" panose="03000509000000000000" pitchFamily="65" charset="-120"/>
              </a:rPr>
              <a:t>                             </a:t>
            </a:r>
            <a:r>
              <a:rPr lang="zh-TW" altLang="en-US" sz="2800" u="sng" dirty="0">
                <a:solidFill>
                  <a:srgbClr val="C00000"/>
                </a:solidFill>
                <a:latin typeface="DFKai-SB" panose="03000509000000000000" pitchFamily="65" charset="-120"/>
                <a:ea typeface="DFKai-SB" panose="03000509000000000000" pitchFamily="65" charset="-120"/>
              </a:rPr>
              <a:t>復    習</a:t>
            </a:r>
            <a:br>
              <a:rPr lang="en-US" altLang="zh-TW" sz="2000" dirty="0">
                <a:solidFill>
                  <a:srgbClr val="C00000"/>
                </a:solidFill>
                <a:latin typeface="DFKai-SB" panose="03000509000000000000" pitchFamily="65" charset="-120"/>
                <a:ea typeface="DFKai-SB" panose="03000509000000000000" pitchFamily="65" charset="-120"/>
              </a:rPr>
            </a:br>
            <a:br>
              <a:rPr lang="en-US" altLang="zh-TW" sz="2000" dirty="0">
                <a:solidFill>
                  <a:srgbClr val="C00000"/>
                </a:solidFill>
                <a:latin typeface="DFKai-SB" panose="03000509000000000000" pitchFamily="65" charset="-120"/>
                <a:ea typeface="DFKai-SB" panose="03000509000000000000" pitchFamily="65" charset="-120"/>
              </a:rPr>
            </a:br>
            <a:r>
              <a:rPr lang="zh-TW" altLang="en-US" sz="2000" dirty="0">
                <a:solidFill>
                  <a:srgbClr val="C00000"/>
                </a:solidFill>
                <a:latin typeface="DFKai-SB" panose="03000509000000000000" pitchFamily="65" charset="-120"/>
                <a:ea typeface="DFKai-SB" panose="03000509000000000000" pitchFamily="65" charset="-120"/>
              </a:rPr>
              <a:t>一</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前行  </a:t>
            </a:r>
            <a:r>
              <a:rPr lang="en-US" altLang="zh-TW" sz="2000" dirty="0">
                <a:solidFill>
                  <a:srgbClr val="C00000"/>
                </a:solidFill>
                <a:latin typeface="DFKai-SB" panose="03000509000000000000" pitchFamily="65" charset="-120"/>
                <a:ea typeface="DFKai-SB" panose="03000509000000000000" pitchFamily="65" charset="-120"/>
              </a:rPr>
              <a:t>(1)</a:t>
            </a:r>
            <a:r>
              <a:rPr lang="zh-TW" altLang="zh-TW" sz="2000" dirty="0">
                <a:solidFill>
                  <a:srgbClr val="C00000"/>
                </a:solidFill>
                <a:latin typeface="DFKai-SB" panose="03000509000000000000" pitchFamily="65" charset="-120"/>
                <a:ea typeface="DFKai-SB" panose="03000509000000000000" pitchFamily="65" charset="-120"/>
              </a:rPr>
              <a:t>轮回无义</a:t>
            </a:r>
            <a:r>
              <a:rPr lang="zh-TW" altLang="en-US" sz="2000" dirty="0">
                <a:solidFill>
                  <a:srgbClr val="C00000"/>
                </a:solidFill>
                <a:latin typeface="DFKai-SB" panose="03000509000000000000" pitchFamily="65" charset="-120"/>
                <a:ea typeface="DFKai-SB" panose="03000509000000000000" pitchFamily="65" charset="-120"/>
              </a:rPr>
              <a:t> </a:t>
            </a:r>
            <a:r>
              <a:rPr lang="zh-TW"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a:t>
            </a:r>
            <a:r>
              <a:rPr lang="en-US"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2</a:t>
            </a:r>
            <a:r>
              <a:rPr lang="zh-TW"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）寿命无常</a:t>
            </a:r>
            <a:br>
              <a:rPr lang="en-US" altLang="zh-TW" sz="2000" dirty="0">
                <a:solidFill>
                  <a:schemeClr val="accent5">
                    <a:lumMod val="75000"/>
                  </a:schemeClr>
                </a:solidFill>
                <a:latin typeface="DFKai-SB" panose="03000509000000000000" pitchFamily="65" charset="-120"/>
                <a:ea typeface="DFKai-SB" panose="03000509000000000000" pitchFamily="65" charset="-120"/>
              </a:rPr>
            </a:br>
            <a:r>
              <a:rPr lang="en-US" altLang="zh-TW" sz="2000" dirty="0">
                <a:solidFill>
                  <a:schemeClr val="accent5">
                    <a:lumMod val="75000"/>
                  </a:schemeClr>
                </a:solidFill>
                <a:latin typeface="DFKai-SB" panose="03000509000000000000" pitchFamily="65" charset="-120"/>
                <a:ea typeface="DFKai-SB" panose="03000509000000000000" pitchFamily="65" charset="-120"/>
              </a:rPr>
              <a:t>   (1)</a:t>
            </a:r>
            <a:r>
              <a:rPr lang="zh-TW" altLang="zh-TW" sz="2000" dirty="0">
                <a:solidFill>
                  <a:schemeClr val="accent5">
                    <a:lumMod val="75000"/>
                  </a:schemeClr>
                </a:solidFill>
                <a:latin typeface="DFKai-SB" panose="03000509000000000000" pitchFamily="65" charset="-120"/>
                <a:ea typeface="DFKai-SB" panose="03000509000000000000" pitchFamily="65" charset="-120"/>
              </a:rPr>
              <a:t>轮回无义</a:t>
            </a:r>
            <a:r>
              <a:rPr lang="en-US" altLang="zh-TW" sz="2000" dirty="0">
                <a:solidFill>
                  <a:schemeClr val="accent5">
                    <a:lumMod val="75000"/>
                  </a:schemeClr>
                </a:solidFill>
                <a:latin typeface="DFKai-SB" panose="03000509000000000000" pitchFamily="65" charset="-120"/>
                <a:ea typeface="DFKai-SB" panose="03000509000000000000" pitchFamily="65" charset="-120"/>
              </a:rPr>
              <a:t>       </a:t>
            </a:r>
            <a:r>
              <a:rPr lang="zh-TW" altLang="zh-TW" sz="2000" dirty="0">
                <a:solidFill>
                  <a:schemeClr val="accent5">
                    <a:lumMod val="75000"/>
                  </a:schemeClr>
                </a:solidFill>
                <a:latin typeface="DFKai-SB" panose="03000509000000000000" pitchFamily="65" charset="-120"/>
                <a:ea typeface="DFKai-SB" panose="03000509000000000000" pitchFamily="65" charset="-120"/>
              </a:rPr>
              <a:t>呜呼！轮回诸事无实义，无常浮动如电戏</a:t>
            </a:r>
            <a:r>
              <a:rPr lang="en-US" altLang="zh-TW" sz="2000" dirty="0">
                <a:solidFill>
                  <a:schemeClr val="accent5">
                    <a:lumMod val="75000"/>
                  </a:schemeClr>
                </a:solidFill>
                <a:latin typeface="DFKai-SB" panose="03000509000000000000" pitchFamily="65" charset="-120"/>
                <a:ea typeface="DFKai-SB" panose="03000509000000000000" pitchFamily="65" charset="-120"/>
              </a:rPr>
              <a:t>:</a:t>
            </a:r>
            <a:r>
              <a:rPr lang="zh-TW" altLang="en-US" sz="2000" dirty="0">
                <a:solidFill>
                  <a:schemeClr val="accent5">
                    <a:lumMod val="75000"/>
                  </a:schemeClr>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佛认为，世间的名利等等都不值得那么投入，我们应该重新建立生存目标或人生目标。首先第一步，</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就是要提升、净化自己。释迦牟尼佛发现，在凡夫的肉体和精神当中，可以提取佛的智慧，可以体</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验出佛的金刚身。通过修行，就能体验到佛陀永久不变的智慧。</a:t>
            </a:r>
            <a:br>
              <a:rPr lang="en-US" altLang="zh-TW" sz="2000" dirty="0">
                <a:solidFill>
                  <a:srgbClr val="002060"/>
                </a:solidFill>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a:t>
            </a:r>
            <a:r>
              <a:rPr lang="en-US"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2</a:t>
            </a:r>
            <a:r>
              <a:rPr lang="zh-TW"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a:t>
            </a:r>
            <a:r>
              <a:rPr lang="zh-TW" altLang="zh-TW" sz="2000" kern="100" dirty="0">
                <a:solidFill>
                  <a:schemeClr val="accent5">
                    <a:lumMod val="75000"/>
                  </a:schemeClr>
                </a:solidFill>
                <a:latin typeface="DFKai-SB" panose="03000509000000000000" pitchFamily="65" charset="-120"/>
                <a:ea typeface="DFKai-SB" panose="03000509000000000000" pitchFamily="65" charset="-120"/>
                <a:cs typeface="Arial" panose="020B0604020202020204" pitchFamily="34" charset="0"/>
              </a:rPr>
              <a:t>寿命无常</a:t>
            </a:r>
            <a:r>
              <a:rPr lang="en-US" altLang="zh-TW" sz="2000" kern="100" dirty="0">
                <a:solidFill>
                  <a:schemeClr val="accent5">
                    <a:lumMod val="75000"/>
                  </a:schemeClr>
                </a:solidFill>
                <a:latin typeface="DFKai-SB" panose="03000509000000000000" pitchFamily="65" charset="-120"/>
                <a:ea typeface="DFKai-SB" panose="03000509000000000000" pitchFamily="65" charset="-120"/>
                <a:cs typeface="Arial" panose="020B0604020202020204" pitchFamily="34" charset="0"/>
              </a:rPr>
              <a:t>      </a:t>
            </a:r>
            <a:r>
              <a:rPr lang="zh-TW" altLang="zh-TW" sz="2000" kern="100" dirty="0">
                <a:solidFill>
                  <a:schemeClr val="accent5">
                    <a:lumMod val="75000"/>
                  </a:schemeClr>
                </a:solidFill>
                <a:latin typeface="DFKai-SB" panose="03000509000000000000" pitchFamily="65" charset="-120"/>
                <a:ea typeface="DFKai-SB" panose="03000509000000000000" pitchFamily="65" charset="-120"/>
                <a:cs typeface="Arial" panose="020B0604020202020204" pitchFamily="34" charset="0"/>
              </a:rPr>
              <a:t>何时死亡无定日，必死缩短长计议。</a:t>
            </a:r>
            <a:br>
              <a:rPr lang="zh-TW" altLang="zh-TW" sz="2000" kern="100" dirty="0">
                <a:solidFill>
                  <a:schemeClr val="accent5">
                    <a:lumMod val="75000"/>
                  </a:schemeClr>
                </a:solidFill>
                <a:latin typeface="DFKai-SB" panose="03000509000000000000" pitchFamily="65" charset="-120"/>
                <a:ea typeface="DFKai-SB" panose="03000509000000000000" pitchFamily="65" charset="-120"/>
                <a:cs typeface="Arial" panose="020B0604020202020204" pitchFamily="34" charset="0"/>
              </a:rPr>
            </a:br>
            <a:r>
              <a:rPr lang="en-US" altLang="zh-TW" sz="2000" kern="100" dirty="0">
                <a:solidFill>
                  <a:srgbClr val="C00000"/>
                </a:solidFill>
                <a:latin typeface="DFKai-SB" panose="03000509000000000000" pitchFamily="65" charset="-120"/>
                <a:ea typeface="DFKai-SB" panose="03000509000000000000" pitchFamily="65" charset="-120"/>
                <a:cs typeface="Arial" panose="020B0604020202020204" pitchFamily="34" charset="0"/>
              </a:rPr>
              <a:t>     </a:t>
            </a:r>
            <a:r>
              <a:rPr lang="zh-TW" altLang="zh-TW" sz="2000" dirty="0">
                <a:solidFill>
                  <a:srgbClr val="002060"/>
                </a:solidFill>
                <a:latin typeface="DFKai-SB" panose="03000509000000000000" pitchFamily="65" charset="-120"/>
                <a:ea typeface="DFKai-SB" panose="03000509000000000000" pitchFamily="65" charset="-120"/>
              </a:rPr>
              <a:t>死亡并不是所有的结束和终点，而是生命的转折点。佛陀认为，真正的明智之举，是把下一世，再</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下一世的生命旅途，纳入自己的长远计划当中</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至于现世的生活</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就不要过度执著</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要知足少欲地生活。</a:t>
            </a:r>
            <a:br>
              <a:rPr lang="zh-TW" altLang="zh-TW" sz="2000" dirty="0">
                <a:latin typeface="DFKai-SB" panose="03000509000000000000" pitchFamily="65" charset="-120"/>
                <a:ea typeface="DFKai-SB" panose="03000509000000000000" pitchFamily="65" charset="-120"/>
              </a:rPr>
            </a:br>
            <a:br>
              <a:rPr lang="zh-TW" altLang="zh-TW" sz="2000" dirty="0">
                <a:latin typeface="DFKai-SB" panose="03000509000000000000" pitchFamily="65" charset="-120"/>
                <a:ea typeface="DFKai-SB" panose="03000509000000000000" pitchFamily="65" charset="-120"/>
              </a:rPr>
            </a:br>
            <a:r>
              <a:rPr lang="zh-TW" altLang="zh-TW" sz="2100" dirty="0">
                <a:solidFill>
                  <a:srgbClr val="C00000"/>
                </a:solidFill>
                <a:latin typeface="DFKai-SB" panose="03000509000000000000" pitchFamily="65" charset="-120"/>
                <a:ea typeface="DFKai-SB" panose="03000509000000000000" pitchFamily="65" charset="-120"/>
              </a:rPr>
              <a:t>二、正行</a:t>
            </a:r>
            <a:r>
              <a:rPr lang="en-US" altLang="zh-TW" sz="2100" dirty="0">
                <a:solidFill>
                  <a:srgbClr val="002060"/>
                </a:solidFill>
                <a:latin typeface="DFKai-SB" panose="03000509000000000000" pitchFamily="65" charset="-120"/>
                <a:ea typeface="DFKai-SB" panose="03000509000000000000" pitchFamily="65" charset="-120"/>
              </a:rPr>
              <a:t> </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1600" dirty="0">
                <a:solidFill>
                  <a:srgbClr val="C00000"/>
                </a:solidFill>
                <a:latin typeface="DFKai-SB" panose="03000509000000000000" pitchFamily="65" charset="-120"/>
                <a:ea typeface="DFKai-SB" panose="03000509000000000000" pitchFamily="65" charset="-120"/>
              </a:rPr>
              <a:t>一</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2100" dirty="0">
                <a:solidFill>
                  <a:srgbClr val="C00000"/>
                </a:solidFill>
                <a:latin typeface="DFKai-SB" panose="03000509000000000000" pitchFamily="65" charset="-120"/>
                <a:ea typeface="DFKai-SB" panose="03000509000000000000" pitchFamily="65" charset="-120"/>
              </a:rPr>
              <a:t>見解 </a:t>
            </a:r>
            <a:r>
              <a:rPr lang="en-US" altLang="zh-TW" sz="1600" dirty="0">
                <a:solidFill>
                  <a:srgbClr val="C00000"/>
                </a:solidFill>
                <a:latin typeface="DFKai-SB" panose="03000509000000000000" pitchFamily="65" charset="-120"/>
                <a:ea typeface="DFKai-SB" panose="03000509000000000000" pitchFamily="65" charset="-120"/>
              </a:rPr>
              <a:t>1.</a:t>
            </a:r>
            <a:r>
              <a:rPr lang="zh-TW" altLang="zh-TW" sz="2000" dirty="0">
                <a:solidFill>
                  <a:srgbClr val="C00000"/>
                </a:solidFill>
                <a:latin typeface="DFKai-SB" panose="03000509000000000000" pitchFamily="65" charset="-120"/>
                <a:ea typeface="DFKai-SB" panose="03000509000000000000" pitchFamily="65" charset="-120"/>
              </a:rPr>
              <a:t>寻找见解的最佳方法</a:t>
            </a:r>
            <a:r>
              <a:rPr lang="en-US" altLang="zh-TW" sz="2000" dirty="0">
                <a:solidFill>
                  <a:srgbClr val="C00000"/>
                </a:solidFill>
                <a:latin typeface="DFKai-SB" panose="03000509000000000000" pitchFamily="65" charset="-120"/>
                <a:ea typeface="DFKai-SB" panose="03000509000000000000" pitchFamily="65" charset="-120"/>
              </a:rPr>
              <a:t> </a:t>
            </a:r>
            <a:r>
              <a:rPr lang="en-US" altLang="zh-TW" sz="1600" dirty="0">
                <a:solidFill>
                  <a:srgbClr val="C00000"/>
                </a:solidFill>
                <a:latin typeface="DFKai-SB" panose="03000509000000000000" pitchFamily="65" charset="-120"/>
                <a:ea typeface="DFKai-SB" panose="03000509000000000000" pitchFamily="65" charset="-120"/>
              </a:rPr>
              <a:t>2.</a:t>
            </a:r>
            <a:r>
              <a:rPr lang="zh-TW" altLang="zh-TW" sz="2000" dirty="0">
                <a:solidFill>
                  <a:srgbClr val="C00000"/>
                </a:solidFill>
                <a:latin typeface="DFKai-SB" panose="03000509000000000000" pitchFamily="65" charset="-120"/>
                <a:ea typeface="DFKai-SB" panose="03000509000000000000" pitchFamily="65" charset="-120"/>
              </a:rPr>
              <a:t>何谓见解</a:t>
            </a:r>
            <a:r>
              <a:rPr lang="en-US" altLang="zh-TW" sz="2000" dirty="0">
                <a:solidFill>
                  <a:srgbClr val="C00000"/>
                </a:solidFill>
                <a:latin typeface="DFKai-SB" panose="03000509000000000000" pitchFamily="65" charset="-120"/>
                <a:ea typeface="DFKai-SB" panose="03000509000000000000" pitchFamily="65" charset="-120"/>
              </a:rPr>
              <a:t>  </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1600" dirty="0">
                <a:solidFill>
                  <a:srgbClr val="C00000"/>
                </a:solidFill>
                <a:latin typeface="DFKai-SB" panose="03000509000000000000" pitchFamily="65" charset="-120"/>
                <a:ea typeface="DFKai-SB" panose="03000509000000000000" pitchFamily="65" charset="-120"/>
              </a:rPr>
              <a:t>二</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修行  </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1600" dirty="0">
                <a:solidFill>
                  <a:srgbClr val="C00000"/>
                </a:solidFill>
                <a:latin typeface="DFKai-SB" panose="03000509000000000000" pitchFamily="65" charset="-120"/>
                <a:ea typeface="DFKai-SB" panose="03000509000000000000" pitchFamily="65" charset="-120"/>
              </a:rPr>
              <a:t>三</a:t>
            </a:r>
            <a:r>
              <a:rPr lang="en-US" altLang="zh-TW" sz="16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行為</a:t>
            </a:r>
            <a:br>
              <a:rPr lang="en-US" altLang="zh-TW" sz="2100" dirty="0">
                <a:solidFill>
                  <a:srgbClr val="C00000"/>
                </a:solidFill>
                <a:latin typeface="DFKai-SB" panose="03000509000000000000" pitchFamily="65" charset="-120"/>
                <a:ea typeface="DFKai-SB" panose="03000509000000000000" pitchFamily="65" charset="-120"/>
              </a:rPr>
            </a:br>
            <a:r>
              <a:rPr lang="en-US" altLang="zh-TW" sz="2100" dirty="0">
                <a:solidFill>
                  <a:srgbClr val="C0000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    1.</a:t>
            </a:r>
            <a:r>
              <a:rPr lang="zh-TW" altLang="zh-TW" sz="2000" dirty="0">
                <a:solidFill>
                  <a:srgbClr val="002060"/>
                </a:solidFill>
                <a:latin typeface="DFKai-SB" panose="03000509000000000000" pitchFamily="65" charset="-120"/>
                <a:ea typeface="DFKai-SB" panose="03000509000000000000" pitchFamily="65" charset="-120"/>
              </a:rPr>
              <a:t>见解</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第一</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依靠上师诀窍</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第二</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依靠静处</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chemeClr val="accent5">
                    <a:lumMod val="75000"/>
                  </a:schemeClr>
                </a:solidFill>
                <a:latin typeface="DFKai-SB" panose="03000509000000000000" pitchFamily="65" charset="-120"/>
                <a:ea typeface="DFKai-SB" panose="03000509000000000000" pitchFamily="65" charset="-120"/>
              </a:rPr>
              <a:t>修持上师之教言，静处抉择心本性。</a:t>
            </a:r>
            <a:br>
              <a:rPr lang="en-US" altLang="zh-TW" sz="2000" dirty="0">
                <a:solidFill>
                  <a:srgbClr val="C00000"/>
                </a:solidFill>
                <a:latin typeface="DFKai-SB" panose="03000509000000000000" pitchFamily="65" charset="-120"/>
                <a:ea typeface="DFKai-SB" panose="03000509000000000000" pitchFamily="65" charset="-120"/>
              </a:rPr>
            </a:br>
            <a:r>
              <a:rPr lang="en-US" altLang="zh-TW" sz="2000" dirty="0">
                <a:solidFill>
                  <a:srgbClr val="C0000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有限的生命不可能完成无限的计劃</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要走上一条通往轮回出口的安全之路。</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要追究心的秘密</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佛教认为，万事万物既不是心也不是物质，而是一种幻觉，这种幻觉的源头不是</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哲学，不是科学，不是宗教，就是我们自己的心。</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找一靜處</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回头追究心，心的秘密一旦掌握好了，一切都解决了，这是大乘佛法的诀窍。</a:t>
            </a:r>
            <a:br>
              <a:rPr lang="zh-TW" altLang="zh-TW" sz="2000" dirty="0">
                <a:solidFill>
                  <a:srgbClr val="002060"/>
                </a:solidFill>
                <a:latin typeface="DFKai-SB" panose="03000509000000000000" pitchFamily="65" charset="-120"/>
                <a:ea typeface="DFKai-SB" panose="03000509000000000000" pitchFamily="65" charset="-120"/>
              </a:rPr>
            </a:br>
            <a:endParaRPr lang="zh-TW" altLang="en-US" sz="20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90317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F85D7-D2B8-407D-9579-BE6E5562C4A5}"/>
              </a:ext>
            </a:extLst>
          </p:cNvPr>
          <p:cNvSpPr>
            <a:spLocks noGrp="1"/>
          </p:cNvSpPr>
          <p:nvPr>
            <p:ph type="title"/>
          </p:nvPr>
        </p:nvSpPr>
        <p:spPr>
          <a:xfrm>
            <a:off x="101600" y="0"/>
            <a:ext cx="12090399" cy="6762044"/>
          </a:xfrm>
        </p:spPr>
        <p:txBody>
          <a:bodyPr>
            <a:normAutofit fontScale="90000"/>
          </a:bodyPr>
          <a:lstStyle/>
          <a:p>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r>
              <a:rPr lang="en-US" altLang="zh-TW" sz="2000" dirty="0">
                <a:solidFill>
                  <a:srgbClr val="C00000"/>
                </a:solidFill>
                <a:latin typeface="DFKai-SB" panose="03000509000000000000" pitchFamily="65" charset="-120"/>
                <a:ea typeface="DFKai-SB" panose="03000509000000000000" pitchFamily="65" charset="-120"/>
              </a:rPr>
              <a:t>(2)</a:t>
            </a:r>
            <a:r>
              <a:rPr lang="zh-TW" altLang="zh-TW" sz="2000" dirty="0">
                <a:solidFill>
                  <a:srgbClr val="C00000"/>
                </a:solidFill>
                <a:latin typeface="DFKai-SB" panose="03000509000000000000" pitchFamily="65" charset="-120"/>
                <a:ea typeface="DFKai-SB" panose="03000509000000000000" pitchFamily="65" charset="-120"/>
              </a:rPr>
              <a:t>何谓见解</a:t>
            </a:r>
            <a:r>
              <a:rPr lang="zh-TW" altLang="en-US" sz="2000" dirty="0">
                <a:solidFill>
                  <a:srgbClr val="C0000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第一、心的现象</a:t>
            </a:r>
            <a:r>
              <a:rPr lang="zh-TW" altLang="en-US"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第二﹑心的本性</a:t>
            </a:r>
            <a:br>
              <a:rPr lang="en-US"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心的状态有两个层面：</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第一、心的现象</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C00000"/>
                </a:solidFill>
                <a:latin typeface="DFKai-SB" panose="03000509000000000000" pitchFamily="65" charset="-120"/>
                <a:ea typeface="DFKai-SB" panose="03000509000000000000" pitchFamily="65" charset="-120"/>
              </a:rPr>
              <a:t>                        </a:t>
            </a:r>
            <a:r>
              <a:rPr lang="zh-TW" altLang="zh-TW" sz="2000" dirty="0">
                <a:solidFill>
                  <a:srgbClr val="C00000"/>
                </a:solidFill>
                <a:latin typeface="DFKai-SB" panose="03000509000000000000" pitchFamily="65" charset="-120"/>
                <a:ea typeface="DFKai-SB" panose="03000509000000000000" pitchFamily="65" charset="-120"/>
              </a:rPr>
              <a:t>心如闪电似风云，思维一切众念染，</a:t>
            </a:r>
            <a:br>
              <a:rPr lang="zh-TW"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心的现象有如电</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如风</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如云三个比喻</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经常思维一切外境</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各种各样的杂念染污着我们的意识。</a:t>
            </a:r>
            <a:br>
              <a:rPr lang="zh-TW" altLang="zh-TW" sz="2000" dirty="0">
                <a:solidFill>
                  <a:srgbClr val="002060"/>
                </a:solidFill>
                <a:latin typeface="DFKai-SB" panose="03000509000000000000" pitchFamily="65" charset="-120"/>
                <a:ea typeface="DFKai-SB" panose="03000509000000000000" pitchFamily="65" charset="-120"/>
              </a:rPr>
            </a:b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聽聞法義</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外界的東西很有誘惑力</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可以把我們的心帶到任何一個地方</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人的念頭</a:t>
            </a:r>
            <a:r>
              <a:rPr lang="zh-TW" altLang="zh-TW" sz="2000" dirty="0">
                <a:solidFill>
                  <a:srgbClr val="002060"/>
                </a:solidFill>
                <a:latin typeface="DFKai-SB" panose="03000509000000000000" pitchFamily="65" charset="-120"/>
                <a:ea typeface="DFKai-SB" panose="03000509000000000000" pitchFamily="65" charset="-120"/>
              </a:rPr>
              <a:t>没有</a:t>
            </a:r>
            <a:r>
              <a:rPr lang="zh-TW" altLang="en-US" sz="2000" dirty="0">
                <a:solidFill>
                  <a:srgbClr val="002060"/>
                </a:solidFill>
                <a:latin typeface="DFKai-SB" panose="03000509000000000000" pitchFamily="65" charset="-120"/>
                <a:ea typeface="DFKai-SB" panose="03000509000000000000" pitchFamily="65" charset="-120"/>
              </a:rPr>
              <a:t>去</a:t>
            </a:r>
            <a:r>
              <a:rPr lang="zh-TW" altLang="zh-TW" sz="2000" dirty="0">
                <a:solidFill>
                  <a:srgbClr val="002060"/>
                </a:solidFill>
                <a:latin typeface="DFKai-SB" panose="03000509000000000000" pitchFamily="65" charset="-120"/>
                <a:ea typeface="DFKai-SB" panose="03000509000000000000" pitchFamily="65" charset="-120"/>
              </a:rPr>
              <a:t>观察过自己的念头到底是什么样</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都</a:t>
            </a:r>
            <a:r>
              <a:rPr lang="zh-TW" altLang="en-US" sz="2000" dirty="0">
                <a:solidFill>
                  <a:srgbClr val="002060"/>
                </a:solidFill>
                <a:latin typeface="DFKai-SB" panose="03000509000000000000" pitchFamily="65" charset="-120"/>
                <a:ea typeface="DFKai-SB" panose="03000509000000000000" pitchFamily="65" charset="-120"/>
              </a:rPr>
              <a:t>追求</a:t>
            </a:r>
            <a:r>
              <a:rPr lang="zh-TW" altLang="zh-TW" sz="2000" dirty="0">
                <a:solidFill>
                  <a:srgbClr val="002060"/>
                </a:solidFill>
                <a:latin typeface="DFKai-SB" panose="03000509000000000000" pitchFamily="65" charset="-120"/>
                <a:ea typeface="DFKai-SB" panose="03000509000000000000" pitchFamily="65" charset="-120"/>
              </a:rPr>
              <a:t>先进技术</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改造外面的世界</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没有一个老师会叫我们回头看自己的念头</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从而提升自己</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认识自己</a:t>
            </a:r>
            <a:r>
              <a:rPr lang="en-US" altLang="zh-TW" sz="2000" dirty="0">
                <a:solidFill>
                  <a:srgbClr val="002060"/>
                </a:solidFill>
                <a:latin typeface="DFKai-SB" panose="03000509000000000000" pitchFamily="65" charset="-120"/>
                <a:ea typeface="DFKai-SB" panose="03000509000000000000" pitchFamily="65" charset="-120"/>
              </a:rPr>
              <a:t>.</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现代科技十分发达，可以为全球任何一个经纬度上的城市定位</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但我们能不能给自己定位呢？</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还有些人也许认为</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当某人恐惧或伤心时</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心脏会发痛</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所以精神是心脏的产物</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這</a:t>
            </a:r>
            <a:r>
              <a:rPr lang="zh-TW" altLang="zh-TW" sz="2000" dirty="0">
                <a:solidFill>
                  <a:srgbClr val="002060"/>
                </a:solidFill>
                <a:latin typeface="DFKai-SB" panose="03000509000000000000" pitchFamily="65" charset="-120"/>
                <a:ea typeface="DFKai-SB" panose="03000509000000000000" pitchFamily="65" charset="-120"/>
              </a:rPr>
              <a:t>只能</a:t>
            </a:r>
            <a:r>
              <a:rPr lang="zh-TW" altLang="en-US" sz="2000" dirty="0">
                <a:solidFill>
                  <a:srgbClr val="002060"/>
                </a:solidFill>
                <a:latin typeface="DFKai-SB" panose="03000509000000000000" pitchFamily="65" charset="-120"/>
                <a:ea typeface="DFKai-SB" panose="03000509000000000000" pitchFamily="65" charset="-120"/>
              </a:rPr>
              <a:t>證精神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与大脑、心脏有相当大的关系，但谁也不能就此断定，意识是大脑或心</a:t>
            </a:r>
            <a:r>
              <a:rPr lang="zh-TW" altLang="zh-TW" sz="2000" dirty="0">
                <a:latin typeface="DFKai-SB" panose="03000509000000000000" pitchFamily="65" charset="-120"/>
                <a:ea typeface="DFKai-SB" panose="03000509000000000000" pitchFamily="65" charset="-120"/>
              </a:rPr>
              <a:t>脏的产物。</a:t>
            </a:r>
            <a:r>
              <a:rPr lang="zh-TW" altLang="en-US" sz="2000" dirty="0">
                <a:latin typeface="DFKai-SB" panose="03000509000000000000" pitchFamily="65" charset="-120"/>
                <a:ea typeface="DFKai-SB" panose="03000509000000000000" pitchFamily="65" charset="-120"/>
              </a:rPr>
              <a:t>               </a:t>
            </a:r>
            <a:br>
              <a:rPr lang="en-US" altLang="zh-TW" sz="2000" dirty="0">
                <a:latin typeface="DFKai-SB" panose="03000509000000000000" pitchFamily="65" charset="-120"/>
                <a:ea typeface="DFKai-SB" panose="03000509000000000000" pitchFamily="65" charset="-120"/>
              </a:rPr>
            </a:br>
            <a:r>
              <a:rPr lang="zh-TW" altLang="en-US" sz="2000" dirty="0">
                <a:latin typeface="DFKai-SB" panose="03000509000000000000" pitchFamily="65" charset="-120"/>
                <a:ea typeface="DFKai-SB" panose="03000509000000000000" pitchFamily="65" charset="-120"/>
              </a:rPr>
              <a:t>                       </a:t>
            </a:r>
            <a:r>
              <a:rPr lang="en-US" altLang="zh-TW" sz="2000" dirty="0">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有史以来的很多学者</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专家</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都被迷惑了</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说精神不</a:t>
            </a:r>
            <a:r>
              <a:rPr lang="zh-TW" altLang="en-US" sz="2000" dirty="0">
                <a:solidFill>
                  <a:srgbClr val="002060"/>
                </a:solidFill>
                <a:latin typeface="DFKai-SB" panose="03000509000000000000" pitchFamily="65" charset="-120"/>
                <a:ea typeface="DFKai-SB" panose="03000509000000000000" pitchFamily="65" charset="-120"/>
              </a:rPr>
              <a:t>存在</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佛教认为</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我们的心像风一样</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是无形</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无色的</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它既不</a:t>
            </a:r>
            <a:r>
              <a:rPr lang="zh-TW" altLang="en-US" sz="2000" dirty="0">
                <a:solidFill>
                  <a:srgbClr val="002060"/>
                </a:solidFill>
                <a:latin typeface="DFKai-SB" panose="03000509000000000000" pitchFamily="65" charset="-120"/>
                <a:ea typeface="DFKai-SB" panose="03000509000000000000" pitchFamily="65" charset="-120"/>
              </a:rPr>
              <a:t>在</a:t>
            </a:r>
            <a:r>
              <a:rPr lang="zh-TW" altLang="zh-TW" sz="2000" dirty="0">
                <a:solidFill>
                  <a:srgbClr val="002060"/>
                </a:solidFill>
                <a:latin typeface="DFKai-SB" panose="03000509000000000000" pitchFamily="65" charset="-120"/>
                <a:ea typeface="DFKai-SB" panose="03000509000000000000" pitchFamily="65" charset="-120"/>
              </a:rPr>
              <a:t>大脑里面</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也不在心脏里面</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思惟要義</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心</a:t>
            </a:r>
            <a:r>
              <a:rPr lang="zh-TW" altLang="zh-TW" sz="2000" dirty="0">
                <a:solidFill>
                  <a:srgbClr val="002060"/>
                </a:solidFill>
                <a:latin typeface="DFKai-SB" panose="03000509000000000000" pitchFamily="65" charset="-120"/>
                <a:ea typeface="DFKai-SB" panose="03000509000000000000" pitchFamily="65" charset="-120"/>
              </a:rPr>
              <a:t>像闪电</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風</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雲 </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一下子消失</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我们的心也是这样刹那变化的</a:t>
            </a:r>
            <a:r>
              <a:rPr lang="en-US" altLang="zh-TW" sz="2000" dirty="0">
                <a:solidFill>
                  <a:srgbClr val="002060"/>
                </a:solidFill>
                <a:latin typeface="DFKai-SB" panose="03000509000000000000" pitchFamily="65" charset="-120"/>
                <a:ea typeface="DFKai-SB" panose="03000509000000000000" pitchFamily="65" charset="-120"/>
              </a:rPr>
              <a:t>.                      </a:t>
            </a:r>
            <a:br>
              <a:rPr lang="zh-TW"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当心里冒出我要升官发财的念头后</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如果不去观察</a:t>
            </a:r>
            <a:r>
              <a:rPr lang="en-CA"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觉得它会持续很久，</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如果在感觉到这个念头的当下</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立即</a:t>
            </a:r>
            <a:r>
              <a:rPr lang="zh-TW" altLang="en-US" sz="2000" dirty="0">
                <a:solidFill>
                  <a:srgbClr val="002060"/>
                </a:solidFill>
                <a:latin typeface="DFKai-SB" panose="03000509000000000000" pitchFamily="65" charset="-120"/>
                <a:ea typeface="DFKai-SB" panose="03000509000000000000" pitchFamily="65" charset="-120"/>
              </a:rPr>
              <a:t>去</a:t>
            </a:r>
            <a:r>
              <a:rPr lang="zh-TW" altLang="zh-TW" sz="2000" dirty="0">
                <a:solidFill>
                  <a:srgbClr val="002060"/>
                </a:solidFill>
                <a:latin typeface="DFKai-SB" panose="03000509000000000000" pitchFamily="65" charset="-120"/>
                <a:ea typeface="DFKai-SB" panose="03000509000000000000" pitchFamily="65" charset="-120"/>
              </a:rPr>
              <a:t>看这个念头</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既不打击它也不培养它</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会发现</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每个念头都像闪电一样</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突然间冒出来又消失无踪</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任何念头都是刹那兴亡、自生自灭的。</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很多人以为</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这就是证悟了</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这不是证悟空性</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是自然规律的现象而已</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就像我们的眼睛能看到</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闪电就消失了</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不</a:t>
            </a:r>
            <a:r>
              <a:rPr lang="zh-TW" altLang="zh-TW" sz="2000" dirty="0">
                <a:solidFill>
                  <a:srgbClr val="002060"/>
                </a:solidFill>
                <a:latin typeface="DFKai-SB" panose="03000509000000000000" pitchFamily="65" charset="-120"/>
                <a:ea typeface="DFKai-SB" panose="03000509000000000000" pitchFamily="65" charset="-120"/>
              </a:rPr>
              <a:t>能表示我们的眼睛证悟空性了一样。</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修行要義</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对修行人而言</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精神</a:t>
            </a:r>
            <a:r>
              <a:rPr lang="zh-TW" altLang="zh-TW" sz="2000" dirty="0">
                <a:solidFill>
                  <a:srgbClr val="002060"/>
                </a:solidFill>
                <a:latin typeface="DFKai-SB" panose="03000509000000000000" pitchFamily="65" charset="-120"/>
                <a:ea typeface="DFKai-SB" panose="03000509000000000000" pitchFamily="65" charset="-120"/>
              </a:rPr>
              <a:t>的确是存在</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是</a:t>
            </a:r>
            <a:r>
              <a:rPr lang="zh-TW" altLang="en-US" sz="2000" dirty="0">
                <a:solidFill>
                  <a:srgbClr val="002060"/>
                </a:solidFill>
                <a:latin typeface="DFKai-SB" panose="03000509000000000000" pitchFamily="65" charset="-120"/>
                <a:ea typeface="DFKai-SB" panose="03000509000000000000" pitchFamily="65" charset="-120"/>
              </a:rPr>
              <a:t>要以</a:t>
            </a:r>
            <a:r>
              <a:rPr lang="zh-TW" altLang="zh-TW" sz="2000" dirty="0">
                <a:solidFill>
                  <a:srgbClr val="002060"/>
                </a:solidFill>
                <a:latin typeface="DFKai-SB" panose="03000509000000000000" pitchFamily="65" charset="-120"/>
                <a:ea typeface="DFKai-SB" panose="03000509000000000000" pitchFamily="65" charset="-120"/>
              </a:rPr>
              <a:t>简单、纯朴一点，认真地看看心的状态是怎样的。</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最關鍵的是精神是所有的創造者不是物質</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br>
              <a:rPr lang="zh-TW"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br>
              <a:rPr lang="zh-TW" altLang="zh-TW" sz="2000" dirty="0">
                <a:latin typeface="DFKai-SB" panose="03000509000000000000" pitchFamily="65" charset="-120"/>
                <a:ea typeface="DFKai-SB" panose="03000509000000000000" pitchFamily="65" charset="-120"/>
              </a:rPr>
            </a:br>
            <a:br>
              <a:rPr lang="zh-TW" altLang="zh-TW" dirty="0"/>
            </a:br>
            <a:br>
              <a:rPr lang="zh-TW" altLang="zh-TW" dirty="0"/>
            </a:br>
            <a:endParaRPr lang="zh-TW" altLang="en-US" sz="2000" dirty="0"/>
          </a:p>
        </p:txBody>
      </p:sp>
    </p:spTree>
    <p:extLst>
      <p:ext uri="{BB962C8B-B14F-4D97-AF65-F5344CB8AC3E}">
        <p14:creationId xmlns:p14="http://schemas.microsoft.com/office/powerpoint/2010/main" val="108386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5326F-2BD3-411B-AA72-27C8BA124404}"/>
              </a:ext>
            </a:extLst>
          </p:cNvPr>
          <p:cNvSpPr>
            <a:spLocks noGrp="1"/>
          </p:cNvSpPr>
          <p:nvPr>
            <p:ph type="title"/>
          </p:nvPr>
        </p:nvSpPr>
        <p:spPr>
          <a:xfrm>
            <a:off x="1" y="-112889"/>
            <a:ext cx="12214578" cy="6970889"/>
          </a:xfrm>
        </p:spPr>
        <p:txBody>
          <a:bodyPr>
            <a:normAutofit fontScale="90000"/>
          </a:bodyPr>
          <a:lstStyle/>
          <a:p>
            <a:br>
              <a:rPr lang="en-US" altLang="zh-TW" sz="2000" dirty="0">
                <a:solidFill>
                  <a:srgbClr val="C00000"/>
                </a:solidFill>
                <a:latin typeface="DFKai-SB" panose="03000509000000000000" pitchFamily="65" charset="-120"/>
                <a:ea typeface="DFKai-SB" panose="03000509000000000000" pitchFamily="65" charset="-120"/>
              </a:rPr>
            </a:br>
            <a:br>
              <a:rPr lang="en-US" altLang="zh-TW" sz="2000" dirty="0">
                <a:solidFill>
                  <a:srgbClr val="C00000"/>
                </a:solidFill>
                <a:latin typeface="DFKai-SB" panose="03000509000000000000" pitchFamily="65" charset="-120"/>
                <a:ea typeface="DFKai-SB" panose="03000509000000000000" pitchFamily="65" charset="-120"/>
              </a:rPr>
            </a:br>
            <a:br>
              <a:rPr lang="en-US" altLang="zh-TW" sz="2000" dirty="0">
                <a:solidFill>
                  <a:srgbClr val="C00000"/>
                </a:solidFill>
                <a:latin typeface="DFKai-SB" panose="03000509000000000000" pitchFamily="65" charset="-120"/>
                <a:ea typeface="DFKai-SB" panose="03000509000000000000" pitchFamily="65" charset="-120"/>
              </a:rPr>
            </a:br>
            <a:r>
              <a:rPr lang="en-US" altLang="zh-TW" sz="2000" dirty="0">
                <a:solidFill>
                  <a:srgbClr val="C00000"/>
                </a:solidFill>
                <a:latin typeface="DFKai-SB" panose="03000509000000000000" pitchFamily="65" charset="-120"/>
                <a:ea typeface="DFKai-SB" panose="03000509000000000000" pitchFamily="65" charset="-120"/>
              </a:rPr>
              <a:t>(2)</a:t>
            </a:r>
            <a:r>
              <a:rPr lang="zh-TW" altLang="zh-TW" sz="2000" dirty="0">
                <a:solidFill>
                  <a:srgbClr val="C00000"/>
                </a:solidFill>
                <a:latin typeface="DFKai-SB" panose="03000509000000000000" pitchFamily="65" charset="-120"/>
                <a:ea typeface="DFKai-SB" panose="03000509000000000000" pitchFamily="65" charset="-120"/>
              </a:rPr>
              <a:t>何谓见解</a:t>
            </a:r>
            <a:br>
              <a:rPr lang="en-US" altLang="zh-TW" sz="2000" dirty="0">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心的状态有两个层面：第一、心的现象</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第二﹑心的本性</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C00000"/>
                </a:solidFill>
                <a:latin typeface="DFKai-SB" panose="03000509000000000000" pitchFamily="65" charset="-120"/>
                <a:ea typeface="DFKai-SB" panose="03000509000000000000" pitchFamily="65" charset="-120"/>
              </a:rPr>
              <a:t>第二﹑心的本性</a:t>
            </a:r>
            <a:br>
              <a:rPr lang="en-US"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C00000"/>
                </a:solidFill>
                <a:latin typeface="DFKai-SB" panose="03000509000000000000" pitchFamily="65" charset="-120"/>
                <a:ea typeface="DFKai-SB" panose="03000509000000000000" pitchFamily="65" charset="-120"/>
              </a:rPr>
              <a:t>详加观察无基根，有如阳焰本性空，空而现乎现而空，</a:t>
            </a:r>
            <a:br>
              <a:rPr lang="zh-TW" altLang="zh-TW" sz="2000" dirty="0">
                <a:solidFill>
                  <a:srgbClr val="C00000"/>
                </a:solidFill>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在根本不观察的时候，我们从来不知道心是什么样的东西。稍加观察以后，我们会找到意识</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像风、像云、像闪电等等的答案，但现在需要进一步详细观察，心的本性究竟是怎样的呢？</a:t>
            </a:r>
            <a:br>
              <a:rPr lang="zh-TW" altLang="zh-TW" sz="2000" dirty="0">
                <a:solidFill>
                  <a:srgbClr val="002060"/>
                </a:solidFill>
                <a:latin typeface="DFKai-SB" panose="03000509000000000000" pitchFamily="65" charset="-120"/>
                <a:ea typeface="DFKai-SB" panose="03000509000000000000" pitchFamily="65" charset="-120"/>
              </a:rPr>
            </a:b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聽聞法義</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佛教理论而言</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万事万物都是空性</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心的本性也应该是空性</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佛教认为任何一个物质都是过去的</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即使看</a:t>
            </a:r>
            <a:r>
              <a:rPr lang="zh-TW" altLang="zh-TW" sz="1900" dirty="0">
                <a:solidFill>
                  <a:srgbClr val="002060"/>
                </a:solidFill>
                <a:latin typeface="DFKai-SB" panose="03000509000000000000" pitchFamily="65" charset="-120"/>
                <a:ea typeface="DFKai-SB" panose="03000509000000000000" pitchFamily="65" charset="-120"/>
              </a:rPr>
              <a:t>到返老还童</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时光倒流只是产生新的类似于过去的</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东西</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而不会是真正的重返过去</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这就是</a:t>
            </a:r>
            <a:r>
              <a:rPr lang="en-US" altLang="zh-TW"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C00000"/>
                </a:solidFill>
                <a:latin typeface="DFKai-SB" panose="03000509000000000000" pitchFamily="65" charset="-120"/>
                <a:ea typeface="DFKai-SB" panose="03000509000000000000" pitchFamily="65" charset="-120"/>
              </a:rPr>
              <a:t>“</a:t>
            </a:r>
            <a:r>
              <a:rPr lang="zh-TW" altLang="zh-TW" sz="1900" dirty="0">
                <a:solidFill>
                  <a:srgbClr val="C00000"/>
                </a:solidFill>
                <a:latin typeface="DFKai-SB" panose="03000509000000000000" pitchFamily="65" charset="-120"/>
                <a:ea typeface="DFKai-SB" panose="03000509000000000000" pitchFamily="65" charset="-120"/>
              </a:rPr>
              <a:t>过去心不可得</a:t>
            </a:r>
            <a:r>
              <a:rPr lang="en-US" altLang="zh-TW" sz="1900" dirty="0">
                <a:solidFill>
                  <a:srgbClr val="002060"/>
                </a:solidFill>
                <a:latin typeface="DFKai-SB" panose="03000509000000000000" pitchFamily="65" charset="-120"/>
                <a:ea typeface="DFKai-SB" panose="03000509000000000000" pitchFamily="65" charset="-120"/>
              </a:rPr>
              <a:t>”.</a:t>
            </a:r>
            <a:br>
              <a:rPr lang="zh-TW"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在这个世界上根本就不存在什么叫做现在的东西。就当下的这一秒钟来说，也可以切割成无</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数个过去与未来的片段，但我们就是不可能找到一个现在</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这就是</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C00000"/>
                </a:solidFill>
                <a:latin typeface="DFKai-SB" panose="03000509000000000000" pitchFamily="65" charset="-120"/>
                <a:ea typeface="DFKai-SB" panose="03000509000000000000" pitchFamily="65" charset="-120"/>
              </a:rPr>
              <a:t>现在心不可得</a:t>
            </a:r>
            <a:r>
              <a:rPr lang="en-US" altLang="zh-TW" sz="1900" dirty="0">
                <a:solidFill>
                  <a:srgbClr val="C0000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a:t>
            </a:r>
            <a:br>
              <a:rPr lang="zh-TW"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未来</a:t>
            </a:r>
            <a:r>
              <a:rPr lang="zh-TW" altLang="en-US" sz="1900" dirty="0">
                <a:solidFill>
                  <a:srgbClr val="002060"/>
                </a:solidFill>
                <a:latin typeface="DFKai-SB" panose="03000509000000000000" pitchFamily="65" charset="-120"/>
                <a:ea typeface="DFKai-SB" panose="03000509000000000000" pitchFamily="65" charset="-120"/>
              </a:rPr>
              <a:t>不會</a:t>
            </a:r>
            <a:r>
              <a:rPr lang="zh-TW" altLang="zh-TW" sz="1900" dirty="0">
                <a:solidFill>
                  <a:srgbClr val="002060"/>
                </a:solidFill>
                <a:latin typeface="DFKai-SB" panose="03000509000000000000" pitchFamily="65" charset="-120"/>
                <a:ea typeface="DFKai-SB" panose="03000509000000000000" pitchFamily="65" charset="-120"/>
              </a:rPr>
              <a:t>躲在一个地方等机缘成熟的时候冒出来</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既然是未来，就没有产生，所以也不可能存</a:t>
            </a:r>
            <a:r>
              <a:rPr lang="en-US" altLang="zh-TW"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在，这叫</a:t>
            </a:r>
            <a:r>
              <a:rPr lang="en-US" altLang="zh-TW" sz="1900" dirty="0">
                <a:solidFill>
                  <a:srgbClr val="C00000"/>
                </a:solidFill>
                <a:latin typeface="DFKai-SB" panose="03000509000000000000" pitchFamily="65" charset="-120"/>
                <a:ea typeface="DFKai-SB" panose="03000509000000000000" pitchFamily="65" charset="-120"/>
              </a:rPr>
              <a:t>“</a:t>
            </a:r>
            <a:r>
              <a:rPr lang="zh-TW" altLang="zh-TW" sz="1900" dirty="0">
                <a:solidFill>
                  <a:srgbClr val="C00000"/>
                </a:solidFill>
                <a:latin typeface="DFKai-SB" panose="03000509000000000000" pitchFamily="65" charset="-120"/>
                <a:ea typeface="DFKai-SB" panose="03000509000000000000" pitchFamily="65" charset="-120"/>
              </a:rPr>
              <a:t>未来心不可得</a:t>
            </a:r>
            <a:r>
              <a:rPr lang="en-US" altLang="zh-TW" sz="1900" dirty="0">
                <a:solidFill>
                  <a:srgbClr val="C0000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思惟要義</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在这个时候</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不管佛陀怎么说</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就是要自己去看个清楚</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真正地了解一下心是什么样的。</a:t>
            </a:r>
            <a:r>
              <a:rPr lang="en-US" altLang="zh-TW"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看</a:t>
            </a:r>
            <a:r>
              <a:rPr lang="zh-TW" altLang="en-US" sz="1900" dirty="0">
                <a:solidFill>
                  <a:srgbClr val="002060"/>
                </a:solidFill>
                <a:latin typeface="DFKai-SB" panose="03000509000000000000" pitchFamily="65" charset="-120"/>
                <a:ea typeface="DFKai-SB" panose="03000509000000000000" pitchFamily="65" charset="-120"/>
              </a:rPr>
              <a:t>清</a:t>
            </a:r>
            <a:r>
              <a:rPr lang="zh-TW" altLang="zh-TW" sz="1900" dirty="0">
                <a:solidFill>
                  <a:srgbClr val="002060"/>
                </a:solidFill>
                <a:latin typeface="DFKai-SB" panose="03000509000000000000" pitchFamily="65" charset="-120"/>
                <a:ea typeface="DFKai-SB" panose="03000509000000000000" pitchFamily="65" charset="-120"/>
              </a:rPr>
              <a:t>自己的小世界、小宇宙里面，自己开心不开心，苦、和谐、矛盾等等都是</a:t>
            </a:r>
            <a:r>
              <a:rPr lang="zh-TW" altLang="en-US" sz="1900" dirty="0">
                <a:solidFill>
                  <a:srgbClr val="002060"/>
                </a:solidFill>
                <a:latin typeface="DFKai-SB" panose="03000509000000000000" pitchFamily="65" charset="-120"/>
                <a:ea typeface="DFKai-SB" panose="03000509000000000000" pitchFamily="65" charset="-120"/>
              </a:rPr>
              <a:t>心</a:t>
            </a:r>
            <a:r>
              <a:rPr lang="zh-TW" altLang="zh-TW" sz="1900" dirty="0">
                <a:solidFill>
                  <a:srgbClr val="002060"/>
                </a:solidFill>
                <a:latin typeface="DFKai-SB" panose="03000509000000000000" pitchFamily="65" charset="-120"/>
                <a:ea typeface="DFKai-SB" panose="03000509000000000000" pitchFamily="65" charset="-120"/>
              </a:rPr>
              <a:t>的作用</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這個意識時時刻刻都在影響我</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一直都躲藏在后台</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操纵着我们的生活和思维。</a:t>
            </a:r>
            <a:r>
              <a:rPr lang="zh-TW" altLang="en-US" sz="1900" dirty="0">
                <a:solidFill>
                  <a:srgbClr val="002060"/>
                </a:solidFill>
                <a:latin typeface="DFKai-SB" panose="03000509000000000000" pitchFamily="65" charset="-120"/>
                <a:ea typeface="DFKai-SB" panose="03000509000000000000" pitchFamily="65" charset="-120"/>
              </a:rPr>
              <a:t>所以要去觀察</a:t>
            </a:r>
            <a:r>
              <a:rPr lang="en-US" altLang="zh-TW" sz="1900" dirty="0">
                <a:solidFill>
                  <a:srgbClr val="002060"/>
                </a:solidFill>
                <a:latin typeface="DFKai-SB" panose="03000509000000000000" pitchFamily="65" charset="-120"/>
                <a:ea typeface="DFKai-SB" panose="03000509000000000000" pitchFamily="65" charset="-120"/>
              </a:rPr>
              <a:t>.</a:t>
            </a: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修行要義</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觀察的最好方法</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加行修法</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上师瑜伽修法</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上师融入自心；或将上师</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佛菩萨观想在自己前面</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并祈请上师三宝加持自己能证悟空性</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找到心的本</a:t>
            </a:r>
            <a:r>
              <a:rPr lang="zh-TW" altLang="en-US" sz="1900" dirty="0">
                <a:solidFill>
                  <a:srgbClr val="002060"/>
                </a:solidFill>
                <a:latin typeface="DFKai-SB" panose="03000509000000000000" pitchFamily="65" charset="-120"/>
                <a:ea typeface="DFKai-SB" panose="03000509000000000000" pitchFamily="65" charset="-120"/>
              </a:rPr>
              <a:t>性</a:t>
            </a:r>
            <a:r>
              <a:rPr lang="zh-TW" altLang="zh-TW" sz="1900" dirty="0">
                <a:solidFill>
                  <a:srgbClr val="002060"/>
                </a:solidFill>
                <a:latin typeface="DFKai-SB" panose="03000509000000000000" pitchFamily="65" charset="-120"/>
                <a:ea typeface="DFKai-SB" panose="03000509000000000000" pitchFamily="65" charset="-120"/>
              </a:rPr>
              <a:t>祈请之后，就让心静下来。然后思维</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精神存在不需要空间</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但</a:t>
            </a:r>
            <a:r>
              <a:rPr lang="zh-TW" altLang="zh-TW" sz="1900" dirty="0">
                <a:solidFill>
                  <a:srgbClr val="002060"/>
                </a:solidFill>
                <a:latin typeface="DFKai-SB" panose="03000509000000000000" pitchFamily="65" charset="-120"/>
                <a:ea typeface="DFKai-SB" panose="03000509000000000000" pitchFamily="65" charset="-120"/>
              </a:rPr>
              <a:t>与时间却有一定的关系</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所有事物都是在一秒的千分之</a:t>
            </a: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一、万分之一</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的短暂时间中不断地生生灭灭。</a:t>
            </a: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我们能找到过去的状态吗？绝不可能。</a:t>
            </a:r>
            <a:r>
              <a:rPr lang="en-US" altLang="zh-TW" sz="1900" dirty="0">
                <a:solidFill>
                  <a:srgbClr val="002060"/>
                </a:solidFill>
                <a:latin typeface="DFKai-SB" panose="03000509000000000000" pitchFamily="65" charset="-120"/>
                <a:ea typeface="DFKai-SB" panose="03000509000000000000" pitchFamily="65" charset="-120"/>
              </a:rPr>
              <a:t>                  </a:t>
            </a: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空间和时间不能容纳我们的肉体和意识</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一切都是无中生有的幻觉</a:t>
            </a:r>
            <a:r>
              <a:rPr lang="en-US" altLang="zh-TW" sz="1900" dirty="0">
                <a:solidFill>
                  <a:srgbClr val="002060"/>
                </a:solidFill>
                <a:latin typeface="DFKai-SB" panose="03000509000000000000" pitchFamily="65" charset="-120"/>
                <a:ea typeface="DFKai-SB" panose="03000509000000000000" pitchFamily="65" charset="-120"/>
              </a:rPr>
              <a:t>.</a:t>
            </a: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如</a:t>
            </a:r>
            <a:r>
              <a:rPr lang="zh-TW" altLang="zh-TW" sz="1900" dirty="0">
                <a:solidFill>
                  <a:srgbClr val="002060"/>
                </a:solidFill>
                <a:latin typeface="DFKai-SB" panose="03000509000000000000" pitchFamily="65" charset="-120"/>
                <a:ea typeface="DFKai-SB" panose="03000509000000000000" pitchFamily="65" charset="-120"/>
              </a:rPr>
              <a:t>果精神存在</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那是一个</a:t>
            </a:r>
            <a:r>
              <a:rPr lang="zh-TW" altLang="en-US" sz="1900" dirty="0">
                <a:solidFill>
                  <a:srgbClr val="002060"/>
                </a:solidFill>
                <a:latin typeface="DFKai-SB" panose="03000509000000000000" pitchFamily="65" charset="-120"/>
                <a:ea typeface="DFKai-SB" panose="03000509000000000000" pitchFamily="65" charset="-120"/>
              </a:rPr>
              <a:t>怎樣</a:t>
            </a:r>
            <a:r>
              <a:rPr lang="zh-TW" altLang="zh-TW" sz="1900" dirty="0">
                <a:solidFill>
                  <a:srgbClr val="002060"/>
                </a:solidFill>
                <a:latin typeface="DFKai-SB" panose="03000509000000000000" pitchFamily="65" charset="-120"/>
                <a:ea typeface="DFKai-SB" panose="03000509000000000000" pitchFamily="65" charset="-120"/>
              </a:rPr>
              <a:t>的东西呢</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凡夫就是在这样一个模糊的概念当中诞生</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生存并死亡</a:t>
            </a:r>
            <a:br>
              <a:rPr lang="en-US" altLang="zh-TW" sz="1900" dirty="0">
                <a:solidFill>
                  <a:srgbClr val="002060"/>
                </a:solidFill>
                <a:latin typeface="DFKai-SB" panose="03000509000000000000" pitchFamily="65" charset="-120"/>
                <a:ea typeface="DFKai-SB" panose="03000509000000000000" pitchFamily="65" charset="-120"/>
              </a:rPr>
            </a:b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br>
              <a:rPr lang="en-US" altLang="zh-TW" sz="1900" dirty="0">
                <a:latin typeface="DFKai-SB" panose="03000509000000000000" pitchFamily="65" charset="-120"/>
                <a:ea typeface="DFKai-SB" panose="03000509000000000000" pitchFamily="65" charset="-120"/>
              </a:rPr>
            </a:br>
            <a:endParaRPr lang="zh-TW" altLang="en-US" sz="19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62627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7E46-F128-4FFF-B8D9-4E2AECA37A90}"/>
              </a:ext>
            </a:extLst>
          </p:cNvPr>
          <p:cNvSpPr>
            <a:spLocks noGrp="1"/>
          </p:cNvSpPr>
          <p:nvPr>
            <p:ph type="title"/>
          </p:nvPr>
        </p:nvSpPr>
        <p:spPr>
          <a:xfrm>
            <a:off x="79022" y="0"/>
            <a:ext cx="12022667" cy="6773333"/>
          </a:xfrm>
        </p:spPr>
        <p:txBody>
          <a:bodyPr>
            <a:normAutofit fontScale="90000"/>
          </a:bodyPr>
          <a:lstStyle/>
          <a:p>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二）修行</a:t>
            </a:r>
            <a:r>
              <a:rPr lang="zh-TW" altLang="en-US" sz="22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1</a:t>
            </a:r>
            <a:r>
              <a:rPr lang="zh-TW" altLang="zh-TW" sz="2000" dirty="0">
                <a:solidFill>
                  <a:srgbClr val="002060"/>
                </a:solidFill>
                <a:latin typeface="DFKai-SB" panose="03000509000000000000" pitchFamily="65" charset="-120"/>
                <a:ea typeface="DFKai-SB" panose="03000509000000000000" pitchFamily="65" charset="-120"/>
              </a:rPr>
              <a:t>、修行的具体方法</a:t>
            </a: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2.</a:t>
            </a:r>
            <a:r>
              <a:rPr lang="zh-TW" altLang="en-US" sz="2000" dirty="0">
                <a:solidFill>
                  <a:srgbClr val="002060"/>
                </a:solidFill>
                <a:latin typeface="DFKai-SB" panose="03000509000000000000" pitchFamily="65" charset="-120"/>
                <a:ea typeface="DFKai-SB" panose="03000509000000000000" pitchFamily="65" charset="-120"/>
              </a:rPr>
              <a:t>修行的結果</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latin typeface="DFKai-SB" panose="03000509000000000000" pitchFamily="65" charset="-120"/>
                <a:ea typeface="DFKai-SB" panose="03000509000000000000" pitchFamily="65" charset="-120"/>
              </a:rPr>
              <a:t> </a:t>
            </a:r>
            <a:r>
              <a:rPr lang="en-US" altLang="zh-TW" sz="2000" dirty="0">
                <a:solidFill>
                  <a:srgbClr val="C00000"/>
                </a:solidFill>
                <a:latin typeface="DFKai-SB" panose="03000509000000000000" pitchFamily="65" charset="-120"/>
                <a:ea typeface="DFKai-SB" panose="03000509000000000000" pitchFamily="65" charset="-120"/>
              </a:rPr>
              <a:t>1</a:t>
            </a:r>
            <a:r>
              <a:rPr lang="zh-TW" altLang="zh-TW" sz="2000" dirty="0">
                <a:solidFill>
                  <a:srgbClr val="C00000"/>
                </a:solidFill>
                <a:latin typeface="DFKai-SB" panose="03000509000000000000" pitchFamily="65" charset="-120"/>
                <a:ea typeface="DFKai-SB" panose="03000509000000000000" pitchFamily="65" charset="-120"/>
              </a:rPr>
              <a:t>、修行的具体方法</a:t>
            </a:r>
            <a:r>
              <a:rPr lang="zh-TW" altLang="en-US" sz="2000" dirty="0">
                <a:solidFill>
                  <a:srgbClr val="C00000"/>
                </a:solidFill>
                <a:latin typeface="DFKai-SB" panose="03000509000000000000" pitchFamily="65" charset="-120"/>
                <a:ea typeface="DFKai-SB" panose="03000509000000000000" pitchFamily="65" charset="-120"/>
              </a:rPr>
              <a:t>    </a:t>
            </a:r>
            <a:r>
              <a:rPr lang="zh-TW" altLang="zh-TW" sz="2000" dirty="0">
                <a:solidFill>
                  <a:srgbClr val="C00000"/>
                </a:solidFill>
                <a:latin typeface="DFKai-SB" panose="03000509000000000000" pitchFamily="65" charset="-120"/>
                <a:ea typeface="DFKai-SB" panose="03000509000000000000" pitchFamily="65" charset="-120"/>
              </a:rPr>
              <a:t>自心原状自然住，</a:t>
            </a:r>
            <a:br>
              <a:rPr lang="zh-TW" altLang="zh-TW" sz="2000" dirty="0">
                <a:latin typeface="DFKai-SB" panose="03000509000000000000" pitchFamily="65" charset="-120"/>
                <a:ea typeface="DFKai-SB" panose="03000509000000000000" pitchFamily="65" charset="-120"/>
              </a:rPr>
            </a:br>
            <a:r>
              <a:rPr lang="en-US" altLang="zh-TW" sz="2000" dirty="0">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心的本性是空性</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是什么也不存在</a:t>
            </a:r>
            <a:r>
              <a:rPr lang="zh-TW" altLang="en-US" sz="2000" dirty="0">
                <a:solidFill>
                  <a:srgbClr val="002060"/>
                </a:solidFill>
                <a:latin typeface="DFKai-SB" panose="03000509000000000000" pitchFamily="65" charset="-120"/>
                <a:ea typeface="DFKai-SB" panose="03000509000000000000" pitchFamily="65" charset="-120"/>
              </a:rPr>
              <a:t>的</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聽聞法義</a:t>
            </a: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证悟空性的智慧与心平静下来相结合，是最理想的修法。</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证悟空性的境界能持续很久，就是止观双运（寂止与胜观双运</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其中最关键的不是寂止，而是胜观</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证悟空性。</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修行就要修正规的修法，最主要的就是要证悟空性。如果没有证悟空性，单单心静下来，</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是跟解脱没有关系的</a:t>
            </a:r>
            <a:r>
              <a:rPr lang="en-US" altLang="zh-TW"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如果证悟了空性，但心却静不下来，证悟空性的境界就不能持续，一会儿就冒出一个其它</a:t>
            </a:r>
            <a:r>
              <a:rPr lang="zh-TW" altLang="en-US"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的念头，证悟的境界就很容易被中断。</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思惟要義 </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光是心静下来有没有用呢？没有用！</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&lt;</a:t>
            </a:r>
            <a:r>
              <a:rPr lang="zh-TW" altLang="en-US" sz="2000" dirty="0">
                <a:solidFill>
                  <a:srgbClr val="002060"/>
                </a:solidFill>
                <a:latin typeface="DFKai-SB" panose="03000509000000000000" pitchFamily="65" charset="-120"/>
                <a:ea typeface="DFKai-SB" panose="03000509000000000000" pitchFamily="65" charset="-120"/>
              </a:rPr>
              <a:t>喩</a:t>
            </a:r>
            <a:r>
              <a:rPr lang="en-US" altLang="zh-TW" sz="2000" dirty="0">
                <a:solidFill>
                  <a:srgbClr val="002060"/>
                </a:solidFill>
                <a:latin typeface="DFKai-SB" panose="03000509000000000000" pitchFamily="65" charset="-120"/>
                <a:ea typeface="DFKai-SB" panose="03000509000000000000" pitchFamily="65" charset="-120"/>
              </a:rPr>
              <a:t>&gt;</a:t>
            </a:r>
            <a:r>
              <a:rPr lang="zh-TW" altLang="zh-TW" sz="2000" dirty="0">
                <a:solidFill>
                  <a:srgbClr val="002060"/>
                </a:solidFill>
                <a:latin typeface="DFKai-SB" panose="03000509000000000000" pitchFamily="65" charset="-120"/>
                <a:ea typeface="DFKai-SB" panose="03000509000000000000" pitchFamily="65" charset="-120"/>
              </a:rPr>
              <a:t>色达一个大圆满上师</a:t>
            </a:r>
            <a:r>
              <a:rPr lang="zh-TW" altLang="en-US" sz="2000" dirty="0">
                <a:solidFill>
                  <a:srgbClr val="002060"/>
                </a:solidFill>
                <a:latin typeface="DFKai-SB" panose="03000509000000000000" pitchFamily="65" charset="-120"/>
                <a:ea typeface="DFKai-SB" panose="03000509000000000000" pitchFamily="65" charset="-120"/>
              </a:rPr>
              <a:t>的弟子</a:t>
            </a:r>
            <a:r>
              <a:rPr lang="zh-TW" altLang="zh-TW" sz="2000" dirty="0">
                <a:solidFill>
                  <a:srgbClr val="002060"/>
                </a:solidFill>
                <a:latin typeface="DFKai-SB" panose="03000509000000000000" pitchFamily="65" charset="-120"/>
                <a:ea typeface="DFKai-SB" panose="03000509000000000000" pitchFamily="65" charset="-120"/>
              </a:rPr>
              <a:t>经常修禅定</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修多年后</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当他吃东西</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走路的时</a:t>
            </a:r>
            <a:r>
              <a:rPr lang="zh-TW" altLang="en-US" sz="2000" dirty="0">
                <a:solidFill>
                  <a:srgbClr val="002060"/>
                </a:solidFill>
                <a:latin typeface="DFKai-SB" panose="03000509000000000000" pitchFamily="65" charset="-120"/>
                <a:ea typeface="DFKai-SB" panose="03000509000000000000" pitchFamily="65" charset="-120"/>
              </a:rPr>
              <a:t>後</a:t>
            </a:r>
            <a:r>
              <a:rPr lang="zh-TW" altLang="zh-TW" sz="2000" dirty="0">
                <a:solidFill>
                  <a:srgbClr val="002060"/>
                </a:solidFill>
                <a:latin typeface="DFKai-SB" panose="03000509000000000000" pitchFamily="65" charset="-120"/>
                <a:ea typeface="DFKai-SB" panose="03000509000000000000" pitchFamily="65" charset="-120"/>
              </a:rPr>
              <a:t>也会一不小心</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进入一个状态下一动不动</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但却始终没有证悟空性的感受</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此</a:t>
            </a:r>
            <a:r>
              <a:rPr lang="zh-TW" altLang="zh-TW" sz="2000" dirty="0">
                <a:solidFill>
                  <a:srgbClr val="002060"/>
                </a:solidFill>
                <a:latin typeface="DFKai-SB" panose="03000509000000000000" pitchFamily="65" charset="-120"/>
                <a:ea typeface="DFKai-SB" panose="03000509000000000000" pitchFamily="65" charset="-120"/>
              </a:rPr>
              <a:t>证明，仅仅是能静下来，</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也会变成证悟空性的阻碍。</a:t>
            </a:r>
            <a:r>
              <a:rPr lang="zh-TW" altLang="en-US"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002060"/>
                </a:solidFill>
                <a:latin typeface="DFKai-SB" panose="03000509000000000000" pitchFamily="65" charset="-120"/>
                <a:ea typeface="DFKai-SB" panose="03000509000000000000" pitchFamily="65" charset="-120"/>
              </a:rPr>
              <a:t>修行要義 </a:t>
            </a:r>
            <a:r>
              <a:rPr lang="en-US" altLang="zh-TW"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當</a:t>
            </a:r>
            <a:r>
              <a:rPr lang="zh-TW" altLang="zh-TW" sz="2000" dirty="0">
                <a:solidFill>
                  <a:srgbClr val="002060"/>
                </a:solidFill>
                <a:latin typeface="DFKai-SB" panose="03000509000000000000" pitchFamily="65" charset="-120"/>
                <a:ea typeface="DFKai-SB" panose="03000509000000000000" pitchFamily="65" charset="-120"/>
              </a:rPr>
              <a:t>深深体会到心本来是空性时</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就不用去想其它的东西</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而是在这个原始状态中很自然地静下</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来</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一切融入到虚空当中</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身体也很自然地放松</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一动不动</a:t>
            </a: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如果观察了</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但还是模模糊糊的</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对空性没有明显的体会</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就从头再观察，一次不行，两次、</a:t>
            </a:r>
            <a:br>
              <a:rPr lang="en-US"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r>
              <a:rPr lang="zh-TW" altLang="zh-TW" sz="2000" dirty="0">
                <a:solidFill>
                  <a:srgbClr val="002060"/>
                </a:solidFill>
                <a:latin typeface="DFKai-SB" panose="03000509000000000000" pitchFamily="65" charset="-120"/>
                <a:ea typeface="DFKai-SB" panose="03000509000000000000" pitchFamily="65" charset="-120"/>
              </a:rPr>
              <a:t>三次</a:t>
            </a:r>
            <a:r>
              <a:rPr lang="en-US" altLang="zh-TW" sz="2000" dirty="0">
                <a:solidFill>
                  <a:srgbClr val="002060"/>
                </a:solidFill>
                <a:latin typeface="DFKai-SB" panose="03000509000000000000" pitchFamily="65" charset="-120"/>
                <a:ea typeface="DFKai-SB" panose="03000509000000000000" pitchFamily="65" charset="-120"/>
              </a:rPr>
              <a:t>……</a:t>
            </a:r>
            <a:r>
              <a:rPr lang="zh-TW" altLang="zh-TW" sz="2000" dirty="0">
                <a:solidFill>
                  <a:srgbClr val="002060"/>
                </a:solidFill>
                <a:latin typeface="DFKai-SB" panose="03000509000000000000" pitchFamily="65" charset="-120"/>
                <a:ea typeface="DFKai-SB" panose="03000509000000000000" pitchFamily="65" charset="-120"/>
              </a:rPr>
              <a:t>反复地观察，直到生起空性感觉为止。</a:t>
            </a:r>
            <a:br>
              <a:rPr lang="zh-TW" altLang="zh-TW" sz="2000" dirty="0">
                <a:solidFill>
                  <a:srgbClr val="002060"/>
                </a:solidFill>
                <a:latin typeface="DFKai-SB" panose="03000509000000000000" pitchFamily="65" charset="-120"/>
                <a:ea typeface="DFKai-SB" panose="03000509000000000000" pitchFamily="65" charset="-120"/>
              </a:rPr>
            </a:br>
            <a:r>
              <a:rPr lang="en-US" altLang="zh-TW" sz="2000" dirty="0">
                <a:solidFill>
                  <a:srgbClr val="002060"/>
                </a:solidFill>
                <a:latin typeface="DFKai-SB" panose="03000509000000000000" pitchFamily="65" charset="-120"/>
                <a:ea typeface="DFKai-SB" panose="03000509000000000000" pitchFamily="65" charset="-120"/>
              </a:rPr>
              <a:t>                       </a:t>
            </a:r>
            <a:br>
              <a:rPr lang="en-US" altLang="zh-TW" sz="2000" dirty="0">
                <a:solidFill>
                  <a:srgbClr val="002060"/>
                </a:solidFill>
                <a:latin typeface="DFKai-SB" panose="03000509000000000000" pitchFamily="65" charset="-120"/>
                <a:ea typeface="DFKai-SB" panose="03000509000000000000" pitchFamily="65" charset="-120"/>
              </a:rPr>
            </a:br>
            <a:br>
              <a:rPr lang="zh-TW" altLang="zh-TW" dirty="0">
                <a:solidFill>
                  <a:srgbClr val="002060"/>
                </a:solidFill>
                <a:latin typeface="DFKai-SB" panose="03000509000000000000" pitchFamily="65" charset="-120"/>
                <a:ea typeface="DFKai-SB" panose="03000509000000000000" pitchFamily="65" charset="-120"/>
              </a:rPr>
            </a:br>
            <a:br>
              <a:rPr lang="zh-TW" altLang="zh-TW" sz="2000" dirty="0">
                <a:solidFill>
                  <a:srgbClr val="002060"/>
                </a:solidFill>
                <a:latin typeface="DFKai-SB" panose="03000509000000000000" pitchFamily="65" charset="-120"/>
                <a:ea typeface="DFKai-SB" panose="03000509000000000000" pitchFamily="65" charset="-120"/>
              </a:rPr>
            </a:br>
            <a:endParaRPr lang="zh-TW" altLang="en-US" sz="20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868332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994C3-590F-407F-A411-6E551BC78B42}"/>
              </a:ext>
            </a:extLst>
          </p:cNvPr>
          <p:cNvSpPr>
            <a:spLocks noGrp="1"/>
          </p:cNvSpPr>
          <p:nvPr>
            <p:ph type="title"/>
          </p:nvPr>
        </p:nvSpPr>
        <p:spPr>
          <a:xfrm>
            <a:off x="118533" y="126999"/>
            <a:ext cx="11954933" cy="6604001"/>
          </a:xfrm>
        </p:spPr>
        <p:txBody>
          <a:bodyPr>
            <a:normAutofit/>
          </a:bodyPr>
          <a:lstStyle/>
          <a:p>
            <a:br>
              <a:rPr lang="en-US" altLang="zh-TW" sz="2200" dirty="0">
                <a:latin typeface="DFKai-SB" panose="03000509000000000000" pitchFamily="65" charset="-120"/>
                <a:ea typeface="DFKai-SB" panose="03000509000000000000" pitchFamily="65" charset="-120"/>
              </a:rPr>
            </a:br>
            <a:br>
              <a:rPr lang="en-US" altLang="zh-TW" sz="2200" dirty="0">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二）修行</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1</a:t>
            </a:r>
            <a:r>
              <a:rPr lang="zh-TW" altLang="zh-TW" sz="2100" dirty="0">
                <a:solidFill>
                  <a:srgbClr val="002060"/>
                </a:solidFill>
                <a:latin typeface="DFKai-SB" panose="03000509000000000000" pitchFamily="65" charset="-120"/>
                <a:ea typeface="DFKai-SB" panose="03000509000000000000" pitchFamily="65" charset="-120"/>
              </a:rPr>
              <a:t>、修行的具体方法</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2.</a:t>
            </a:r>
            <a:r>
              <a:rPr lang="zh-TW" altLang="en-US" sz="2100" dirty="0">
                <a:solidFill>
                  <a:srgbClr val="002060"/>
                </a:solidFill>
                <a:latin typeface="DFKai-SB" panose="03000509000000000000" pitchFamily="65" charset="-120"/>
                <a:ea typeface="DFKai-SB" panose="03000509000000000000" pitchFamily="65" charset="-120"/>
              </a:rPr>
              <a:t>修行的結果</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r>
              <a:rPr lang="en-US" altLang="zh-TW" sz="2100" dirty="0">
                <a:solidFill>
                  <a:srgbClr val="C00000"/>
                </a:solidFill>
                <a:latin typeface="DFKai-SB" panose="03000509000000000000" pitchFamily="65" charset="-120"/>
                <a:ea typeface="DFKai-SB" panose="03000509000000000000" pitchFamily="65" charset="-120"/>
              </a:rPr>
              <a:t>2</a:t>
            </a:r>
            <a:r>
              <a:rPr lang="zh-TW" altLang="zh-TW" sz="2100" dirty="0">
                <a:solidFill>
                  <a:srgbClr val="C00000"/>
                </a:solidFill>
                <a:latin typeface="DFKai-SB" panose="03000509000000000000" pitchFamily="65" charset="-120"/>
                <a:ea typeface="DFKai-SB" panose="03000509000000000000" pitchFamily="65" charset="-120"/>
              </a:rPr>
              <a:t>、修行的结果</a:t>
            </a:r>
            <a:br>
              <a:rPr lang="zh-TW" altLang="zh-TW" sz="2100" dirty="0">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若修稳固见心性。</a:t>
            </a: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如果有了很好的信心，又修金刚萨埵忏悔了罪过，修曼荼罗等积累了资粮，</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在有点出离心和菩提心的基础上下一点功夫，初步了解空性并不难。</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如果信心很强烈，就有可能突然顿悟。这样的证悟，已经和密宗的证悟非常接近。</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但要让它发展、成长，就要观待自己的见解与精进程度了。</a:t>
            </a:r>
            <a:br>
              <a:rPr lang="zh-TW"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聽聞法義</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有些人以为，证悟了就是成佛了。其实，证悟离成佛还很远很远。</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让证悟的境界成长、进步、持续发展，是非常重要的。</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只是在初步证悟以后，一般的烦恼可以自己解决，但这个智慧的能力毕竟很差</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证悟空性的智慧是需要培养、成长的，等它慢慢增强之后，一切问题才可以迎刃</a:t>
            </a:r>
            <a:br>
              <a:rPr lang="zh-TW"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而解</a:t>
            </a:r>
            <a:r>
              <a:rPr lang="en-US" altLang="zh-TW" sz="2100" dirty="0">
                <a:solidFill>
                  <a:srgbClr val="002060"/>
                </a:solidFill>
                <a:latin typeface="DFKai-SB" panose="03000509000000000000" pitchFamily="65" charset="-120"/>
                <a:ea typeface="DFKai-SB" panose="03000509000000000000" pitchFamily="65" charset="-120"/>
              </a:rPr>
              <a:t>.</a:t>
            </a:r>
            <a:endParaRPr lang="zh-TW" altLang="en-US" sz="21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094271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7DA8-2B97-42D7-B0B3-8817CCAD253C}"/>
              </a:ext>
            </a:extLst>
          </p:cNvPr>
          <p:cNvSpPr>
            <a:spLocks noGrp="1"/>
          </p:cNvSpPr>
          <p:nvPr>
            <p:ph type="title"/>
          </p:nvPr>
        </p:nvSpPr>
        <p:spPr>
          <a:xfrm>
            <a:off x="104172" y="365125"/>
            <a:ext cx="12087827" cy="6313467"/>
          </a:xfrm>
        </p:spPr>
        <p:txBody>
          <a:bodyPr>
            <a:normAutofit/>
          </a:bodyPr>
          <a:lstStyle/>
          <a:p>
            <a:r>
              <a:rPr lang="zh-TW" altLang="zh-TW" sz="2300" dirty="0">
                <a:solidFill>
                  <a:srgbClr val="002060"/>
                </a:solidFill>
                <a:latin typeface="DFKai-SB" panose="03000509000000000000" pitchFamily="65" charset="-120"/>
                <a:ea typeface="DFKai-SB" panose="03000509000000000000" pitchFamily="65" charset="-120"/>
              </a:rPr>
              <a:t>（三）行为</a:t>
            </a:r>
            <a:r>
              <a:rPr lang="en-US" altLang="zh-TW" sz="22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积累证悟的两大因素：</a:t>
            </a:r>
            <a:r>
              <a:rPr lang="en-US" altLang="zh-TW" sz="2100" dirty="0">
                <a:solidFill>
                  <a:srgbClr val="002060"/>
                </a:solidFill>
                <a:latin typeface="DFKai-SB" panose="03000509000000000000" pitchFamily="65" charset="-120"/>
                <a:ea typeface="DFKai-SB" panose="03000509000000000000" pitchFamily="65" charset="-120"/>
              </a:rPr>
              <a:t>1</a:t>
            </a:r>
            <a:r>
              <a:rPr lang="zh-TW" altLang="zh-TW" sz="2100" dirty="0">
                <a:solidFill>
                  <a:srgbClr val="002060"/>
                </a:solidFill>
                <a:latin typeface="DFKai-SB" panose="03000509000000000000" pitchFamily="65" charset="-120"/>
                <a:ea typeface="DFKai-SB" panose="03000509000000000000" pitchFamily="65" charset="-120"/>
              </a:rPr>
              <a:t>、增强信心</a:t>
            </a:r>
            <a:r>
              <a:rPr lang="en-US" altLang="zh-TW" sz="2100" dirty="0">
                <a:solidFill>
                  <a:srgbClr val="002060"/>
                </a:solidFill>
                <a:latin typeface="DFKai-SB" panose="03000509000000000000" pitchFamily="65" charset="-120"/>
                <a:ea typeface="DFKai-SB" panose="03000509000000000000" pitchFamily="65" charset="-120"/>
              </a:rPr>
              <a:t> 2</a:t>
            </a:r>
            <a:r>
              <a:rPr lang="zh-TW" altLang="zh-TW" sz="2100" dirty="0">
                <a:solidFill>
                  <a:srgbClr val="002060"/>
                </a:solidFill>
                <a:latin typeface="DFKai-SB" panose="03000509000000000000" pitchFamily="65" charset="-120"/>
                <a:ea typeface="DFKai-SB" panose="03000509000000000000" pitchFamily="65" charset="-120"/>
              </a:rPr>
              <a:t>、积资净障</a:t>
            </a:r>
            <a:br>
              <a:rPr lang="zh-TW" altLang="zh-TW" sz="2100" dirty="0">
                <a:solidFill>
                  <a:srgbClr val="002060"/>
                </a:solidFill>
                <a:latin typeface="DFKai-SB" panose="03000509000000000000" pitchFamily="65" charset="-120"/>
                <a:ea typeface="DFKai-SB" panose="03000509000000000000" pitchFamily="65" charset="-120"/>
              </a:rPr>
            </a:b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1</a:t>
            </a:r>
            <a:r>
              <a:rPr lang="zh-TW" altLang="zh-TW" sz="2100" dirty="0">
                <a:solidFill>
                  <a:srgbClr val="002060"/>
                </a:solidFill>
                <a:latin typeface="DFKai-SB" panose="03000509000000000000" pitchFamily="65" charset="-120"/>
                <a:ea typeface="DFKai-SB" panose="03000509000000000000" pitchFamily="65" charset="-120"/>
              </a:rPr>
              <a:t>、增强信心</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于师强信得加持</a:t>
            </a:r>
            <a:r>
              <a:rPr lang="en-US" altLang="zh-TW" sz="2100" dirty="0">
                <a:solidFill>
                  <a:srgbClr val="C00000"/>
                </a:solidFill>
                <a:latin typeface="DFKai-SB" panose="03000509000000000000" pitchFamily="65" charset="-120"/>
                <a:ea typeface="DFKai-SB" panose="03000509000000000000" pitchFamily="65" charset="-120"/>
              </a:rPr>
              <a:t>,</a:t>
            </a:r>
            <a:br>
              <a:rPr lang="zh-TW" altLang="zh-TW" sz="2100" dirty="0">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在证悟以后</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也要加强对上师的信心</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经常修上师瑜伽。</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密宗</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特别是大圆满的证悟</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不在于聪明不聪明等其它因素</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而在于上师的加持</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要得到上师的加持，就需要信心，没有信心是得不到加持的。</a:t>
            </a:r>
            <a:br>
              <a:rPr lang="zh-TW" altLang="zh-TW" sz="2100" dirty="0">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br>
              <a:rPr lang="en-US" altLang="zh-TW" sz="2100" dirty="0">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2</a:t>
            </a:r>
            <a:r>
              <a:rPr lang="zh-TW" altLang="zh-TW" sz="2100" dirty="0">
                <a:solidFill>
                  <a:srgbClr val="002060"/>
                </a:solidFill>
                <a:latin typeface="DFKai-SB" panose="03000509000000000000" pitchFamily="65" charset="-120"/>
                <a:ea typeface="DFKai-SB" panose="03000509000000000000" pitchFamily="65" charset="-120"/>
              </a:rPr>
              <a:t>、积资净障</a:t>
            </a:r>
            <a:br>
              <a:rPr lang="zh-TW" altLang="zh-TW" sz="2100" dirty="0">
                <a:solidFill>
                  <a:srgbClr val="0070C0"/>
                </a:solidFill>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积资净障生悟心</a:t>
            </a:r>
            <a:r>
              <a:rPr lang="en-US" altLang="zh-TW" sz="2100" dirty="0">
                <a:solidFill>
                  <a:srgbClr val="C00000"/>
                </a:solidFill>
                <a:latin typeface="DFKai-SB" panose="03000509000000000000" pitchFamily="65" charset="-120"/>
                <a:ea typeface="DFKai-SB" panose="03000509000000000000" pitchFamily="65" charset="-120"/>
              </a:rPr>
              <a:t>,</a:t>
            </a:r>
            <a:br>
              <a:rPr lang="zh-TW" altLang="zh-TW" sz="2100" dirty="0">
                <a:latin typeface="DFKai-SB" panose="03000509000000000000" pitchFamily="65" charset="-120"/>
                <a:ea typeface="DFKai-SB" panose="03000509000000000000" pitchFamily="65" charset="-120"/>
              </a:rPr>
            </a:br>
            <a:r>
              <a:rPr lang="en-US" altLang="zh-TW" sz="2100" dirty="0">
                <a:solidFill>
                  <a:srgbClr val="0070C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修上师瑜伽的同时，要修曼荼罗、放生等积累资粮，并修金刚萨埵忏悔罪障。</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那样，没有证悟的一定会证悟；证悟了的人，境界一定会越来越明显、清晰。</a:t>
            </a:r>
            <a:br>
              <a:rPr lang="zh-TW" altLang="zh-TW" sz="2100" dirty="0">
                <a:solidFill>
                  <a:srgbClr val="0070C0"/>
                </a:solidFill>
                <a:latin typeface="DFKai-SB" panose="03000509000000000000" pitchFamily="65" charset="-120"/>
                <a:ea typeface="DFKai-SB" panose="03000509000000000000" pitchFamily="65" charset="-120"/>
              </a:rPr>
            </a:br>
            <a:r>
              <a:rPr lang="en-US" altLang="zh-TW" sz="2100" dirty="0">
                <a:solidFill>
                  <a:srgbClr val="0070C0"/>
                </a:solidFill>
                <a:latin typeface="DFKai-SB" panose="03000509000000000000" pitchFamily="65" charset="-120"/>
                <a:ea typeface="DFKai-SB" panose="03000509000000000000" pitchFamily="65" charset="-120"/>
              </a:rPr>
              <a:t>                   </a:t>
            </a:r>
            <a:br>
              <a:rPr lang="en-US" altLang="zh-TW" sz="2100" dirty="0">
                <a:solidFill>
                  <a:srgbClr val="0070C0"/>
                </a:solidFill>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故当精勤而修持。</a:t>
            </a:r>
            <a:br>
              <a:rPr lang="en-US" altLang="zh-TW" sz="2100" dirty="0">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希望大家能精进修持</a:t>
            </a:r>
            <a:r>
              <a:rPr lang="en-US" altLang="zh-TW" sz="2100" dirty="0">
                <a:solidFill>
                  <a:srgbClr val="002060"/>
                </a:solidFill>
                <a:latin typeface="DFKai-SB" panose="03000509000000000000" pitchFamily="65" charset="-120"/>
                <a:ea typeface="DFKai-SB" panose="03000509000000000000" pitchFamily="65" charset="-120"/>
              </a:rPr>
              <a:t>.</a:t>
            </a:r>
            <a:br>
              <a:rPr lang="zh-TW" altLang="zh-TW" dirty="0"/>
            </a:br>
            <a:endParaRPr lang="zh-TW" altLang="en-US" dirty="0"/>
          </a:p>
        </p:txBody>
      </p:sp>
    </p:spTree>
    <p:extLst>
      <p:ext uri="{BB962C8B-B14F-4D97-AF65-F5344CB8AC3E}">
        <p14:creationId xmlns:p14="http://schemas.microsoft.com/office/powerpoint/2010/main" val="711921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2A1A-2360-483E-A327-1F6A4D7C5181}"/>
              </a:ext>
            </a:extLst>
          </p:cNvPr>
          <p:cNvSpPr>
            <a:spLocks noGrp="1"/>
          </p:cNvSpPr>
          <p:nvPr>
            <p:ph type="title"/>
          </p:nvPr>
        </p:nvSpPr>
        <p:spPr>
          <a:xfrm>
            <a:off x="146756" y="0"/>
            <a:ext cx="11921066" cy="6739467"/>
          </a:xfrm>
        </p:spPr>
        <p:txBody>
          <a:bodyPr>
            <a:normAutofit fontScale="90000"/>
          </a:bodyPr>
          <a:lstStyle/>
          <a:p>
            <a:br>
              <a:rPr lang="en-US" altLang="zh-TW" sz="2200" u="sng" dirty="0">
                <a:solidFill>
                  <a:srgbClr val="C00000"/>
                </a:solidFill>
                <a:latin typeface="DFKai-SB" panose="03000509000000000000" pitchFamily="65" charset="-120"/>
                <a:ea typeface="DFKai-SB" panose="03000509000000000000" pitchFamily="65" charset="-120"/>
              </a:rPr>
            </a:br>
            <a:br>
              <a:rPr lang="en-US" altLang="zh-TW" sz="2200" u="sng" dirty="0">
                <a:solidFill>
                  <a:srgbClr val="C00000"/>
                </a:solidFill>
                <a:latin typeface="DFKai-SB" panose="03000509000000000000" pitchFamily="65" charset="-120"/>
                <a:ea typeface="DFKai-SB" panose="03000509000000000000" pitchFamily="65" charset="-120"/>
              </a:rPr>
            </a:br>
            <a:r>
              <a:rPr lang="zh-TW" altLang="en-US" sz="2200" u="sng" dirty="0">
                <a:solidFill>
                  <a:srgbClr val="C00000"/>
                </a:solidFill>
                <a:latin typeface="DFKai-SB" panose="03000509000000000000" pitchFamily="65" charset="-120"/>
                <a:ea typeface="DFKai-SB" panose="03000509000000000000" pitchFamily="65" charset="-120"/>
              </a:rPr>
              <a:t>思 考 題</a:t>
            </a:r>
            <a:br>
              <a:rPr lang="en-US" altLang="zh-TW" sz="2200" u="sng" dirty="0">
                <a:solidFill>
                  <a:srgbClr val="C00000"/>
                </a:solidFill>
                <a:latin typeface="DFKai-SB" panose="03000509000000000000" pitchFamily="65" charset="-120"/>
                <a:ea typeface="DFKai-SB" panose="03000509000000000000" pitchFamily="65" charset="-120"/>
              </a:rPr>
            </a:br>
            <a:br>
              <a:rPr lang="en-US" altLang="zh-TW" sz="2200" dirty="0">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1.</a:t>
            </a:r>
            <a:r>
              <a:rPr lang="zh-TW" altLang="zh-TW" sz="2200" dirty="0">
                <a:solidFill>
                  <a:srgbClr val="002060"/>
                </a:solidFill>
                <a:latin typeface="DFKai-SB" panose="03000509000000000000" pitchFamily="65" charset="-120"/>
                <a:ea typeface="DFKai-SB" panose="03000509000000000000" pitchFamily="65" charset="-120"/>
              </a:rPr>
              <a:t>心的现象有如电、如风、如云三个比喻，</a:t>
            </a:r>
            <a:r>
              <a:rPr lang="zh-TW" altLang="en-US" sz="2200" dirty="0">
                <a:solidFill>
                  <a:srgbClr val="002060"/>
                </a:solidFill>
                <a:latin typeface="DFKai-SB" panose="03000509000000000000" pitchFamily="65" charset="-120"/>
                <a:ea typeface="DFKai-SB" panose="03000509000000000000" pitchFamily="65" charset="-120"/>
              </a:rPr>
              <a:t>當我們升起雜念煩惱的念頭時</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有何幫助</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如何轉念</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2.</a:t>
            </a:r>
            <a:r>
              <a:rPr lang="zh-TW" altLang="zh-TW" sz="2200" dirty="0">
                <a:solidFill>
                  <a:srgbClr val="002060"/>
                </a:solidFill>
                <a:latin typeface="DFKai-SB" panose="03000509000000000000" pitchFamily="65" charset="-120"/>
                <a:ea typeface="DFKai-SB" panose="03000509000000000000" pitchFamily="65" charset="-120"/>
              </a:rPr>
              <a:t>从小到大，</a:t>
            </a:r>
            <a:r>
              <a:rPr lang="zh-TW" altLang="en-US" sz="2200" dirty="0">
                <a:solidFill>
                  <a:srgbClr val="002060"/>
                </a:solidFill>
                <a:latin typeface="DFKai-SB" panose="03000509000000000000" pitchFamily="65" charset="-120"/>
                <a:ea typeface="DFKai-SB" panose="03000509000000000000" pitchFamily="65" charset="-120"/>
              </a:rPr>
              <a:t>有</a:t>
            </a:r>
            <a:r>
              <a:rPr lang="zh-TW" altLang="zh-TW" sz="2200" dirty="0">
                <a:solidFill>
                  <a:srgbClr val="002060"/>
                </a:solidFill>
                <a:latin typeface="DFKai-SB" panose="03000509000000000000" pitchFamily="65" charset="-120"/>
                <a:ea typeface="DFKai-SB" panose="03000509000000000000" pitchFamily="65" charset="-120"/>
              </a:rPr>
              <a:t>没有观察过自己的念头到底是什么样</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  </a:t>
            </a:r>
            <a:r>
              <a:rPr lang="zh-TW" altLang="en-US" sz="2200" dirty="0">
                <a:solidFill>
                  <a:srgbClr val="002060"/>
                </a:solidFill>
                <a:latin typeface="DFKai-SB" panose="03000509000000000000" pitchFamily="65" charset="-120"/>
                <a:ea typeface="DFKai-SB" panose="03000509000000000000" pitchFamily="65" charset="-120"/>
              </a:rPr>
              <a:t>學會去觀察自己的任何一個</a:t>
            </a:r>
            <a:r>
              <a:rPr lang="zh-TW" altLang="zh-TW" sz="2200" dirty="0">
                <a:solidFill>
                  <a:srgbClr val="002060"/>
                </a:solidFill>
                <a:latin typeface="DFKai-SB" panose="03000509000000000000" pitchFamily="65" charset="-120"/>
                <a:ea typeface="DFKai-SB" panose="03000509000000000000" pitchFamily="65" charset="-120"/>
              </a:rPr>
              <a:t>念头的时候，把每一个念头都记录下来</a:t>
            </a: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这就是证悟了</a:t>
            </a:r>
            <a:r>
              <a:rPr lang="zh-TW" altLang="en-US" sz="2200" dirty="0">
                <a:solidFill>
                  <a:srgbClr val="002060"/>
                </a:solidFill>
                <a:latin typeface="DFKai-SB" panose="03000509000000000000" pitchFamily="65" charset="-120"/>
                <a:ea typeface="DFKai-SB" panose="03000509000000000000" pitchFamily="65" charset="-120"/>
              </a:rPr>
              <a:t>嗎</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3.</a:t>
            </a:r>
            <a:r>
              <a:rPr lang="zh-TW" altLang="en-US" sz="2200" dirty="0">
                <a:solidFill>
                  <a:srgbClr val="002060"/>
                </a:solidFill>
                <a:latin typeface="DFKai-SB" panose="03000509000000000000" pitchFamily="65" charset="-120"/>
                <a:ea typeface="DFKai-SB" panose="03000509000000000000" pitchFamily="65" charset="-120"/>
              </a:rPr>
              <a:t>透過觀察後</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得知心的現象</a:t>
            </a:r>
            <a:r>
              <a:rPr lang="zh-TW" altLang="zh-TW" sz="2200" dirty="0">
                <a:solidFill>
                  <a:srgbClr val="002060"/>
                </a:solidFill>
                <a:latin typeface="DFKai-SB" panose="03000509000000000000" pitchFamily="65" charset="-120"/>
                <a:ea typeface="DFKai-SB" panose="03000509000000000000" pitchFamily="65" charset="-120"/>
              </a:rPr>
              <a:t>像风一样，是无形无色的，它既不在大脑不在心脏里面</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在</a:t>
            </a:r>
            <a:r>
              <a:rPr lang="zh-TW" altLang="zh-TW" sz="2200" dirty="0">
                <a:solidFill>
                  <a:srgbClr val="002060"/>
                </a:solidFill>
                <a:latin typeface="DFKai-SB" panose="03000509000000000000" pitchFamily="65" charset="-120"/>
                <a:ea typeface="DFKai-SB" panose="03000509000000000000" pitchFamily="65" charset="-120"/>
              </a:rPr>
              <a:t>进一步详细观察，</a:t>
            </a:r>
            <a:br>
              <a:rPr lang="en-US" altLang="zh-TW" sz="2200" dirty="0">
                <a:solidFill>
                  <a:srgbClr val="002060"/>
                </a:solidFill>
                <a:latin typeface="DFKai-SB" panose="03000509000000000000" pitchFamily="65" charset="-120"/>
                <a:ea typeface="DFKai-SB" panose="03000509000000000000" pitchFamily="65" charset="-120"/>
              </a:rPr>
            </a:br>
            <a:r>
              <a:rPr lang="zh-TW" altLang="en-US" sz="2200" dirty="0">
                <a:solidFill>
                  <a:srgbClr val="002060"/>
                </a:solidFill>
                <a:latin typeface="DFKai-SB" panose="03000509000000000000" pitchFamily="65" charset="-120"/>
                <a:ea typeface="DFKai-SB" panose="03000509000000000000" pitchFamily="65" charset="-120"/>
              </a:rPr>
              <a:t>  </a:t>
            </a:r>
            <a:r>
              <a:rPr lang="zh-TW" altLang="zh-TW" sz="2200" dirty="0">
                <a:solidFill>
                  <a:srgbClr val="002060"/>
                </a:solidFill>
                <a:latin typeface="DFKai-SB" panose="03000509000000000000" pitchFamily="65" charset="-120"/>
                <a:ea typeface="DFKai-SB" panose="03000509000000000000" pitchFamily="65" charset="-120"/>
              </a:rPr>
              <a:t>心</a:t>
            </a:r>
            <a:r>
              <a:rPr lang="zh-TW" altLang="en-US" sz="2200" dirty="0">
                <a:solidFill>
                  <a:srgbClr val="002060"/>
                </a:solidFill>
                <a:latin typeface="DFKai-SB" panose="03000509000000000000" pitchFamily="65" charset="-120"/>
                <a:ea typeface="DFKai-SB" panose="03000509000000000000" pitchFamily="65" charset="-120"/>
              </a:rPr>
              <a:t>的本性究竟帶給我們怎樣的生活</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4.</a:t>
            </a:r>
            <a:r>
              <a:rPr lang="zh-TW" altLang="zh-TW" sz="2200" dirty="0">
                <a:solidFill>
                  <a:srgbClr val="002060"/>
                </a:solidFill>
                <a:latin typeface="DFKai-SB" panose="03000509000000000000" pitchFamily="65" charset="-120"/>
                <a:ea typeface="DFKai-SB" panose="03000509000000000000" pitchFamily="65" charset="-120"/>
              </a:rPr>
              <a:t>观察</a:t>
            </a:r>
            <a:r>
              <a:rPr lang="zh-TW" altLang="en-US" sz="2200" dirty="0">
                <a:solidFill>
                  <a:srgbClr val="002060"/>
                </a:solidFill>
                <a:latin typeface="DFKai-SB" panose="03000509000000000000" pitchFamily="65" charset="-120"/>
                <a:ea typeface="DFKai-SB" panose="03000509000000000000" pitchFamily="65" charset="-120"/>
              </a:rPr>
              <a:t>心的本性</a:t>
            </a:r>
            <a:r>
              <a:rPr lang="zh-TW" altLang="zh-TW" sz="2200" dirty="0">
                <a:solidFill>
                  <a:srgbClr val="002060"/>
                </a:solidFill>
                <a:latin typeface="DFKai-SB" panose="03000509000000000000" pitchFamily="65" charset="-120"/>
                <a:ea typeface="DFKai-SB" panose="03000509000000000000" pitchFamily="65" charset="-120"/>
              </a:rPr>
              <a:t>最好</a:t>
            </a:r>
            <a:r>
              <a:rPr lang="zh-TW" altLang="en-US" sz="2200" dirty="0">
                <a:solidFill>
                  <a:srgbClr val="002060"/>
                </a:solidFill>
                <a:latin typeface="DFKai-SB" panose="03000509000000000000" pitchFamily="65" charset="-120"/>
                <a:ea typeface="DFKai-SB" panose="03000509000000000000" pitchFamily="65" charset="-120"/>
              </a:rPr>
              <a:t>的</a:t>
            </a:r>
            <a:r>
              <a:rPr lang="zh-TW" altLang="zh-TW" sz="2200" dirty="0">
                <a:solidFill>
                  <a:srgbClr val="002060"/>
                </a:solidFill>
                <a:latin typeface="DFKai-SB" panose="03000509000000000000" pitchFamily="65" charset="-120"/>
                <a:ea typeface="DFKai-SB" panose="03000509000000000000" pitchFamily="65" charset="-120"/>
              </a:rPr>
              <a:t>方法</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5.</a:t>
            </a:r>
            <a:r>
              <a:rPr lang="zh-TW" altLang="en-US" sz="2200" dirty="0">
                <a:solidFill>
                  <a:srgbClr val="002060"/>
                </a:solidFill>
                <a:latin typeface="DFKai-SB" panose="03000509000000000000" pitchFamily="65" charset="-120"/>
                <a:ea typeface="DFKai-SB" panose="03000509000000000000" pitchFamily="65" charset="-120"/>
              </a:rPr>
              <a:t>思維心的本性方向</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敘之</a:t>
            </a:r>
            <a:br>
              <a:rPr lang="en-US" altLang="zh-TW" sz="2200" dirty="0">
                <a:solidFill>
                  <a:srgbClr val="002060"/>
                </a:solidFill>
                <a:latin typeface="DFKai-SB" panose="03000509000000000000" pitchFamily="65" charset="-120"/>
                <a:ea typeface="DFKai-SB" panose="03000509000000000000" pitchFamily="65" charset="-120"/>
              </a:rPr>
            </a:br>
            <a:r>
              <a:rPr lang="zh-TW" altLang="en-US" sz="2200" dirty="0">
                <a:solidFill>
                  <a:srgbClr val="002060"/>
                </a:solidFill>
                <a:latin typeface="DFKai-SB" panose="03000509000000000000" pitchFamily="65" charset="-120"/>
                <a:ea typeface="DFKai-SB" panose="03000509000000000000" pitchFamily="65" charset="-120"/>
              </a:rPr>
              <a:t> </a:t>
            </a:r>
            <a:r>
              <a:rPr lang="en-US" altLang="zh-TW" sz="2200" dirty="0">
                <a:solidFill>
                  <a:srgbClr val="002060"/>
                </a:solidFill>
                <a:latin typeface="DFKai-SB" panose="03000509000000000000" pitchFamily="65" charset="-120"/>
                <a:ea typeface="DFKai-SB" panose="03000509000000000000" pitchFamily="65" charset="-120"/>
              </a:rPr>
              <a:t>a:“</a:t>
            </a:r>
            <a:r>
              <a:rPr lang="zh-TW" altLang="zh-TW" sz="2200" dirty="0">
                <a:solidFill>
                  <a:srgbClr val="002060"/>
                </a:solidFill>
                <a:latin typeface="DFKai-SB" panose="03000509000000000000" pitchFamily="65" charset="-120"/>
                <a:ea typeface="DFKai-SB" panose="03000509000000000000" pitchFamily="65" charset="-120"/>
              </a:rPr>
              <a:t>现在心不可得</a:t>
            </a:r>
            <a:r>
              <a:rPr lang="en-US" altLang="zh-TW" sz="2200" dirty="0">
                <a:solidFill>
                  <a:srgbClr val="002060"/>
                </a:solidFill>
                <a:latin typeface="DFKai-SB" panose="03000509000000000000" pitchFamily="65" charset="-120"/>
                <a:ea typeface="DFKai-SB" panose="03000509000000000000" pitchFamily="65" charset="-120"/>
              </a:rPr>
              <a:t>” </a:t>
            </a:r>
            <a:br>
              <a:rPr lang="en-US" altLang="zh-TW" sz="2200" dirty="0">
                <a:solidFill>
                  <a:srgbClr val="002060"/>
                </a:solidFill>
                <a:latin typeface="DFKai-SB" panose="03000509000000000000" pitchFamily="65" charset="-120"/>
                <a:ea typeface="DFKai-SB" panose="03000509000000000000" pitchFamily="65" charset="-120"/>
              </a:rPr>
            </a:br>
            <a:r>
              <a:rPr lang="zh-TW" altLang="en-US" sz="2200" dirty="0">
                <a:solidFill>
                  <a:srgbClr val="002060"/>
                </a:solidFill>
                <a:latin typeface="DFKai-SB" panose="03000509000000000000" pitchFamily="65" charset="-120"/>
                <a:ea typeface="DFKai-SB" panose="03000509000000000000" pitchFamily="65" charset="-120"/>
              </a:rPr>
              <a:t> </a:t>
            </a:r>
            <a:r>
              <a:rPr lang="en-US" altLang="zh-TW" sz="2200" dirty="0">
                <a:solidFill>
                  <a:srgbClr val="002060"/>
                </a:solidFill>
                <a:latin typeface="DFKai-SB" panose="03000509000000000000" pitchFamily="65" charset="-120"/>
                <a:ea typeface="DFKai-SB" panose="03000509000000000000" pitchFamily="65" charset="-120"/>
              </a:rPr>
              <a:t>b:“</a:t>
            </a:r>
            <a:r>
              <a:rPr lang="zh-TW" altLang="en-US" sz="2200" dirty="0">
                <a:solidFill>
                  <a:srgbClr val="002060"/>
                </a:solidFill>
                <a:latin typeface="DFKai-SB" panose="03000509000000000000" pitchFamily="65" charset="-120"/>
                <a:ea typeface="DFKai-SB" panose="03000509000000000000" pitchFamily="65" charset="-120"/>
              </a:rPr>
              <a:t>過去</a:t>
            </a:r>
            <a:r>
              <a:rPr lang="zh-TW" altLang="zh-TW" sz="2200" dirty="0">
                <a:solidFill>
                  <a:srgbClr val="002060"/>
                </a:solidFill>
                <a:latin typeface="DFKai-SB" panose="03000509000000000000" pitchFamily="65" charset="-120"/>
                <a:ea typeface="DFKai-SB" panose="03000509000000000000" pitchFamily="65" charset="-120"/>
              </a:rPr>
              <a:t>心不可得</a:t>
            </a:r>
            <a:r>
              <a:rPr lang="en-US" altLang="zh-TW" sz="2200" dirty="0">
                <a:solidFill>
                  <a:srgbClr val="002060"/>
                </a:solidFill>
                <a:latin typeface="DFKai-SB" panose="03000509000000000000" pitchFamily="65" charset="-120"/>
                <a:ea typeface="DFKai-SB" panose="03000509000000000000" pitchFamily="65" charset="-120"/>
              </a:rPr>
              <a:t>”</a:t>
            </a:r>
            <a:br>
              <a:rPr lang="zh-TW" altLang="zh-TW" sz="2200" dirty="0">
                <a:solidFill>
                  <a:srgbClr val="002060"/>
                </a:solidFill>
                <a:latin typeface="DFKai-SB" panose="03000509000000000000" pitchFamily="65" charset="-120"/>
                <a:ea typeface="DFKai-SB" panose="03000509000000000000" pitchFamily="65" charset="-120"/>
              </a:rPr>
            </a:br>
            <a:r>
              <a:rPr lang="zh-TW" altLang="en-US" sz="2200" dirty="0">
                <a:solidFill>
                  <a:srgbClr val="002060"/>
                </a:solidFill>
                <a:latin typeface="DFKai-SB" panose="03000509000000000000" pitchFamily="65" charset="-120"/>
                <a:ea typeface="DFKai-SB" panose="03000509000000000000" pitchFamily="65" charset="-120"/>
              </a:rPr>
              <a:t> </a:t>
            </a:r>
            <a:r>
              <a:rPr lang="en-US" altLang="zh-TW" sz="2200" dirty="0">
                <a:solidFill>
                  <a:srgbClr val="002060"/>
                </a:solidFill>
                <a:latin typeface="DFKai-SB" panose="03000509000000000000" pitchFamily="65" charset="-120"/>
                <a:ea typeface="DFKai-SB" panose="03000509000000000000" pitchFamily="65" charset="-120"/>
              </a:rPr>
              <a:t>c:“</a:t>
            </a:r>
            <a:r>
              <a:rPr lang="zh-TW" altLang="zh-TW" sz="2200" dirty="0">
                <a:solidFill>
                  <a:srgbClr val="002060"/>
                </a:solidFill>
                <a:latin typeface="DFKai-SB" panose="03000509000000000000" pitchFamily="65" charset="-120"/>
                <a:ea typeface="DFKai-SB" panose="03000509000000000000" pitchFamily="65" charset="-120"/>
              </a:rPr>
              <a:t>未来心不可得</a:t>
            </a:r>
            <a:r>
              <a:rPr lang="en-US" altLang="zh-TW" sz="2200" dirty="0">
                <a:solidFill>
                  <a:srgbClr val="002060"/>
                </a:solidFill>
                <a:latin typeface="DFKai-SB" panose="03000509000000000000" pitchFamily="65" charset="-120"/>
                <a:ea typeface="DFKai-SB" panose="03000509000000000000" pitchFamily="65" charset="-120"/>
              </a:rPr>
              <a:t>”</a:t>
            </a:r>
            <a:br>
              <a:rPr lang="zh-TW"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 d:“</a:t>
            </a:r>
            <a:r>
              <a:rPr lang="zh-TW" altLang="en-US" sz="2200" dirty="0">
                <a:solidFill>
                  <a:srgbClr val="002060"/>
                </a:solidFill>
                <a:latin typeface="DFKai-SB" panose="03000509000000000000" pitchFamily="65" charset="-120"/>
                <a:ea typeface="DFKai-SB" panose="03000509000000000000" pitchFamily="65" charset="-120"/>
              </a:rPr>
              <a:t>精神與時間關係</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6.</a:t>
            </a:r>
            <a:r>
              <a:rPr lang="zh-TW" altLang="en-US" sz="2200" dirty="0">
                <a:solidFill>
                  <a:srgbClr val="002060"/>
                </a:solidFill>
                <a:latin typeface="DFKai-SB" panose="03000509000000000000" pitchFamily="65" charset="-120"/>
                <a:ea typeface="DFKai-SB" panose="03000509000000000000" pitchFamily="65" charset="-120"/>
              </a:rPr>
              <a:t>人是有精神存在的 </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而汽車沒有 </a:t>
            </a:r>
            <a:r>
              <a:rPr lang="en-US" altLang="zh-TW" sz="2200" dirty="0">
                <a:solidFill>
                  <a:srgbClr val="002060"/>
                </a:solidFill>
                <a:latin typeface="DFKai-SB" panose="03000509000000000000" pitchFamily="65" charset="-120"/>
                <a:ea typeface="DFKai-SB" panose="03000509000000000000" pitchFamily="65" charset="-120"/>
              </a:rPr>
              <a:t>..</a:t>
            </a:r>
            <a:r>
              <a:rPr lang="zh-TW" altLang="en-US" sz="2200" dirty="0">
                <a:solidFill>
                  <a:srgbClr val="002060"/>
                </a:solidFill>
                <a:latin typeface="DFKai-SB" panose="03000509000000000000" pitchFamily="65" charset="-120"/>
                <a:ea typeface="DFKai-SB" panose="03000509000000000000" pitchFamily="65" charset="-120"/>
              </a:rPr>
              <a:t>請說明</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7.</a:t>
            </a:r>
            <a:r>
              <a:rPr lang="zh-TW" altLang="en-US" sz="2200">
                <a:solidFill>
                  <a:srgbClr val="002060"/>
                </a:solidFill>
                <a:latin typeface="DFKai-SB" panose="03000509000000000000" pitchFamily="65" charset="-120"/>
                <a:ea typeface="DFKai-SB" panose="03000509000000000000" pitchFamily="65" charset="-120"/>
              </a:rPr>
              <a:t>請說明證</a:t>
            </a:r>
            <a:r>
              <a:rPr lang="zh-TW" altLang="en-US" sz="2200" dirty="0">
                <a:solidFill>
                  <a:srgbClr val="002060"/>
                </a:solidFill>
                <a:latin typeface="DFKai-SB" panose="03000509000000000000" pitchFamily="65" charset="-120"/>
                <a:ea typeface="DFKai-SB" panose="03000509000000000000" pitchFamily="65" charset="-120"/>
              </a:rPr>
              <a:t>悟空性的智慧和心平靜下來的禪定的關係</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solidFill>
                  <a:srgbClr val="002060"/>
                </a:solidFill>
                <a:latin typeface="DFKai-SB" panose="03000509000000000000" pitchFamily="65" charset="-120"/>
                <a:ea typeface="DFKai-SB" panose="03000509000000000000" pitchFamily="65" charset="-120"/>
              </a:rPr>
            </a:br>
            <a:br>
              <a:rPr lang="en-US" altLang="zh-TW" sz="2200" dirty="0">
                <a:solidFill>
                  <a:srgbClr val="002060"/>
                </a:solidFill>
                <a:latin typeface="DFKai-SB" panose="03000509000000000000" pitchFamily="65" charset="-120"/>
                <a:ea typeface="DFKai-SB" panose="03000509000000000000" pitchFamily="65" charset="-120"/>
              </a:rPr>
            </a:br>
            <a:r>
              <a:rPr lang="en-US" altLang="zh-TW" sz="2200" dirty="0">
                <a:solidFill>
                  <a:srgbClr val="002060"/>
                </a:solidFill>
                <a:latin typeface="DFKai-SB" panose="03000509000000000000" pitchFamily="65" charset="-120"/>
                <a:ea typeface="DFKai-SB" panose="03000509000000000000" pitchFamily="65" charset="-120"/>
              </a:rPr>
              <a:t>8.</a:t>
            </a:r>
            <a:r>
              <a:rPr lang="zh-TW" altLang="en-US" sz="2200" dirty="0">
                <a:solidFill>
                  <a:srgbClr val="002060"/>
                </a:solidFill>
                <a:latin typeface="DFKai-SB" panose="03000509000000000000" pitchFamily="65" charset="-120"/>
                <a:ea typeface="DFKai-SB" panose="03000509000000000000" pitchFamily="65" charset="-120"/>
              </a:rPr>
              <a:t>如何積累</a:t>
            </a:r>
            <a:r>
              <a:rPr lang="zh-TW" altLang="zh-TW" sz="2200" dirty="0">
                <a:solidFill>
                  <a:srgbClr val="002060"/>
                </a:solidFill>
                <a:latin typeface="DFKai-SB" panose="03000509000000000000" pitchFamily="65" charset="-120"/>
                <a:ea typeface="DFKai-SB" panose="03000509000000000000" pitchFamily="65" charset="-120"/>
              </a:rPr>
              <a:t>证悟</a:t>
            </a:r>
            <a:r>
              <a:rPr lang="zh-TW" altLang="en-US" sz="2200" dirty="0">
                <a:solidFill>
                  <a:srgbClr val="002060"/>
                </a:solidFill>
                <a:latin typeface="DFKai-SB" panose="03000509000000000000" pitchFamily="65" charset="-120"/>
                <a:ea typeface="DFKai-SB" panose="03000509000000000000" pitchFamily="65" charset="-120"/>
              </a:rPr>
              <a:t>空性的兩大因素</a:t>
            </a:r>
            <a:r>
              <a:rPr lang="en-US" altLang="zh-TW" sz="2200" dirty="0">
                <a:solidFill>
                  <a:srgbClr val="002060"/>
                </a:solidFill>
                <a:latin typeface="DFKai-SB" panose="03000509000000000000" pitchFamily="65" charset="-120"/>
                <a:ea typeface="DFKai-SB" panose="03000509000000000000" pitchFamily="65" charset="-120"/>
              </a:rPr>
              <a:t>?</a:t>
            </a:r>
            <a:br>
              <a:rPr lang="en-US" altLang="zh-TW" sz="2200" dirty="0">
                <a:latin typeface="DFKai-SB" panose="03000509000000000000" pitchFamily="65" charset="-120"/>
                <a:ea typeface="DFKai-SB" panose="03000509000000000000" pitchFamily="65" charset="-120"/>
              </a:rPr>
            </a:br>
            <a:br>
              <a:rPr lang="zh-TW" altLang="zh-TW" dirty="0"/>
            </a:br>
            <a:endParaRPr lang="zh-TW" altLang="en-US" sz="2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60600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D5D2-2FCA-4E35-8163-39F850330F86}"/>
              </a:ext>
            </a:extLst>
          </p:cNvPr>
          <p:cNvSpPr>
            <a:spLocks noGrp="1"/>
          </p:cNvSpPr>
          <p:nvPr>
            <p:ph type="title"/>
          </p:nvPr>
        </p:nvSpPr>
        <p:spPr>
          <a:xfrm>
            <a:off x="162046" y="92596"/>
            <a:ext cx="11910349" cy="6765403"/>
          </a:xfrm>
        </p:spPr>
        <p:txBody>
          <a:bodyPr>
            <a:normAutofit/>
          </a:bodyPr>
          <a:lstStyle/>
          <a:p>
            <a:r>
              <a:rPr lang="zh-TW" altLang="en-US" sz="2200" dirty="0">
                <a:solidFill>
                  <a:srgbClr val="002060"/>
                </a:solidFill>
                <a:latin typeface="DFKai-SB" panose="03000509000000000000" pitchFamily="65" charset="-120"/>
                <a:ea typeface="DFKai-SB" panose="03000509000000000000" pitchFamily="65" charset="-120"/>
              </a:rPr>
              <a:t>  </a:t>
            </a:r>
            <a:r>
              <a:rPr lang="zh-CN" altLang="en-US" sz="2000" dirty="0">
                <a:solidFill>
                  <a:srgbClr val="C00000"/>
                </a:solidFill>
                <a:latin typeface="DFKai-SB" panose="03000509000000000000" pitchFamily="65" charset="-120"/>
                <a:ea typeface="DFKai-SB" panose="03000509000000000000" pitchFamily="65" charset="-120"/>
              </a:rPr>
              <a:t>五、解脱的原理</a:t>
            </a:r>
            <a:r>
              <a:rPr lang="zh-TW" altLang="en-US" sz="2000" dirty="0">
                <a:solidFill>
                  <a:srgbClr val="C00000"/>
                </a:solidFill>
                <a:latin typeface="DFKai-SB" panose="03000509000000000000" pitchFamily="65" charset="-120"/>
                <a:ea typeface="DFKai-SB" panose="03000509000000000000" pitchFamily="65" charset="-120"/>
              </a:rPr>
              <a:t> </a:t>
            </a:r>
            <a:r>
              <a:rPr lang="zh-CN" altLang="en-US" sz="2000" dirty="0">
                <a:solidFill>
                  <a:srgbClr val="C00000"/>
                </a:solidFill>
                <a:latin typeface="DFKai-SB" panose="03000509000000000000" pitchFamily="65" charset="-120"/>
                <a:ea typeface="DFKai-SB" panose="03000509000000000000" pitchFamily="65" charset="-120"/>
              </a:rPr>
              <a:t> </a:t>
            </a:r>
            <a:br>
              <a:rPr lang="zh-CN" altLang="en-US"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C00000"/>
                </a:solidFill>
                <a:latin typeface="DFKai-SB" panose="03000509000000000000" pitchFamily="65" charset="-120"/>
                <a:ea typeface="DFKai-SB" panose="03000509000000000000" pitchFamily="65" charset="-120"/>
              </a:rPr>
              <a:t>（一）寻找正确的解脱良药 </a:t>
            </a:r>
            <a:r>
              <a:rPr lang="en-US" altLang="zh-TW" sz="2000" dirty="0">
                <a:solidFill>
                  <a:srgbClr val="C0000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如何与轮回或痛苦的根源发生冲突呢？</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生起出离心，就是冲突的开始；</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生起菩提心，就是冲突的加剧； </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有了证悟空性的智慧，就逐渐到了冲突的高潮与结尾。</a:t>
            </a:r>
            <a:br>
              <a:rPr lang="en-US" altLang="zh-CN" sz="2000" dirty="0">
                <a:solidFill>
                  <a:srgbClr val="002060"/>
                </a:solidFill>
                <a:latin typeface="DFKai-SB" panose="03000509000000000000" pitchFamily="65" charset="-120"/>
                <a:ea typeface="DFKai-SB" panose="03000509000000000000" pitchFamily="65" charset="-120"/>
              </a:rPr>
            </a:br>
            <a:br>
              <a:rPr lang="en-US" altLang="zh-CN" sz="2000" dirty="0">
                <a:solidFill>
                  <a:srgbClr val="002060"/>
                </a:solidFill>
                <a:latin typeface="DFKai-SB" panose="03000509000000000000" pitchFamily="65" charset="-120"/>
                <a:ea typeface="DFKai-SB" panose="03000509000000000000" pitchFamily="65" charset="-120"/>
              </a:rPr>
            </a:b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C00000"/>
                </a:solidFill>
                <a:latin typeface="DFKai-SB" panose="03000509000000000000" pitchFamily="65" charset="-120"/>
                <a:ea typeface="DFKai-SB" panose="03000509000000000000" pitchFamily="65" charset="-120"/>
              </a:rPr>
              <a:t>（二）医治轮回顽疾的手段</a:t>
            </a:r>
            <a:r>
              <a:rPr lang="en-US" altLang="zh-TW" sz="2000" dirty="0">
                <a:solidFill>
                  <a:srgbClr val="C0000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要学会放下的心态，具体有两种方法： </a:t>
            </a:r>
            <a:br>
              <a:rPr lang="zh-CN" altLang="en-US"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CN" sz="2000" dirty="0">
                <a:solidFill>
                  <a:srgbClr val="002060"/>
                </a:solidFill>
                <a:latin typeface="DFKai-SB" panose="03000509000000000000" pitchFamily="65" charset="-120"/>
                <a:ea typeface="DFKai-SB" panose="03000509000000000000" pitchFamily="65" charset="-120"/>
              </a:rPr>
              <a:t>(1)</a:t>
            </a:r>
            <a:r>
              <a:rPr lang="zh-CN" altLang="en-US" sz="2000" dirty="0">
                <a:solidFill>
                  <a:srgbClr val="002060"/>
                </a:solidFill>
                <a:latin typeface="DFKai-SB" panose="03000509000000000000" pitchFamily="65" charset="-120"/>
                <a:ea typeface="DFKai-SB" panose="03000509000000000000" pitchFamily="65" charset="-120"/>
              </a:rPr>
              <a:t>在对一个东西产生贪欲时，是这个东西本身很有魅力，还是自己内心产生了幻觉</a:t>
            </a:r>
            <a:r>
              <a:rPr lang="en-US" altLang="zh-CN" sz="2000" dirty="0">
                <a:solidFill>
                  <a:srgbClr val="002060"/>
                </a:solidFill>
                <a:latin typeface="DFKai-SB" panose="03000509000000000000" pitchFamily="65" charset="-120"/>
                <a:ea typeface="DFKai-SB" panose="03000509000000000000" pitchFamily="65" charset="-120"/>
              </a:rPr>
              <a:t>?</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(2)</a:t>
            </a:r>
            <a:r>
              <a:rPr lang="zh-CN" altLang="en-US" sz="2000" dirty="0">
                <a:solidFill>
                  <a:srgbClr val="002060"/>
                </a:solidFill>
                <a:latin typeface="DFKai-SB" panose="03000509000000000000" pitchFamily="65" charset="-120"/>
                <a:ea typeface="DFKai-SB" panose="03000509000000000000" pitchFamily="65" charset="-120"/>
              </a:rPr>
              <a:t>另一个方法，是往内观察</a:t>
            </a:r>
            <a:r>
              <a:rPr lang="en-US" altLang="zh-CN"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是什么东西在贪恋？不可能是肉体</a:t>
            </a:r>
            <a:r>
              <a:rPr lang="en-US" altLang="zh-CN"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因</a:t>
            </a:r>
            <a:r>
              <a:rPr lang="zh-CN" altLang="en-US" sz="2000" dirty="0">
                <a:solidFill>
                  <a:srgbClr val="002060"/>
                </a:solidFill>
                <a:latin typeface="DFKai-SB" panose="03000509000000000000" pitchFamily="65" charset="-120"/>
                <a:ea typeface="DFKai-SB" panose="03000509000000000000" pitchFamily="65" charset="-120"/>
              </a:rPr>
              <a:t>本身是没</a:t>
            </a:r>
            <a:br>
              <a:rPr lang="en-US" altLang="zh-CN" sz="2000" dirty="0">
                <a:solidFill>
                  <a:srgbClr val="002060"/>
                </a:solidFill>
                <a:latin typeface="DFKai-SB" panose="03000509000000000000" pitchFamily="65" charset="-120"/>
                <a:ea typeface="DFKai-SB" panose="03000509000000000000" pitchFamily="65" charset="-120"/>
              </a:rPr>
            </a:br>
            <a:r>
              <a:rPr lang="en-US" altLang="zh-CN"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有思维的东西，所以只可能是精神或意识。</a:t>
            </a:r>
            <a:br>
              <a:rPr lang="zh-CN" altLang="en-US" sz="2000" dirty="0">
                <a:solidFill>
                  <a:srgbClr val="002060"/>
                </a:solidFill>
                <a:latin typeface="DFKai-SB" panose="03000509000000000000" pitchFamily="65" charset="-120"/>
                <a:ea typeface="DFKai-SB" panose="03000509000000000000" pitchFamily="65" charset="-120"/>
              </a:rPr>
            </a:b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学佛的方向很重要</a:t>
            </a:r>
            <a:r>
              <a:rPr lang="en-US" altLang="zh-CN" sz="2000" dirty="0">
                <a:solidFill>
                  <a:srgbClr val="002060"/>
                </a:solidFill>
                <a:latin typeface="DFKai-SB" panose="03000509000000000000" pitchFamily="65" charset="-120"/>
                <a:ea typeface="DFKai-SB" panose="03000509000000000000" pitchFamily="65" charset="-120"/>
              </a:rPr>
              <a:t>:</a:t>
            </a:r>
            <a:r>
              <a:rPr lang="zh-CN" altLang="en-US" sz="2000" dirty="0">
                <a:solidFill>
                  <a:srgbClr val="002060"/>
                </a:solidFill>
                <a:latin typeface="DFKai-SB" panose="03000509000000000000" pitchFamily="65" charset="-120"/>
                <a:ea typeface="DFKai-SB" panose="03000509000000000000" pitchFamily="65" charset="-120"/>
              </a:rPr>
              <a:t>所修的法再高深，都会成为世间法。想解脱的人，不需要学很多法，只需</a:t>
            </a:r>
            <a:br>
              <a:rPr lang="en-US" altLang="zh-CN"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要学出离心和菩提心，也可以说，只需要修一个法，那就是菩提心</a:t>
            </a:r>
            <a:r>
              <a:rPr lang="en-CA" altLang="zh-CN" sz="2000" dirty="0">
                <a:solidFill>
                  <a:srgbClr val="002060"/>
                </a:solidFill>
                <a:latin typeface="DFKai-SB" panose="03000509000000000000" pitchFamily="65" charset="-120"/>
                <a:ea typeface="DFKai-SB" panose="03000509000000000000" pitchFamily="65" charset="-120"/>
              </a:rPr>
              <a:t>(</a:t>
            </a:r>
            <a:r>
              <a:rPr lang="zh-TW" altLang="en-US" sz="2000" dirty="0">
                <a:solidFill>
                  <a:srgbClr val="002060"/>
                </a:solidFill>
                <a:latin typeface="DFKai-SB" panose="03000509000000000000" pitchFamily="65" charset="-120"/>
                <a:ea typeface="DFKai-SB" panose="03000509000000000000" pitchFamily="65" charset="-120"/>
              </a:rPr>
              <a:t>大乘佛教的靈魂</a:t>
            </a:r>
            <a:r>
              <a:rPr lang="en-US" altLang="zh-TW" sz="2000" dirty="0">
                <a:solidFill>
                  <a:srgbClr val="002060"/>
                </a:solidFill>
                <a:latin typeface="DFKai-SB" panose="03000509000000000000" pitchFamily="65" charset="-120"/>
                <a:ea typeface="DFKai-SB" panose="03000509000000000000" pitchFamily="65" charset="-120"/>
              </a:rPr>
              <a:t>).</a:t>
            </a:r>
            <a:br>
              <a:rPr lang="zh-CN" altLang="en-US" sz="2000" dirty="0">
                <a:solidFill>
                  <a:srgbClr val="002060"/>
                </a:solidFill>
                <a:latin typeface="DFKai-SB" panose="03000509000000000000" pitchFamily="65" charset="-120"/>
                <a:ea typeface="DFKai-SB" panose="03000509000000000000" pitchFamily="65" charset="-120"/>
              </a:rPr>
            </a:br>
            <a:r>
              <a:rPr lang="zh-CN" altLang="en-US" sz="2000" dirty="0">
                <a:solidFill>
                  <a:srgbClr val="002060"/>
                </a:solidFill>
                <a:latin typeface="DFKai-SB" panose="03000509000000000000" pitchFamily="65" charset="-120"/>
                <a:ea typeface="DFKai-SB" panose="03000509000000000000" pitchFamily="65" charset="-120"/>
              </a:rPr>
              <a:t>          </a:t>
            </a:r>
            <a:br>
              <a:rPr lang="en-US" altLang="zh-CN" sz="2000" dirty="0">
                <a:solidFill>
                  <a:srgbClr val="002060"/>
                </a:solidFill>
                <a:latin typeface="DFKai-SB" panose="03000509000000000000" pitchFamily="65" charset="-120"/>
                <a:ea typeface="DFKai-SB" panose="03000509000000000000" pitchFamily="65" charset="-120"/>
              </a:rPr>
            </a:br>
            <a:r>
              <a:rPr lang="en-US" altLang="zh-CN" sz="2000" dirty="0">
                <a:solidFill>
                  <a:srgbClr val="002060"/>
                </a:solidFill>
                <a:latin typeface="DFKai-SB" panose="03000509000000000000" pitchFamily="65" charset="-120"/>
                <a:ea typeface="DFKai-SB" panose="03000509000000000000" pitchFamily="65" charset="-120"/>
              </a:rPr>
              <a:t>          </a:t>
            </a:r>
            <a:r>
              <a:rPr lang="zh-CN" altLang="en-US" sz="2000" dirty="0">
                <a:solidFill>
                  <a:srgbClr val="002060"/>
                </a:solidFill>
                <a:latin typeface="DFKai-SB" panose="03000509000000000000" pitchFamily="65" charset="-120"/>
                <a:ea typeface="DFKai-SB" panose="03000509000000000000" pitchFamily="65" charset="-120"/>
              </a:rPr>
              <a:t>离解脱更近一步</a:t>
            </a:r>
            <a:r>
              <a:rPr lang="en-US" altLang="zh-CN" sz="2000" dirty="0">
                <a:solidFill>
                  <a:srgbClr val="002060"/>
                </a:solidFill>
                <a:latin typeface="DFKai-SB" panose="03000509000000000000" pitchFamily="65" charset="-120"/>
                <a:ea typeface="DFKai-SB" panose="03000509000000000000" pitchFamily="65" charset="-120"/>
              </a:rPr>
              <a:t>:</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C00000"/>
                </a:solidFill>
                <a:latin typeface="DFKai-SB" panose="03000509000000000000" pitchFamily="65" charset="-120"/>
                <a:ea typeface="DFKai-SB" panose="03000509000000000000" pitchFamily="65" charset="-120"/>
              </a:rPr>
              <a:t>支  持</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出離心</a:t>
            </a:r>
            <a:br>
              <a:rPr lang="en-US" altLang="zh-TW" sz="2000" dirty="0">
                <a:solidFill>
                  <a:srgbClr val="C00000"/>
                </a:solidFill>
                <a:latin typeface="DFKai-SB" panose="03000509000000000000" pitchFamily="65" charset="-120"/>
                <a:ea typeface="DFKai-SB" panose="03000509000000000000" pitchFamily="65" charset="-120"/>
              </a:rPr>
            </a:br>
            <a:r>
              <a:rPr lang="zh-TW" altLang="en-US" sz="2000" dirty="0">
                <a:solidFill>
                  <a:srgbClr val="C00000"/>
                </a:solidFill>
                <a:latin typeface="DFKai-SB" panose="03000509000000000000" pitchFamily="65" charset="-120"/>
                <a:ea typeface="DFKai-SB" panose="03000509000000000000" pitchFamily="65" charset="-120"/>
              </a:rPr>
              <a:t>                        不支持</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貪欲心</a:t>
            </a:r>
            <a:br>
              <a:rPr lang="en-US" altLang="zh-TW" sz="2000" dirty="0">
                <a:solidFill>
                  <a:srgbClr val="002060"/>
                </a:solidFill>
                <a:latin typeface="DFKai-SB" panose="03000509000000000000" pitchFamily="65" charset="-120"/>
                <a:ea typeface="DFKai-SB" panose="03000509000000000000" pitchFamily="65" charset="-120"/>
              </a:rPr>
            </a:br>
            <a:r>
              <a:rPr lang="zh-TW" altLang="en-US" sz="2000" dirty="0">
                <a:solidFill>
                  <a:srgbClr val="002060"/>
                </a:solidFill>
                <a:latin typeface="DFKai-SB" panose="03000509000000000000" pitchFamily="65" charset="-120"/>
                <a:ea typeface="DFKai-SB" panose="03000509000000000000" pitchFamily="65" charset="-120"/>
              </a:rPr>
              <a:t>                        </a:t>
            </a:r>
            <a:r>
              <a:rPr lang="zh-TW" altLang="en-US" sz="2000" dirty="0">
                <a:solidFill>
                  <a:srgbClr val="C00000"/>
                </a:solidFill>
                <a:latin typeface="DFKai-SB" panose="03000509000000000000" pitchFamily="65" charset="-120"/>
                <a:ea typeface="DFKai-SB" panose="03000509000000000000" pitchFamily="65" charset="-120"/>
              </a:rPr>
              <a:t>支  持</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空性的立場看問題</a:t>
            </a:r>
            <a:br>
              <a:rPr lang="en-US" altLang="zh-TW" sz="2000" dirty="0">
                <a:solidFill>
                  <a:srgbClr val="C00000"/>
                </a:solidFill>
                <a:latin typeface="DFKai-SB" panose="03000509000000000000" pitchFamily="65" charset="-120"/>
                <a:ea typeface="DFKai-SB" panose="03000509000000000000" pitchFamily="65" charset="-120"/>
              </a:rPr>
            </a:br>
            <a:r>
              <a:rPr lang="zh-TW" altLang="en-US" sz="2000" dirty="0">
                <a:solidFill>
                  <a:srgbClr val="C00000"/>
                </a:solidFill>
                <a:latin typeface="DFKai-SB" panose="03000509000000000000" pitchFamily="65" charset="-120"/>
                <a:ea typeface="DFKai-SB" panose="03000509000000000000" pitchFamily="65" charset="-120"/>
              </a:rPr>
              <a:t>                        不支持</a:t>
            </a:r>
            <a:r>
              <a:rPr lang="en-US" altLang="zh-TW" sz="2000" dirty="0">
                <a:solidFill>
                  <a:srgbClr val="C00000"/>
                </a:solidFill>
                <a:latin typeface="DFKai-SB" panose="03000509000000000000" pitchFamily="65" charset="-120"/>
                <a:ea typeface="DFKai-SB" panose="03000509000000000000" pitchFamily="65" charset="-120"/>
              </a:rPr>
              <a:t>:</a:t>
            </a:r>
            <a:r>
              <a:rPr lang="zh-TW" altLang="en-US" sz="2000" dirty="0">
                <a:solidFill>
                  <a:srgbClr val="C00000"/>
                </a:solidFill>
                <a:latin typeface="DFKai-SB" panose="03000509000000000000" pitchFamily="65" charset="-120"/>
                <a:ea typeface="DFKai-SB" panose="03000509000000000000" pitchFamily="65" charset="-120"/>
              </a:rPr>
              <a:t>我執立場看問題</a:t>
            </a:r>
            <a:br>
              <a:rPr lang="en-US" altLang="zh-TW" sz="2000" dirty="0">
                <a:solidFill>
                  <a:srgbClr val="002060"/>
                </a:solidFill>
                <a:latin typeface="DFKai-SB" panose="03000509000000000000" pitchFamily="65" charset="-120"/>
                <a:ea typeface="DFKai-SB" panose="03000509000000000000" pitchFamily="65" charset="-120"/>
              </a:rPr>
            </a:br>
            <a:endParaRPr lang="zh-TW" altLang="en-US" sz="2000" dirty="0"/>
          </a:p>
        </p:txBody>
      </p:sp>
    </p:spTree>
    <p:extLst>
      <p:ext uri="{BB962C8B-B14F-4D97-AF65-F5344CB8AC3E}">
        <p14:creationId xmlns:p14="http://schemas.microsoft.com/office/powerpoint/2010/main" val="420277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A5AA93-3F74-47BF-932B-FD307C027A60}"/>
              </a:ext>
            </a:extLst>
          </p:cNvPr>
          <p:cNvSpPr>
            <a:spLocks noGrp="1"/>
          </p:cNvSpPr>
          <p:nvPr>
            <p:ph type="subTitle" idx="1"/>
          </p:nvPr>
        </p:nvSpPr>
        <p:spPr>
          <a:xfrm>
            <a:off x="168812" y="0"/>
            <a:ext cx="11763544" cy="6716889"/>
          </a:xfrm>
        </p:spPr>
        <p:txBody>
          <a:bodyPr>
            <a:normAutofit fontScale="92500" lnSpcReduction="10000"/>
          </a:bodyPr>
          <a:lstStyle/>
          <a:p>
            <a:endParaRPr lang="en-US" altLang="zh-TW" dirty="0"/>
          </a:p>
          <a:p>
            <a:r>
              <a:rPr lang="zh-TW" altLang="zh-TW" sz="2800" dirty="0">
                <a:solidFill>
                  <a:srgbClr val="C00000"/>
                </a:solidFill>
              </a:rPr>
              <a:t>《</a:t>
            </a:r>
            <a:r>
              <a:rPr lang="zh-TW" altLang="zh-TW" sz="2800" dirty="0">
                <a:solidFill>
                  <a:srgbClr val="C00000"/>
                </a:solidFill>
                <a:latin typeface="DFKai-SB" panose="03000509000000000000" pitchFamily="65" charset="-120"/>
                <a:ea typeface="DFKai-SB" panose="03000509000000000000" pitchFamily="65" charset="-120"/>
              </a:rPr>
              <a:t>麦彭仁波切对初学者的教诲》</a:t>
            </a:r>
            <a:r>
              <a:rPr lang="en-US" altLang="zh-TW" sz="2800" dirty="0">
                <a:solidFill>
                  <a:srgbClr val="C00000"/>
                </a:solidFill>
                <a:latin typeface="DFKai-SB" panose="03000509000000000000" pitchFamily="65" charset="-120"/>
                <a:ea typeface="DFKai-SB" panose="03000509000000000000" pitchFamily="65" charset="-120"/>
              </a:rPr>
              <a:t> </a:t>
            </a:r>
            <a:endParaRPr lang="zh-TW" altLang="zh-TW" sz="2800" dirty="0">
              <a:solidFill>
                <a:srgbClr val="C00000"/>
              </a:solidFill>
              <a:latin typeface="DFKai-SB" panose="03000509000000000000" pitchFamily="65" charset="-120"/>
              <a:ea typeface="DFKai-SB" panose="03000509000000000000" pitchFamily="65" charset="-120"/>
            </a:endParaRPr>
          </a:p>
          <a:p>
            <a:r>
              <a:rPr lang="zh-TW" altLang="zh-TW" sz="2200" dirty="0">
                <a:solidFill>
                  <a:srgbClr val="002060"/>
                </a:solidFill>
                <a:latin typeface="DFKai-SB" panose="03000509000000000000" pitchFamily="65" charset="-120"/>
                <a:ea typeface="DFKai-SB" panose="03000509000000000000" pitchFamily="65" charset="-120"/>
              </a:rPr>
              <a:t>呜呼！</a:t>
            </a:r>
          </a:p>
          <a:p>
            <a:r>
              <a:rPr lang="zh-TW" altLang="zh-TW" sz="2200" dirty="0">
                <a:solidFill>
                  <a:srgbClr val="002060"/>
                </a:solidFill>
                <a:latin typeface="DFKai-SB" panose="03000509000000000000" pitchFamily="65" charset="-120"/>
                <a:ea typeface="DFKai-SB" panose="03000509000000000000" pitchFamily="65" charset="-120"/>
              </a:rPr>
              <a:t>轮回诸事无实义，无常浮动如电戏，</a:t>
            </a:r>
          </a:p>
          <a:p>
            <a:r>
              <a:rPr lang="zh-TW" altLang="zh-TW" sz="2200" dirty="0">
                <a:solidFill>
                  <a:srgbClr val="002060"/>
                </a:solidFill>
                <a:latin typeface="DFKai-SB" panose="03000509000000000000" pitchFamily="65" charset="-120"/>
                <a:ea typeface="DFKai-SB" panose="03000509000000000000" pitchFamily="65" charset="-120"/>
              </a:rPr>
              <a:t>何时死亡无定日，必死缩短长计议。</a:t>
            </a:r>
          </a:p>
          <a:p>
            <a:r>
              <a:rPr lang="zh-TW" altLang="zh-TW" sz="2200" dirty="0">
                <a:solidFill>
                  <a:srgbClr val="002060"/>
                </a:solidFill>
                <a:latin typeface="DFKai-SB" panose="03000509000000000000" pitchFamily="65" charset="-120"/>
                <a:ea typeface="DFKai-SB" panose="03000509000000000000" pitchFamily="65" charset="-120"/>
              </a:rPr>
              <a:t>修持上师之教言，静处抉择心本性。</a:t>
            </a:r>
          </a:p>
          <a:p>
            <a:r>
              <a:rPr lang="zh-TW" altLang="zh-TW" sz="2200" dirty="0">
                <a:solidFill>
                  <a:srgbClr val="002060"/>
                </a:solidFill>
                <a:latin typeface="DFKai-SB" panose="03000509000000000000" pitchFamily="65" charset="-120"/>
                <a:ea typeface="DFKai-SB" panose="03000509000000000000" pitchFamily="65" charset="-120"/>
              </a:rPr>
              <a:t>心如闪电似风云，思维一切众念染，</a:t>
            </a:r>
          </a:p>
          <a:p>
            <a:r>
              <a:rPr lang="zh-TW" altLang="zh-TW" sz="2200" dirty="0">
                <a:solidFill>
                  <a:srgbClr val="002060"/>
                </a:solidFill>
                <a:latin typeface="DFKai-SB" panose="03000509000000000000" pitchFamily="65" charset="-120"/>
                <a:ea typeface="DFKai-SB" panose="03000509000000000000" pitchFamily="65" charset="-120"/>
              </a:rPr>
              <a:t>详加观察无基根，有如阳焰本性空，</a:t>
            </a:r>
          </a:p>
          <a:p>
            <a:r>
              <a:rPr lang="zh-TW" altLang="zh-TW" sz="2200" dirty="0">
                <a:solidFill>
                  <a:srgbClr val="002060"/>
                </a:solidFill>
                <a:latin typeface="DFKai-SB" panose="03000509000000000000" pitchFamily="65" charset="-120"/>
                <a:ea typeface="DFKai-SB" panose="03000509000000000000" pitchFamily="65" charset="-120"/>
              </a:rPr>
              <a:t>空而现乎现而空，自心原状自然住，</a:t>
            </a:r>
          </a:p>
          <a:p>
            <a:r>
              <a:rPr lang="zh-TW" altLang="zh-TW" sz="2200" dirty="0">
                <a:solidFill>
                  <a:srgbClr val="002060"/>
                </a:solidFill>
                <a:latin typeface="DFKai-SB" panose="03000509000000000000" pitchFamily="65" charset="-120"/>
                <a:ea typeface="DFKai-SB" panose="03000509000000000000" pitchFamily="65" charset="-120"/>
              </a:rPr>
              <a:t>若修稳固见心性。于师强信得加持，</a:t>
            </a:r>
          </a:p>
          <a:p>
            <a:r>
              <a:rPr lang="zh-TW" altLang="zh-TW" sz="2200" dirty="0">
                <a:solidFill>
                  <a:srgbClr val="002060"/>
                </a:solidFill>
                <a:latin typeface="DFKai-SB" panose="03000509000000000000" pitchFamily="65" charset="-120"/>
                <a:ea typeface="DFKai-SB" panose="03000509000000000000" pitchFamily="65" charset="-120"/>
              </a:rPr>
              <a:t>积资净障生悟心，故当精勤而修持。</a:t>
            </a:r>
          </a:p>
          <a:p>
            <a:r>
              <a:rPr lang="en-US" altLang="zh-TW" sz="2200" dirty="0">
                <a:solidFill>
                  <a:srgbClr val="002060"/>
                </a:solidFill>
                <a:latin typeface="DFKai-SB" panose="03000509000000000000" pitchFamily="65" charset="-120"/>
                <a:ea typeface="DFKai-SB" panose="03000509000000000000" pitchFamily="65" charset="-120"/>
              </a:rPr>
              <a:t> </a:t>
            </a:r>
            <a:r>
              <a:rPr lang="zh-TW" altLang="zh-TW" sz="2200" dirty="0">
                <a:solidFill>
                  <a:srgbClr val="002060"/>
                </a:solidFill>
                <a:latin typeface="DFKai-SB" panose="03000509000000000000" pitchFamily="65" charset="-120"/>
                <a:ea typeface="DFKai-SB" panose="03000509000000000000" pitchFamily="65" charset="-120"/>
              </a:rPr>
              <a:t>应个别初学者</a:t>
            </a: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需修行教诲</a:t>
            </a: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之请求，</a:t>
            </a:r>
          </a:p>
          <a:p>
            <a:r>
              <a:rPr lang="en-US" altLang="zh-TW" sz="2200" dirty="0">
                <a:solidFill>
                  <a:srgbClr val="002060"/>
                </a:solidFill>
                <a:latin typeface="DFKai-SB" panose="03000509000000000000" pitchFamily="65" charset="-120"/>
                <a:ea typeface="DFKai-SB" panose="03000509000000000000" pitchFamily="65" charset="-120"/>
              </a:rPr>
              <a:t>   </a:t>
            </a:r>
            <a:r>
              <a:rPr lang="zh-TW" altLang="zh-TW" sz="2200" dirty="0">
                <a:solidFill>
                  <a:srgbClr val="002060"/>
                </a:solidFill>
                <a:latin typeface="DFKai-SB" panose="03000509000000000000" pitchFamily="65" charset="-120"/>
                <a:ea typeface="DFKai-SB" panose="03000509000000000000" pitchFamily="65" charset="-120"/>
              </a:rPr>
              <a:t>麦彭巴撰此学处。愿吉祥！善哉！善哉！</a:t>
            </a:r>
            <a:endParaRPr lang="en-US" altLang="zh-TW" sz="2200" dirty="0">
              <a:solidFill>
                <a:srgbClr val="002060"/>
              </a:solidFill>
              <a:latin typeface="DFKai-SB" panose="03000509000000000000" pitchFamily="65" charset="-120"/>
              <a:ea typeface="DFKai-SB" panose="03000509000000000000" pitchFamily="65" charset="-120"/>
            </a:endParaRPr>
          </a:p>
          <a:p>
            <a:pPr algn="l"/>
            <a:r>
              <a:rPr lang="en-CA" altLang="zh-TW" sz="2200" b="1" dirty="0">
                <a:solidFill>
                  <a:srgbClr val="C00000"/>
                </a:solidFill>
                <a:latin typeface="DFKai-SB" panose="03000509000000000000" pitchFamily="65" charset="-120"/>
                <a:ea typeface="DFKai-SB" panose="03000509000000000000" pitchFamily="65" charset="-120"/>
              </a:rPr>
              <a:t>                             </a:t>
            </a:r>
          </a:p>
          <a:p>
            <a:pPr algn="l"/>
            <a:r>
              <a:rPr lang="en-CA" altLang="zh-TW" sz="2200" b="1" dirty="0">
                <a:solidFill>
                  <a:srgbClr val="C00000"/>
                </a:solidFill>
                <a:latin typeface="DFKai-SB" panose="03000509000000000000" pitchFamily="65" charset="-120"/>
                <a:ea typeface="DFKai-SB" panose="03000509000000000000" pitchFamily="65" charset="-120"/>
              </a:rPr>
              <a:t>                               </a:t>
            </a:r>
            <a:r>
              <a:rPr lang="zh-TW" altLang="zh-TW" sz="2200" b="1" dirty="0">
                <a:solidFill>
                  <a:srgbClr val="C00000"/>
                </a:solidFill>
                <a:latin typeface="DFKai-SB" panose="03000509000000000000" pitchFamily="65" charset="-120"/>
                <a:ea typeface="DFKai-SB" panose="03000509000000000000" pitchFamily="65" charset="-120"/>
              </a:rPr>
              <a:t>《麦彭仁波切对初学者的教诲》</a:t>
            </a:r>
            <a:r>
              <a:rPr lang="en-US" altLang="zh-TW" sz="2200" b="1" dirty="0">
                <a:solidFill>
                  <a:srgbClr val="002060"/>
                </a:solidFill>
                <a:latin typeface="DFKai-SB" panose="03000509000000000000" pitchFamily="65" charset="-120"/>
                <a:ea typeface="DFKai-SB" panose="03000509000000000000" pitchFamily="65" charset="-120"/>
              </a:rPr>
              <a:t> </a:t>
            </a:r>
            <a:endParaRPr lang="en-US" altLang="zh-TW" sz="2200" dirty="0">
              <a:solidFill>
                <a:srgbClr val="002060"/>
              </a:solidFill>
              <a:latin typeface="DFKai-SB" panose="03000509000000000000" pitchFamily="65" charset="-120"/>
              <a:ea typeface="DFKai-SB" panose="03000509000000000000" pitchFamily="65" charset="-120"/>
            </a:endParaRPr>
          </a:p>
          <a:p>
            <a:pPr algn="l"/>
            <a:r>
              <a:rPr lang="en-US" altLang="zh-TW" sz="2200" dirty="0">
                <a:solidFill>
                  <a:srgbClr val="002060"/>
                </a:solidFill>
                <a:latin typeface="DFKai-SB" panose="03000509000000000000" pitchFamily="65" charset="-120"/>
                <a:ea typeface="DFKai-SB" panose="03000509000000000000" pitchFamily="65" charset="-120"/>
              </a:rPr>
              <a:t>                                -</a:t>
            </a:r>
            <a:r>
              <a:rPr lang="zh-TW" altLang="zh-TW" sz="2200" dirty="0">
                <a:solidFill>
                  <a:srgbClr val="002060"/>
                </a:solidFill>
                <a:latin typeface="DFKai-SB" panose="03000509000000000000" pitchFamily="65" charset="-120"/>
                <a:ea typeface="DFKai-SB" panose="03000509000000000000" pitchFamily="65" charset="-120"/>
              </a:rPr>
              <a:t>是一个非常实际</a:t>
            </a:r>
            <a:r>
              <a:rPr lang="zh-TW" altLang="en-US" sz="2200" dirty="0">
                <a:solidFill>
                  <a:srgbClr val="002060"/>
                </a:solidFill>
                <a:latin typeface="DFKai-SB" panose="03000509000000000000" pitchFamily="65" charset="-120"/>
                <a:ea typeface="DFKai-SB" panose="03000509000000000000" pitchFamily="65" charset="-120"/>
              </a:rPr>
              <a:t>重要</a:t>
            </a:r>
            <a:r>
              <a:rPr lang="zh-TW" altLang="zh-TW" sz="2200" dirty="0">
                <a:solidFill>
                  <a:srgbClr val="002060"/>
                </a:solidFill>
                <a:latin typeface="DFKai-SB" panose="03000509000000000000" pitchFamily="65" charset="-120"/>
                <a:ea typeface="DFKai-SB" panose="03000509000000000000" pitchFamily="65" charset="-120"/>
              </a:rPr>
              <a:t>的具體修法</a:t>
            </a:r>
            <a:br>
              <a:rPr lang="en-CA" altLang="zh-TW" sz="2200" dirty="0">
                <a:solidFill>
                  <a:srgbClr val="002060"/>
                </a:solidFill>
                <a:latin typeface="DFKai-SB" panose="03000509000000000000" pitchFamily="65" charset="-120"/>
                <a:ea typeface="DFKai-SB" panose="03000509000000000000" pitchFamily="65" charset="-120"/>
              </a:rPr>
            </a:br>
            <a:r>
              <a:rPr lang="en-CA" altLang="zh-TW" sz="2200" dirty="0">
                <a:solidFill>
                  <a:srgbClr val="002060"/>
                </a:solidFill>
                <a:latin typeface="DFKai-SB" panose="03000509000000000000" pitchFamily="65" charset="-120"/>
                <a:ea typeface="DFKai-SB" panose="03000509000000000000" pitchFamily="65" charset="-120"/>
              </a:rPr>
              <a:t>                               </a:t>
            </a:r>
            <a:r>
              <a:rPr lang="zh-TW" altLang="en-US" sz="2200" dirty="0">
                <a:solidFill>
                  <a:srgbClr val="002060"/>
                </a:solidFill>
                <a:latin typeface="DFKai-SB" panose="03000509000000000000" pitchFamily="65" charset="-120"/>
                <a:ea typeface="DFKai-SB" panose="03000509000000000000" pitchFamily="65" charset="-120"/>
              </a:rPr>
              <a:t> </a:t>
            </a: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它属于显宗修法，不需要密宗灌顶等要求</a:t>
            </a:r>
            <a:br>
              <a:rPr lang="en-CA" altLang="zh-TW" sz="2200" dirty="0">
                <a:solidFill>
                  <a:srgbClr val="002060"/>
                </a:solidFill>
                <a:latin typeface="DFKai-SB" panose="03000509000000000000" pitchFamily="65" charset="-120"/>
                <a:ea typeface="DFKai-SB" panose="03000509000000000000" pitchFamily="65" charset="-120"/>
              </a:rPr>
            </a:br>
            <a:r>
              <a:rPr lang="en-CA" altLang="zh-TW" sz="2200" dirty="0">
                <a:solidFill>
                  <a:srgbClr val="002060"/>
                </a:solidFill>
                <a:latin typeface="DFKai-SB" panose="03000509000000000000" pitchFamily="65" charset="-120"/>
                <a:ea typeface="DFKai-SB" panose="03000509000000000000" pitchFamily="65" charset="-120"/>
              </a:rPr>
              <a:t>       </a:t>
            </a:r>
            <a:r>
              <a:rPr lang="zh-TW" altLang="en-US" sz="2200" dirty="0">
                <a:solidFill>
                  <a:srgbClr val="002060"/>
                </a:solidFill>
                <a:latin typeface="DFKai-SB" panose="03000509000000000000" pitchFamily="65" charset="-120"/>
                <a:ea typeface="DFKai-SB" panose="03000509000000000000" pitchFamily="65" charset="-120"/>
              </a:rPr>
              <a:t>                         </a:t>
            </a:r>
            <a:r>
              <a:rPr lang="en-US" altLang="zh-TW" sz="2200" dirty="0">
                <a:solidFill>
                  <a:srgbClr val="002060"/>
                </a:solidFill>
                <a:latin typeface="DFKai-SB" panose="03000509000000000000" pitchFamily="65" charset="-120"/>
                <a:ea typeface="DFKai-SB" panose="03000509000000000000" pitchFamily="65" charset="-120"/>
              </a:rPr>
              <a:t>-</a:t>
            </a:r>
            <a:r>
              <a:rPr lang="zh-TW" altLang="zh-TW" sz="2200" dirty="0">
                <a:solidFill>
                  <a:srgbClr val="002060"/>
                </a:solidFill>
                <a:latin typeface="DFKai-SB" panose="03000509000000000000" pitchFamily="65" charset="-120"/>
                <a:ea typeface="DFKai-SB" panose="03000509000000000000" pitchFamily="65" charset="-120"/>
              </a:rPr>
              <a:t>任何人只要有信心，都可以修。</a:t>
            </a:r>
            <a:endParaRPr lang="zh-TW" altLang="en-US" sz="22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87683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AEA0E-F665-4857-82C6-3141C93929A4}"/>
              </a:ext>
            </a:extLst>
          </p:cNvPr>
          <p:cNvSpPr>
            <a:spLocks noGrp="1"/>
          </p:cNvSpPr>
          <p:nvPr>
            <p:ph type="title"/>
          </p:nvPr>
        </p:nvSpPr>
        <p:spPr>
          <a:xfrm>
            <a:off x="79022" y="124179"/>
            <a:ext cx="12112977" cy="6581422"/>
          </a:xfrm>
        </p:spPr>
        <p:txBody>
          <a:bodyPr>
            <a:normAutofit fontScale="90000"/>
          </a:bodyPr>
          <a:lstStyle/>
          <a:p>
            <a:r>
              <a:rPr lang="zh-TW" altLang="en-US" sz="2100" dirty="0">
                <a:latin typeface="DFKai-SB" panose="03000509000000000000" pitchFamily="65" charset="-120"/>
                <a:ea typeface="DFKai-SB" panose="03000509000000000000" pitchFamily="65" charset="-120"/>
              </a:rPr>
              <a:t>        </a:t>
            </a:r>
            <a:br>
              <a:rPr lang="en-US" altLang="zh-TW" sz="2100" dirty="0">
                <a:latin typeface="DFKai-SB" panose="03000509000000000000" pitchFamily="65" charset="-120"/>
                <a:ea typeface="DFKai-SB" panose="03000509000000000000" pitchFamily="65" charset="-120"/>
              </a:rPr>
            </a:br>
            <a:br>
              <a:rPr lang="en-US" altLang="zh-TW" sz="2100" dirty="0">
                <a:latin typeface="DFKai-SB" panose="03000509000000000000" pitchFamily="65" charset="-120"/>
                <a:ea typeface="DFKai-SB" panose="03000509000000000000" pitchFamily="65" charset="-120"/>
              </a:rPr>
            </a:br>
            <a:br>
              <a:rPr lang="en-US" altLang="zh-TW" sz="2100" dirty="0">
                <a:latin typeface="DFKai-SB" panose="03000509000000000000" pitchFamily="65" charset="-120"/>
                <a:ea typeface="DFKai-SB" panose="03000509000000000000" pitchFamily="65" charset="-120"/>
              </a:rPr>
            </a:br>
            <a:br>
              <a:rPr lang="en-US" altLang="zh-TW" sz="2100" dirty="0">
                <a:latin typeface="DFKai-SB" panose="03000509000000000000" pitchFamily="65" charset="-120"/>
                <a:ea typeface="DFKai-SB" panose="03000509000000000000" pitchFamily="65" charset="-120"/>
              </a:rPr>
            </a:br>
            <a:r>
              <a:rPr lang="en-US" altLang="zh-TW" sz="2100" dirty="0">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世俗人跟釋迦牟尼佛的這條道路有何不同呢</a:t>
            </a:r>
            <a:r>
              <a:rPr lang="en-US" altLang="zh-TW" sz="2100" dirty="0">
                <a:solidFill>
                  <a:srgbClr val="C00000"/>
                </a:solidFill>
                <a:latin typeface="DFKai-SB" panose="03000509000000000000" pitchFamily="65" charset="-120"/>
                <a:ea typeface="DFKai-SB" panose="03000509000000000000" pitchFamily="65" charset="-120"/>
              </a:rPr>
              <a:t>?</a:t>
            </a:r>
            <a:br>
              <a:rPr lang="en-US" altLang="zh-TW" sz="2100" dirty="0">
                <a:latin typeface="DFKai-SB" panose="03000509000000000000" pitchFamily="65" charset="-120"/>
                <a:ea typeface="DFKai-SB" panose="03000509000000000000" pitchFamily="65" charset="-120"/>
              </a:rPr>
            </a:br>
            <a:br>
              <a:rPr lang="zh-TW" altLang="zh-TW" sz="2100" dirty="0">
                <a:latin typeface="DFKai-SB" panose="03000509000000000000" pitchFamily="65" charset="-120"/>
                <a:ea typeface="DFKai-SB" panose="03000509000000000000" pitchFamily="65" charset="-120"/>
              </a:rPr>
            </a:br>
            <a:r>
              <a:rPr lang="zh-TW" altLang="zh-TW" sz="2100" b="1" dirty="0">
                <a:solidFill>
                  <a:srgbClr val="002060"/>
                </a:solidFill>
                <a:latin typeface="DFKai-SB" panose="03000509000000000000" pitchFamily="65" charset="-120"/>
                <a:ea typeface="DFKai-SB" panose="03000509000000000000" pitchFamily="65" charset="-120"/>
              </a:rPr>
              <a:t>世俗人的道路</a:t>
            </a:r>
            <a:r>
              <a:rPr lang="en-US" altLang="zh-TW" sz="2100" b="1"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sym typeface="Wingdings" panose="05000000000000000000" pitchFamily="2" charset="2"/>
              </a:rPr>
              <a:t>:</a:t>
            </a:r>
            <a:r>
              <a:rPr lang="en-US" altLang="zh-TW" sz="2100" dirty="0">
                <a:solidFill>
                  <a:srgbClr val="002060"/>
                </a:solidFill>
                <a:latin typeface="DFKai-SB" panose="03000509000000000000" pitchFamily="65" charset="-120"/>
                <a:ea typeface="DFKai-SB" panose="03000509000000000000" pitchFamily="65" charset="-120"/>
              </a:rPr>
              <a:t> (1)</a:t>
            </a:r>
            <a:r>
              <a:rPr lang="zh-TW" altLang="zh-TW" sz="2100" dirty="0">
                <a:solidFill>
                  <a:srgbClr val="002060"/>
                </a:solidFill>
                <a:latin typeface="DFKai-SB" panose="03000509000000000000" pitchFamily="65" charset="-120"/>
                <a:ea typeface="DFKai-SB" panose="03000509000000000000" pitchFamily="65" charset="-120"/>
              </a:rPr>
              <a:t>崇高的偉大的理想</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就是追求</a:t>
            </a:r>
            <a:r>
              <a:rPr lang="zh-TW" altLang="en-US" sz="2100" dirty="0">
                <a:solidFill>
                  <a:srgbClr val="002060"/>
                </a:solidFill>
                <a:latin typeface="DFKai-SB" panose="03000509000000000000" pitchFamily="65" charset="-120"/>
                <a:ea typeface="DFKai-SB" panose="03000509000000000000" pitchFamily="65" charset="-120"/>
              </a:rPr>
              <a:t>更</a:t>
            </a:r>
            <a:r>
              <a:rPr lang="zh-TW" altLang="zh-TW" sz="2100" dirty="0">
                <a:solidFill>
                  <a:srgbClr val="002060"/>
                </a:solidFill>
                <a:latin typeface="DFKai-SB" panose="03000509000000000000" pitchFamily="65" charset="-120"/>
                <a:ea typeface="DFKai-SB" panose="03000509000000000000" pitchFamily="65" charset="-120"/>
              </a:rPr>
              <a:t>大的名利地位</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基本上沒有什麼理想</a:t>
            </a:r>
            <a:r>
              <a:rPr lang="en-US" altLang="zh-TW" sz="2100" dirty="0">
                <a:solidFill>
                  <a:srgbClr val="002060"/>
                </a:solidFill>
                <a:latin typeface="DFKai-SB" panose="03000509000000000000" pitchFamily="65" charset="-120"/>
                <a:ea typeface="DFKai-SB" panose="03000509000000000000" pitchFamily="65" charset="-120"/>
              </a:rPr>
              <a:t>. </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(2)</a:t>
            </a:r>
            <a:r>
              <a:rPr lang="zh-TW" altLang="zh-TW" sz="2100" dirty="0">
                <a:solidFill>
                  <a:srgbClr val="002060"/>
                </a:solidFill>
                <a:latin typeface="DFKai-SB" panose="03000509000000000000" pitchFamily="65" charset="-120"/>
                <a:ea typeface="DFKai-SB" panose="03000509000000000000" pitchFamily="65" charset="-120"/>
              </a:rPr>
              <a:t>生存目標是用自己的生命</a:t>
            </a:r>
            <a:r>
              <a:rPr lang="zh-TW" altLang="en-US" sz="2100" dirty="0">
                <a:solidFill>
                  <a:srgbClr val="002060"/>
                </a:solidFill>
                <a:latin typeface="DFKai-SB" panose="03000509000000000000" pitchFamily="65" charset="-120"/>
                <a:ea typeface="DFKai-SB" panose="03000509000000000000" pitchFamily="65" charset="-120"/>
              </a:rPr>
              <a:t>或</a:t>
            </a:r>
            <a:r>
              <a:rPr lang="zh-TW" altLang="zh-TW" sz="2100" dirty="0">
                <a:solidFill>
                  <a:srgbClr val="002060"/>
                </a:solidFill>
                <a:latin typeface="DFKai-SB" panose="03000509000000000000" pitchFamily="65" charset="-120"/>
                <a:ea typeface="DFKai-SB" panose="03000509000000000000" pitchFamily="65" charset="-120"/>
              </a:rPr>
              <a:t>寶貴的時間去換取身外之物</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是</a:t>
            </a:r>
            <a:r>
              <a:rPr lang="zh-TW" altLang="zh-TW" sz="2100" dirty="0">
                <a:solidFill>
                  <a:srgbClr val="002060"/>
                </a:solidFill>
                <a:latin typeface="DFKai-SB" panose="03000509000000000000" pitchFamily="65" charset="-120"/>
                <a:ea typeface="DFKai-SB" panose="03000509000000000000" pitchFamily="65" charset="-120"/>
              </a:rPr>
              <a:t>不值得的</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(3)</a:t>
            </a:r>
            <a:r>
              <a:rPr lang="zh-TW" altLang="en-US" sz="2100" dirty="0">
                <a:solidFill>
                  <a:srgbClr val="002060"/>
                </a:solidFill>
                <a:latin typeface="DFKai-SB" panose="03000509000000000000" pitchFamily="65" charset="-120"/>
                <a:ea typeface="DFKai-SB" panose="03000509000000000000" pitchFamily="65" charset="-120"/>
              </a:rPr>
              <a:t>從身體方面講</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沒有修的時候就是像我們現在目前的這個肉體就有病衰老</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最後死亡</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最後每個人的身體都會在這個地球上會消失毀滅的</a:t>
            </a:r>
            <a:r>
              <a:rPr lang="en-US" altLang="zh-TW" sz="2100" dirty="0">
                <a:solidFill>
                  <a:srgbClr val="002060"/>
                </a:solidFill>
                <a:latin typeface="DFKai-SB" panose="03000509000000000000" pitchFamily="65" charset="-120"/>
                <a:ea typeface="DFKai-SB" panose="03000509000000000000" pitchFamily="65" charset="-120"/>
              </a:rPr>
              <a:t>,        </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(4)</a:t>
            </a:r>
            <a:r>
              <a:rPr lang="zh-TW" altLang="zh-TW" sz="2100" dirty="0">
                <a:solidFill>
                  <a:srgbClr val="002060"/>
                </a:solidFill>
                <a:latin typeface="DFKai-SB" panose="03000509000000000000" pitchFamily="65" charset="-120"/>
                <a:ea typeface="DFKai-SB" panose="03000509000000000000" pitchFamily="65" charset="-120"/>
              </a:rPr>
              <a:t>從精神的角度講</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我們的精神是一個非常不自由</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不自在</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(5)</a:t>
            </a:r>
            <a:r>
              <a:rPr lang="zh-TW" altLang="zh-TW" sz="2100" dirty="0">
                <a:solidFill>
                  <a:srgbClr val="002060"/>
                </a:solidFill>
                <a:latin typeface="DFKai-SB" panose="03000509000000000000" pitchFamily="65" charset="-120"/>
                <a:ea typeface="DFKai-SB" panose="03000509000000000000" pitchFamily="65" charset="-120"/>
              </a:rPr>
              <a:t>一旦遇到了任何一個外境的時候</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我們的心裡面就產生了各種各樣的影響</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就是外界的東西一直都擾亂我們的內心</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b="1" dirty="0">
                <a:solidFill>
                  <a:srgbClr val="002060"/>
                </a:solidFill>
                <a:latin typeface="DFKai-SB" panose="03000509000000000000" pitchFamily="65" charset="-120"/>
                <a:ea typeface="DFKai-SB" panose="03000509000000000000" pitchFamily="65" charset="-120"/>
              </a:rPr>
              <a:t>凡夫人應追求道路</a:t>
            </a:r>
            <a:r>
              <a:rPr lang="en-US" altLang="zh-TW" sz="2100" b="1"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釋迦摩尼佛發現</a:t>
            </a:r>
            <a:r>
              <a:rPr lang="zh-TW" altLang="en-US" sz="2100" dirty="0">
                <a:solidFill>
                  <a:srgbClr val="002060"/>
                </a:solidFill>
                <a:latin typeface="DFKai-SB" panose="03000509000000000000" pitchFamily="65" charset="-120"/>
                <a:ea typeface="DFKai-SB" panose="03000509000000000000" pitchFamily="65" charset="-120"/>
              </a:rPr>
              <a:t>在</a:t>
            </a:r>
            <a:r>
              <a:rPr lang="zh-TW" altLang="zh-TW" sz="2100" dirty="0">
                <a:solidFill>
                  <a:srgbClr val="002060"/>
                </a:solidFill>
                <a:latin typeface="DFKai-SB" panose="03000509000000000000" pitchFamily="65" charset="-120"/>
                <a:ea typeface="DFKai-SB" panose="03000509000000000000" pitchFamily="65" charset="-120"/>
              </a:rPr>
              <a:t>我們凡夫人的這樣子的肉體跟我們的精神，當中可以提煉出來</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佛的智慧和金剛身</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b="1" dirty="0">
                <a:solidFill>
                  <a:srgbClr val="002060"/>
                </a:solidFill>
                <a:latin typeface="DFKai-SB" panose="03000509000000000000" pitchFamily="65" charset="-120"/>
                <a:ea typeface="DFKai-SB" panose="03000509000000000000" pitchFamily="65" charset="-120"/>
              </a:rPr>
              <a:t>凡夫人流轉輪迴因</a:t>
            </a:r>
            <a:r>
              <a:rPr lang="en-US" altLang="zh-TW" sz="2100" b="1"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佛認為我們不追求</a:t>
            </a:r>
            <a:r>
              <a:rPr lang="zh-TW" altLang="en-US" sz="2100" dirty="0">
                <a:solidFill>
                  <a:srgbClr val="002060"/>
                </a:solidFill>
                <a:latin typeface="DFKai-SB" panose="03000509000000000000" pitchFamily="65" charset="-120"/>
                <a:ea typeface="DFKai-SB" panose="03000509000000000000" pitchFamily="65" charset="-120"/>
              </a:rPr>
              <a:t>身體</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精神的修行</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而</a:t>
            </a:r>
            <a:r>
              <a:rPr lang="zh-TW" altLang="zh-TW" sz="2100" dirty="0">
                <a:solidFill>
                  <a:srgbClr val="002060"/>
                </a:solidFill>
                <a:latin typeface="DFKai-SB" panose="03000509000000000000" pitchFamily="65" charset="-120"/>
                <a:ea typeface="DFKai-SB" panose="03000509000000000000" pitchFamily="65" charset="-120"/>
              </a:rPr>
              <a:t>光是追求外面的這些身外之物</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這個是最大</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的錯誤</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所有的這些世間人</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凡夫人流轉輪迴的最重要的一個因素就是不明白這個</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道理所以就出了這樣子的問題</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br>
              <a:rPr lang="zh-TW" altLang="zh-TW" dirty="0"/>
            </a:br>
            <a:endParaRPr lang="zh-TW" altLang="en-US" sz="2000" dirty="0"/>
          </a:p>
        </p:txBody>
      </p:sp>
    </p:spTree>
    <p:extLst>
      <p:ext uri="{BB962C8B-B14F-4D97-AF65-F5344CB8AC3E}">
        <p14:creationId xmlns:p14="http://schemas.microsoft.com/office/powerpoint/2010/main" val="337348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9967-53AC-4ACA-A24F-9E9B459E7B80}"/>
              </a:ext>
            </a:extLst>
          </p:cNvPr>
          <p:cNvSpPr>
            <a:spLocks noGrp="1"/>
          </p:cNvSpPr>
          <p:nvPr>
            <p:ph type="title"/>
          </p:nvPr>
        </p:nvSpPr>
        <p:spPr>
          <a:xfrm>
            <a:off x="124264" y="137160"/>
            <a:ext cx="11943471" cy="6583679"/>
          </a:xfrm>
        </p:spPr>
        <p:txBody>
          <a:bodyPr>
            <a:normAutofit/>
          </a:bodyPr>
          <a:lstStyle/>
          <a:p>
            <a:r>
              <a:rPr lang="en-US" altLang="zh-TW" sz="2100" dirty="0">
                <a:solidFill>
                  <a:srgbClr val="C00000"/>
                </a:solidFill>
                <a:latin typeface="DFKai-SB" panose="03000509000000000000" pitchFamily="65" charset="-120"/>
                <a:ea typeface="DFKai-SB" panose="03000509000000000000" pitchFamily="65" charset="-120"/>
              </a:rPr>
              <a:t>              </a:t>
            </a:r>
            <a:br>
              <a:rPr lang="en-US" altLang="zh-TW" sz="2100" dirty="0">
                <a:solidFill>
                  <a:srgbClr val="C00000"/>
                </a:solidFill>
                <a:latin typeface="DFKai-SB" panose="03000509000000000000" pitchFamily="65" charset="-120"/>
                <a:ea typeface="DFKai-SB" panose="03000509000000000000" pitchFamily="65" charset="-120"/>
              </a:rPr>
            </a:br>
            <a:r>
              <a:rPr lang="zh-TW" altLang="en-US" sz="2100" dirty="0">
                <a:solidFill>
                  <a:srgbClr val="C00000"/>
                </a:solidFill>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世俗人跟釋迦牟尼佛的這條道路有何不同呢</a:t>
            </a:r>
            <a:r>
              <a:rPr lang="en-US" altLang="zh-TW" sz="2100" dirty="0">
                <a:solidFill>
                  <a:srgbClr val="C00000"/>
                </a:solidFill>
                <a:latin typeface="DFKai-SB" panose="03000509000000000000" pitchFamily="65" charset="-120"/>
                <a:ea typeface="DFKai-SB" panose="03000509000000000000" pitchFamily="65" charset="-120"/>
              </a:rPr>
              <a:t>?</a:t>
            </a:r>
            <a:br>
              <a:rPr lang="en-US" altLang="zh-TW" sz="2100" dirty="0">
                <a:solidFill>
                  <a:srgbClr val="C00000"/>
                </a:solidFill>
                <a:latin typeface="DFKai-SB" panose="03000509000000000000" pitchFamily="65" charset="-120"/>
                <a:ea typeface="DFKai-SB" panose="03000509000000000000" pitchFamily="65" charset="-120"/>
              </a:rPr>
            </a:br>
            <a:br>
              <a:rPr lang="en-US" altLang="zh-TW" sz="2100" dirty="0">
                <a:solidFill>
                  <a:srgbClr val="C00000"/>
                </a:solidFill>
                <a:latin typeface="DFKai-SB" panose="03000509000000000000" pitchFamily="65" charset="-120"/>
                <a:ea typeface="DFKai-SB" panose="03000509000000000000" pitchFamily="65" charset="-120"/>
              </a:rPr>
            </a:br>
            <a:r>
              <a:rPr lang="zh-TW" altLang="zh-TW" sz="2100" b="1" dirty="0">
                <a:solidFill>
                  <a:srgbClr val="002060"/>
                </a:solidFill>
                <a:latin typeface="DFKai-SB" panose="03000509000000000000" pitchFamily="65" charset="-120"/>
                <a:ea typeface="DFKai-SB" panose="03000509000000000000" pitchFamily="65" charset="-120"/>
              </a:rPr>
              <a:t>釋迦牟尼佛的道路</a:t>
            </a:r>
            <a:r>
              <a:rPr lang="en-US" altLang="zh-TW" sz="2100" b="1" dirty="0">
                <a:solidFill>
                  <a:srgbClr val="002060"/>
                </a:solidFill>
                <a:latin typeface="DFKai-SB" panose="03000509000000000000" pitchFamily="65" charset="-120"/>
                <a:ea typeface="DFKai-SB" panose="03000509000000000000" pitchFamily="65" charset="-120"/>
              </a:rPr>
              <a:t>:(</a:t>
            </a:r>
            <a:r>
              <a:rPr lang="en-US" altLang="zh-TW" sz="2100" dirty="0">
                <a:solidFill>
                  <a:srgbClr val="002060"/>
                </a:solidFill>
                <a:latin typeface="DFKai-SB" panose="03000509000000000000" pitchFamily="65" charset="-120"/>
                <a:ea typeface="DFKai-SB" panose="03000509000000000000" pitchFamily="65" charset="-120"/>
              </a:rPr>
              <a:t>1)</a:t>
            </a:r>
            <a:r>
              <a:rPr lang="zh-TW" altLang="zh-TW" sz="2100" dirty="0">
                <a:solidFill>
                  <a:srgbClr val="002060"/>
                </a:solidFill>
                <a:latin typeface="DFKai-SB" panose="03000509000000000000" pitchFamily="65" charset="-120"/>
                <a:ea typeface="DFKai-SB" panose="03000509000000000000" pitchFamily="65" charset="-120"/>
              </a:rPr>
              <a:t>世間</a:t>
            </a:r>
            <a:r>
              <a:rPr lang="zh-TW" altLang="en-US" sz="2100" dirty="0">
                <a:solidFill>
                  <a:srgbClr val="002060"/>
                </a:solidFill>
                <a:latin typeface="DFKai-SB" panose="03000509000000000000" pitchFamily="65" charset="-120"/>
                <a:ea typeface="DFKai-SB" panose="03000509000000000000" pitchFamily="65" charset="-120"/>
              </a:rPr>
              <a:t>人追求的</a:t>
            </a:r>
            <a:r>
              <a:rPr lang="zh-TW" altLang="zh-TW" sz="2100" dirty="0">
                <a:solidFill>
                  <a:srgbClr val="002060"/>
                </a:solidFill>
                <a:latin typeface="DFKai-SB" panose="03000509000000000000" pitchFamily="65" charset="-120"/>
                <a:ea typeface="DFKai-SB" panose="03000509000000000000" pitchFamily="65" charset="-120"/>
              </a:rPr>
              <a:t>名利認為很了不起</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但是實際上不值得那麼投入</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(2)</a:t>
            </a:r>
            <a:r>
              <a:rPr lang="zh-TW" altLang="zh-TW" sz="2100" dirty="0">
                <a:solidFill>
                  <a:srgbClr val="002060"/>
                </a:solidFill>
                <a:latin typeface="DFKai-SB" panose="03000509000000000000" pitchFamily="65" charset="-120"/>
                <a:ea typeface="DFKai-SB" panose="03000509000000000000" pitchFamily="65" charset="-120"/>
              </a:rPr>
              <a:t>所以釋迦牟尼佛就是讓我們</a:t>
            </a:r>
            <a:r>
              <a:rPr lang="zh-TW" altLang="zh-TW" sz="2100" b="1" dirty="0">
                <a:solidFill>
                  <a:srgbClr val="002060"/>
                </a:solidFill>
                <a:latin typeface="DFKai-SB" panose="03000509000000000000" pitchFamily="65" charset="-120"/>
                <a:ea typeface="DFKai-SB" panose="03000509000000000000" pitchFamily="65" charset="-120"/>
              </a:rPr>
              <a:t>重新建立生存的目標或生命的目標</a:t>
            </a:r>
            <a:r>
              <a:rPr lang="en-US" altLang="zh-TW" sz="2100" b="1" dirty="0">
                <a:solidFill>
                  <a:srgbClr val="002060"/>
                </a:solidFill>
                <a:latin typeface="DFKai-SB" panose="03000509000000000000" pitchFamily="65" charset="-120"/>
                <a:ea typeface="DFKai-SB" panose="03000509000000000000" pitchFamily="65" charset="-120"/>
              </a:rPr>
              <a:t>.</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(3)</a:t>
            </a:r>
            <a:r>
              <a:rPr lang="zh-TW" altLang="zh-TW" sz="2100" dirty="0">
                <a:solidFill>
                  <a:srgbClr val="002060"/>
                </a:solidFill>
                <a:latin typeface="DFKai-SB" panose="03000509000000000000" pitchFamily="65" charset="-120"/>
                <a:ea typeface="DFKai-SB" panose="03000509000000000000" pitchFamily="65" charset="-120"/>
              </a:rPr>
              <a:t>首</a:t>
            </a:r>
            <a:r>
              <a:rPr lang="zh-TW" altLang="zh-TW" sz="2100" b="1" dirty="0">
                <a:solidFill>
                  <a:srgbClr val="002060"/>
                </a:solidFill>
                <a:latin typeface="DFKai-SB" panose="03000509000000000000" pitchFamily="65" charset="-120"/>
                <a:ea typeface="DFKai-SB" panose="03000509000000000000" pitchFamily="65" charset="-120"/>
              </a:rPr>
              <a:t>先自己</a:t>
            </a:r>
            <a:r>
              <a:rPr lang="zh-TW" altLang="en-US" sz="2100" b="1" dirty="0">
                <a:solidFill>
                  <a:srgbClr val="002060"/>
                </a:solidFill>
                <a:latin typeface="DFKai-SB" panose="03000509000000000000" pitchFamily="65" charset="-120"/>
                <a:ea typeface="DFKai-SB" panose="03000509000000000000" pitchFamily="65" charset="-120"/>
              </a:rPr>
              <a:t>要</a:t>
            </a:r>
            <a:r>
              <a:rPr lang="zh-TW" altLang="zh-TW" sz="2100" b="1" dirty="0">
                <a:solidFill>
                  <a:srgbClr val="002060"/>
                </a:solidFill>
                <a:latin typeface="DFKai-SB" panose="03000509000000000000" pitchFamily="65" charset="-120"/>
                <a:ea typeface="DFKai-SB" panose="03000509000000000000" pitchFamily="65" charset="-120"/>
              </a:rPr>
              <a:t>提升</a:t>
            </a:r>
            <a:r>
              <a:rPr lang="en-US" altLang="zh-TW" sz="2100" b="1"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認識</a:t>
            </a:r>
            <a:r>
              <a:rPr lang="zh-TW" altLang="zh-TW" sz="2100" dirty="0">
                <a:solidFill>
                  <a:srgbClr val="002060"/>
                </a:solidFill>
                <a:latin typeface="DFKai-SB" panose="03000509000000000000" pitchFamily="65" charset="-120"/>
                <a:ea typeface="DFKai-SB" panose="03000509000000000000" pitchFamily="65" charset="-120"/>
              </a:rPr>
              <a:t>現在</a:t>
            </a:r>
            <a:r>
              <a:rPr lang="zh-TW" altLang="en-US" sz="2100" dirty="0">
                <a:solidFill>
                  <a:srgbClr val="002060"/>
                </a:solidFill>
                <a:latin typeface="DFKai-SB" panose="03000509000000000000" pitchFamily="65" charset="-120"/>
                <a:ea typeface="DFKai-SB" panose="03000509000000000000" pitchFamily="65" charset="-120"/>
              </a:rPr>
              <a:t>的</a:t>
            </a:r>
            <a:r>
              <a:rPr lang="zh-TW" altLang="zh-TW" sz="2100" dirty="0">
                <a:solidFill>
                  <a:srgbClr val="002060"/>
                </a:solidFill>
                <a:latin typeface="DFKai-SB" panose="03000509000000000000" pitchFamily="65" charset="-120"/>
                <a:ea typeface="DFKai-SB" panose="03000509000000000000" pitchFamily="65" charset="-120"/>
              </a:rPr>
              <a:t>身體有病又會衰老或者最後死亡</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死亡的時候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意識一旦離開了肉體以後呢</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就是幾個小時內會腐爛 </a:t>
            </a:r>
            <a:r>
              <a:rPr lang="en-US" altLang="zh-TW" sz="2100" dirty="0">
                <a:solidFill>
                  <a:srgbClr val="002060"/>
                </a:solidFill>
                <a:latin typeface="DFKai-SB" panose="03000509000000000000" pitchFamily="65" charset="-120"/>
                <a:ea typeface="DFKai-SB" panose="03000509000000000000" pitchFamily="65" charset="-120"/>
              </a:rPr>
              <a:t>.</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(4)</a:t>
            </a:r>
            <a:r>
              <a:rPr lang="zh-TW" altLang="zh-TW" sz="2100" dirty="0">
                <a:solidFill>
                  <a:srgbClr val="002060"/>
                </a:solidFill>
                <a:latin typeface="DFKai-SB" panose="03000509000000000000" pitchFamily="65" charset="-120"/>
                <a:ea typeface="DFKai-SB" panose="03000509000000000000" pitchFamily="65" charset="-120"/>
              </a:rPr>
              <a:t>但我們通過尤其是密宗的修法</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可以把我們的身體轉變為有一個叫做金剛身</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(5)</a:t>
            </a:r>
            <a:r>
              <a:rPr lang="zh-TW" altLang="zh-TW" sz="2100" dirty="0">
                <a:solidFill>
                  <a:srgbClr val="002060"/>
                </a:solidFill>
                <a:latin typeface="DFKai-SB" panose="03000509000000000000" pitchFamily="65" charset="-120"/>
                <a:ea typeface="DFKai-SB" panose="03000509000000000000" pitchFamily="65" charset="-120"/>
              </a:rPr>
              <a:t>金剛身有七種不同的特點</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其中絕大多數金剛就是不變的意思</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(6)</a:t>
            </a:r>
            <a:r>
              <a:rPr lang="zh-TW" altLang="en-US" sz="2100" dirty="0">
                <a:solidFill>
                  <a:srgbClr val="002060"/>
                </a:solidFill>
                <a:latin typeface="DFKai-SB" panose="03000509000000000000" pitchFamily="65" charset="-120"/>
                <a:ea typeface="DFKai-SB" panose="03000509000000000000" pitchFamily="65" charset="-120"/>
              </a:rPr>
              <a:t>從身體方面講</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我們的身體經過修</a:t>
            </a:r>
            <a:r>
              <a:rPr lang="zh-TW" altLang="en-US" sz="2100" dirty="0">
                <a:solidFill>
                  <a:srgbClr val="002060"/>
                </a:solidFill>
                <a:latin typeface="DFKai-SB" panose="03000509000000000000" pitchFamily="65" charset="-120"/>
                <a:ea typeface="DFKai-SB" panose="03000509000000000000" pitchFamily="65" charset="-120"/>
              </a:rPr>
              <a:t>行</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可以提煉出一個身體這個叫做金剛身</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                 </a:t>
            </a:r>
            <a:br>
              <a:rPr lang="zh-TW"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 (7)</a:t>
            </a:r>
            <a:r>
              <a:rPr lang="zh-TW" altLang="en-US" sz="2100" dirty="0">
                <a:solidFill>
                  <a:srgbClr val="002060"/>
                </a:solidFill>
                <a:latin typeface="DFKai-SB" panose="03000509000000000000" pitchFamily="65" charset="-120"/>
                <a:ea typeface="DFKai-SB" panose="03000509000000000000" pitchFamily="65" charset="-120"/>
              </a:rPr>
              <a:t>從精神方面講</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通過修行我們的八識意識裡面可以提煉出佛的智慧</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提煉</a:t>
            </a:r>
            <a:r>
              <a:rPr lang="zh-TW" altLang="en-US" sz="2100" dirty="0">
                <a:solidFill>
                  <a:srgbClr val="002060"/>
                </a:solidFill>
                <a:latin typeface="DFKai-SB" panose="03000509000000000000" pitchFamily="65" charset="-120"/>
                <a:ea typeface="DFKai-SB" panose="03000509000000000000" pitchFamily="65" charset="-120"/>
              </a:rPr>
              <a:t>出來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也就</a:t>
            </a:r>
            <a:r>
              <a:rPr lang="zh-TW" altLang="zh-TW" sz="2100" dirty="0">
                <a:solidFill>
                  <a:srgbClr val="002060"/>
                </a:solidFill>
                <a:latin typeface="DFKai-SB" panose="03000509000000000000" pitchFamily="65" charset="-120"/>
                <a:ea typeface="DFKai-SB" panose="03000509000000000000" pitchFamily="65" charset="-120"/>
              </a:rPr>
              <a:t>是一個永久不變的一個這樣子的智慧</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br>
              <a:rPr lang="zh-TW" altLang="zh-TW" sz="2300" dirty="0">
                <a:latin typeface="DFKai-SB" panose="03000509000000000000" pitchFamily="65" charset="-120"/>
                <a:ea typeface="DFKai-SB" panose="03000509000000000000" pitchFamily="65" charset="-120"/>
              </a:rPr>
            </a:br>
            <a:endParaRPr lang="zh-TW" altLang="en-US" sz="23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99715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20FF-D410-4EAB-82A3-77EFD0301AA1}"/>
              </a:ext>
            </a:extLst>
          </p:cNvPr>
          <p:cNvSpPr>
            <a:spLocks noGrp="1"/>
          </p:cNvSpPr>
          <p:nvPr>
            <p:ph type="title"/>
          </p:nvPr>
        </p:nvSpPr>
        <p:spPr>
          <a:xfrm>
            <a:off x="211015" y="154745"/>
            <a:ext cx="11816862" cy="6485206"/>
          </a:xfrm>
        </p:spPr>
        <p:txBody>
          <a:bodyPr>
            <a:normAutofit/>
          </a:bodyPr>
          <a:lstStyle/>
          <a:p>
            <a:r>
              <a:rPr lang="zh-TW" altLang="en-US" sz="2100" dirty="0">
                <a:latin typeface="DFKai-SB" panose="03000509000000000000" pitchFamily="65" charset="-120"/>
                <a:ea typeface="DFKai-SB" panose="03000509000000000000" pitchFamily="65" charset="-120"/>
              </a:rPr>
              <a:t>                      </a:t>
            </a:r>
            <a:r>
              <a:rPr lang="zh-TW" altLang="zh-TW" sz="2500" dirty="0">
                <a:solidFill>
                  <a:srgbClr val="C00000"/>
                </a:solidFill>
                <a:latin typeface="DFKai-SB" panose="03000509000000000000" pitchFamily="65" charset="-120"/>
                <a:ea typeface="DFKai-SB" panose="03000509000000000000" pitchFamily="65" charset="-120"/>
              </a:rPr>
              <a:t>釋迦牟尼</a:t>
            </a:r>
            <a:r>
              <a:rPr lang="zh-TW" altLang="en-US" sz="2500" dirty="0">
                <a:solidFill>
                  <a:srgbClr val="C00000"/>
                </a:solidFill>
                <a:latin typeface="DFKai-SB" panose="03000509000000000000" pitchFamily="65" charset="-120"/>
                <a:ea typeface="DFKai-SB" panose="03000509000000000000" pitchFamily="65" charset="-120"/>
              </a:rPr>
              <a:t>佛了知宇宙</a:t>
            </a:r>
            <a:r>
              <a:rPr lang="en-US" altLang="zh-TW" sz="2500" dirty="0">
                <a:solidFill>
                  <a:srgbClr val="C00000"/>
                </a:solidFill>
                <a:latin typeface="DFKai-SB" panose="03000509000000000000" pitchFamily="65" charset="-120"/>
                <a:ea typeface="DFKai-SB" panose="03000509000000000000" pitchFamily="65" charset="-120"/>
              </a:rPr>
              <a:t>.</a:t>
            </a:r>
            <a:r>
              <a:rPr lang="zh-TW" altLang="en-US" sz="2500" dirty="0">
                <a:solidFill>
                  <a:srgbClr val="C00000"/>
                </a:solidFill>
                <a:latin typeface="DFKai-SB" panose="03000509000000000000" pitchFamily="65" charset="-120"/>
                <a:ea typeface="DFKai-SB" panose="03000509000000000000" pitchFamily="65" charset="-120"/>
              </a:rPr>
              <a:t>了知輪迴</a:t>
            </a:r>
            <a:br>
              <a:rPr lang="en-US" altLang="zh-TW" sz="2100" dirty="0">
                <a:latin typeface="DFKai-SB" panose="03000509000000000000" pitchFamily="65" charset="-120"/>
                <a:ea typeface="DFKai-SB" panose="03000509000000000000" pitchFamily="65" charset="-120"/>
              </a:rPr>
            </a:br>
            <a:br>
              <a:rPr lang="en-US" altLang="zh-TW" sz="2100" dirty="0">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佛的教誡    </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佛</a:t>
            </a:r>
            <a:r>
              <a:rPr lang="zh-TW" altLang="zh-TW" sz="2100" dirty="0">
                <a:solidFill>
                  <a:srgbClr val="002060"/>
                </a:solidFill>
                <a:latin typeface="DFKai-SB" panose="03000509000000000000" pitchFamily="65" charset="-120"/>
                <a:ea typeface="DFKai-SB" panose="03000509000000000000" pitchFamily="65" charset="-120"/>
              </a:rPr>
              <a:t>地沒有要求我們完全脫離物質生活</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因為</a:t>
            </a:r>
            <a:r>
              <a:rPr lang="zh-TW" altLang="zh-TW" sz="2100" dirty="0">
                <a:solidFill>
                  <a:srgbClr val="002060"/>
                </a:solidFill>
                <a:latin typeface="DFKai-SB" panose="03000509000000000000" pitchFamily="65" charset="-120"/>
                <a:ea typeface="DFKai-SB" panose="03000509000000000000" pitchFamily="65" charset="-120"/>
              </a:rPr>
              <a:t>欲界是需要依靠外界的力量</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能量生存</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任何一個世俗的物質生存的條件</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只能作為一個生存的條件而不能做一個生存的目標</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錯誤見解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金錢名利地位這些本身</a:t>
            </a:r>
            <a:r>
              <a:rPr lang="zh-TW" altLang="en-US" sz="2100" dirty="0">
                <a:solidFill>
                  <a:srgbClr val="002060"/>
                </a:solidFill>
                <a:latin typeface="DFKai-SB" panose="03000509000000000000" pitchFamily="65" charset="-120"/>
                <a:ea typeface="DFKai-SB" panose="03000509000000000000" pitchFamily="65" charset="-120"/>
              </a:rPr>
              <a:t>與</a:t>
            </a:r>
            <a:r>
              <a:rPr lang="zh-TW" altLang="zh-TW" sz="2100" dirty="0">
                <a:solidFill>
                  <a:srgbClr val="002060"/>
                </a:solidFill>
                <a:latin typeface="DFKai-SB" panose="03000509000000000000" pitchFamily="65" charset="-120"/>
                <a:ea typeface="DFKai-SB" panose="03000509000000000000" pitchFamily="65" charset="-120"/>
              </a:rPr>
              <a:t>實際的</a:t>
            </a:r>
            <a:r>
              <a:rPr lang="zh-TW" altLang="en-US" sz="2100" dirty="0">
                <a:solidFill>
                  <a:srgbClr val="002060"/>
                </a:solidFill>
                <a:latin typeface="DFKai-SB" panose="03000509000000000000" pitchFamily="65" charset="-120"/>
                <a:ea typeface="DFKai-SB" panose="03000509000000000000" pitchFamily="65" charset="-120"/>
              </a:rPr>
              <a:t>基本</a:t>
            </a:r>
            <a:r>
              <a:rPr lang="zh-TW" altLang="zh-TW" sz="2100" dirty="0">
                <a:solidFill>
                  <a:srgbClr val="002060"/>
                </a:solidFill>
                <a:latin typeface="DFKai-SB" panose="03000509000000000000" pitchFamily="65" charset="-120"/>
                <a:ea typeface="DFKai-SB" panose="03000509000000000000" pitchFamily="65" charset="-120"/>
              </a:rPr>
              <a:t>生存沒有太大的關係</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但是世間人把這些都作為</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生存的目標去奮鬥</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正確方向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我們可以把這些東西用來作為一個生存的方法或者是生存的條件</a:t>
            </a: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然後我們的生存</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目就是在另外一個地方</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下手處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生存的目標就是要提煉自己的心身也就是鍛煉自己的心身</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小  結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我們真正發現釋迦牟尼佛的理論才是真正的唯一的真理</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釋迦牟尼佛他自己首先</a:t>
            </a:r>
            <a:r>
              <a:rPr lang="zh-TW" altLang="en-US" sz="2100" dirty="0">
                <a:solidFill>
                  <a:srgbClr val="002060"/>
                </a:solidFill>
                <a:latin typeface="DFKai-SB" panose="03000509000000000000" pitchFamily="65" charset="-120"/>
                <a:ea typeface="DFKai-SB" panose="03000509000000000000" pitchFamily="65" charset="-120"/>
              </a:rPr>
              <a:t>也</a:t>
            </a:r>
            <a:r>
              <a:rPr lang="zh-TW" altLang="zh-TW" sz="2100" dirty="0">
                <a:solidFill>
                  <a:srgbClr val="002060"/>
                </a:solidFill>
                <a:latin typeface="DFKai-SB" panose="03000509000000000000" pitchFamily="65" charset="-120"/>
                <a:ea typeface="DFKai-SB" panose="03000509000000000000" pitchFamily="65" charset="-120"/>
              </a:rPr>
              <a:t>已</a:t>
            </a: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經到達了人類智慧的巔峰</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當</a:t>
            </a:r>
            <a:r>
              <a:rPr lang="zh-TW" altLang="zh-TW" sz="2100" dirty="0">
                <a:solidFill>
                  <a:srgbClr val="002060"/>
                </a:solidFill>
                <a:latin typeface="DFKai-SB" panose="03000509000000000000" pitchFamily="65" charset="-120"/>
                <a:ea typeface="DFKai-SB" panose="03000509000000000000" pitchFamily="65" charset="-120"/>
              </a:rPr>
              <a:t>然哲學</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科學</a:t>
            </a:r>
            <a:r>
              <a:rPr lang="zh-TW" altLang="en-US" sz="2100" dirty="0">
                <a:solidFill>
                  <a:srgbClr val="002060"/>
                </a:solidFill>
                <a:latin typeface="DFKai-SB" panose="03000509000000000000" pitchFamily="65" charset="-120"/>
                <a:ea typeface="DFKai-SB" panose="03000509000000000000" pitchFamily="65" charset="-120"/>
              </a:rPr>
              <a:t>家</a:t>
            </a:r>
            <a:r>
              <a:rPr lang="zh-TW" altLang="zh-TW" sz="2100" dirty="0">
                <a:solidFill>
                  <a:srgbClr val="002060"/>
                </a:solidFill>
                <a:latin typeface="DFKai-SB" panose="03000509000000000000" pitchFamily="65" charset="-120"/>
                <a:ea typeface="DFKai-SB" panose="03000509000000000000" pitchFamily="65" charset="-120"/>
              </a:rPr>
              <a:t>裡面有很多真正的真理</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但</a:t>
            </a:r>
            <a:r>
              <a:rPr lang="zh-TW" altLang="en-US" sz="2100" dirty="0">
                <a:solidFill>
                  <a:srgbClr val="002060"/>
                </a:solidFill>
                <a:latin typeface="DFKai-SB" panose="03000509000000000000" pitchFamily="65" charset="-120"/>
                <a:ea typeface="DFKai-SB" panose="03000509000000000000" pitchFamily="65" charset="-120"/>
              </a:rPr>
              <a:t>科學家也不</a:t>
            </a:r>
            <a:r>
              <a:rPr lang="zh-TW" altLang="zh-TW" sz="2100" dirty="0">
                <a:solidFill>
                  <a:srgbClr val="002060"/>
                </a:solidFill>
                <a:latin typeface="DFKai-SB" panose="03000509000000000000" pitchFamily="65" charset="-120"/>
                <a:ea typeface="DFKai-SB" panose="03000509000000000000" pitchFamily="65" charset="-120"/>
              </a:rPr>
              <a:t>全盤的接受</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他</a:t>
            </a:r>
            <a:r>
              <a:rPr lang="zh-TW" altLang="en-US" sz="2100" dirty="0">
                <a:solidFill>
                  <a:srgbClr val="002060"/>
                </a:solidFill>
                <a:latin typeface="DFKai-SB" panose="03000509000000000000" pitchFamily="65" charset="-120"/>
                <a:ea typeface="DFKai-SB" panose="03000509000000000000" pitchFamily="65" charset="-120"/>
              </a:rPr>
              <a:t>們</a:t>
            </a:r>
            <a:r>
              <a:rPr lang="zh-TW" altLang="zh-TW" sz="2100" dirty="0">
                <a:solidFill>
                  <a:srgbClr val="002060"/>
                </a:solidFill>
                <a:latin typeface="DFKai-SB" panose="03000509000000000000" pitchFamily="65" charset="-120"/>
                <a:ea typeface="DFKai-SB" panose="03000509000000000000" pitchFamily="65" charset="-120"/>
              </a:rPr>
              <a:t>都在發展過</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程當中</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還不是巔峰</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endParaRPr lang="zh-TW" altLang="en-US" sz="21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10385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8315-BC07-438C-A8F2-35507AC12297}"/>
              </a:ext>
            </a:extLst>
          </p:cNvPr>
          <p:cNvSpPr>
            <a:spLocks noGrp="1"/>
          </p:cNvSpPr>
          <p:nvPr>
            <p:ph type="title"/>
          </p:nvPr>
        </p:nvSpPr>
        <p:spPr>
          <a:xfrm>
            <a:off x="180622" y="0"/>
            <a:ext cx="12011377" cy="6858000"/>
          </a:xfrm>
        </p:spPr>
        <p:txBody>
          <a:bodyPr>
            <a:noAutofit/>
          </a:bodyPr>
          <a:lstStyle/>
          <a:p>
            <a:r>
              <a:rPr lang="en-US" altLang="zh-TW" sz="2100" dirty="0">
                <a:solidFill>
                  <a:srgbClr val="C00000"/>
                </a:solidFill>
                <a:latin typeface="DFKai-SB" panose="03000509000000000000" pitchFamily="65" charset="-120"/>
                <a:ea typeface="DFKai-SB" panose="03000509000000000000" pitchFamily="65" charset="-120"/>
              </a:rPr>
              <a:t>                     </a:t>
            </a:r>
            <a:br>
              <a:rPr lang="en-US" altLang="zh-TW" sz="2100" dirty="0">
                <a:solidFill>
                  <a:srgbClr val="C00000"/>
                </a:solidFill>
                <a:latin typeface="DFKai-SB" panose="03000509000000000000" pitchFamily="65" charset="-120"/>
                <a:ea typeface="DFKai-SB" panose="03000509000000000000" pitchFamily="65" charset="-120"/>
              </a:rPr>
            </a:br>
            <a:br>
              <a:rPr lang="en-US" altLang="zh-TW" sz="2100" dirty="0">
                <a:solidFill>
                  <a:srgbClr val="C00000"/>
                </a:solidFill>
                <a:latin typeface="DFKai-SB" panose="03000509000000000000" pitchFamily="65" charset="-120"/>
                <a:ea typeface="DFKai-SB" panose="03000509000000000000" pitchFamily="65" charset="-120"/>
              </a:rPr>
            </a:br>
            <a:r>
              <a:rPr lang="en-US" altLang="zh-TW" sz="2100" dirty="0">
                <a:solidFill>
                  <a:srgbClr val="C00000"/>
                </a:solidFill>
                <a:latin typeface="DFKai-SB" panose="03000509000000000000" pitchFamily="65" charset="-120"/>
                <a:ea typeface="DFKai-SB" panose="03000509000000000000" pitchFamily="65" charset="-120"/>
              </a:rPr>
              <a:t>                     </a:t>
            </a:r>
            <a:r>
              <a:rPr lang="zh-TW" altLang="zh-TW" sz="2100" dirty="0">
                <a:solidFill>
                  <a:srgbClr val="C00000"/>
                </a:solidFill>
                <a:latin typeface="DFKai-SB" panose="03000509000000000000" pitchFamily="65" charset="-120"/>
                <a:ea typeface="DFKai-SB" panose="03000509000000000000" pitchFamily="65" charset="-120"/>
              </a:rPr>
              <a:t>釋迦牟尼</a:t>
            </a:r>
            <a:r>
              <a:rPr lang="zh-TW" altLang="en-US" sz="2100" dirty="0">
                <a:solidFill>
                  <a:srgbClr val="C00000"/>
                </a:solidFill>
                <a:latin typeface="DFKai-SB" panose="03000509000000000000" pitchFamily="65" charset="-120"/>
                <a:ea typeface="DFKai-SB" panose="03000509000000000000" pitchFamily="65" charset="-120"/>
              </a:rPr>
              <a:t>佛了知宇宙</a:t>
            </a:r>
            <a:r>
              <a:rPr lang="en-US" altLang="zh-TW" sz="2100" dirty="0">
                <a:solidFill>
                  <a:srgbClr val="C00000"/>
                </a:solidFill>
                <a:latin typeface="DFKai-SB" panose="03000509000000000000" pitchFamily="65" charset="-120"/>
                <a:ea typeface="DFKai-SB" panose="03000509000000000000" pitchFamily="65" charset="-120"/>
              </a:rPr>
              <a:t>.</a:t>
            </a:r>
            <a:r>
              <a:rPr lang="zh-TW" altLang="en-US" sz="2100" dirty="0">
                <a:solidFill>
                  <a:srgbClr val="C00000"/>
                </a:solidFill>
                <a:latin typeface="DFKai-SB" panose="03000509000000000000" pitchFamily="65" charset="-120"/>
                <a:ea typeface="DFKai-SB" panose="03000509000000000000" pitchFamily="65" charset="-120"/>
              </a:rPr>
              <a:t>了知輪迴</a:t>
            </a:r>
            <a:br>
              <a:rPr lang="en-US" altLang="zh-TW" sz="2100" dirty="0">
                <a:solidFill>
                  <a:srgbClr val="C00000"/>
                </a:solidFill>
                <a:latin typeface="DFKai-SB" panose="03000509000000000000" pitchFamily="65" charset="-120"/>
                <a:ea typeface="DFKai-SB" panose="03000509000000000000" pitchFamily="65" charset="-120"/>
              </a:rPr>
            </a:br>
            <a:r>
              <a:rPr lang="zh-TW" altLang="en-US" sz="2100" dirty="0">
                <a:latin typeface="DFKai-SB" panose="03000509000000000000" pitchFamily="65" charset="-120"/>
                <a:ea typeface="DFKai-SB" panose="03000509000000000000" pitchFamily="65" charset="-120"/>
              </a:rPr>
              <a:t>                                  </a:t>
            </a:r>
            <a:br>
              <a:rPr lang="en-CA" altLang="zh-TW" sz="2100" dirty="0">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凡夫提升道路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釋迦牟尼佛証悟</a:t>
            </a:r>
            <a:r>
              <a:rPr lang="zh-TW" altLang="en-US" sz="2100" dirty="0">
                <a:solidFill>
                  <a:srgbClr val="002060"/>
                </a:solidFill>
                <a:latin typeface="DFKai-SB" panose="03000509000000000000" pitchFamily="65" charset="-120"/>
                <a:ea typeface="DFKai-SB" panose="03000509000000000000" pitchFamily="65" charset="-120"/>
              </a:rPr>
              <a:t>及已到達</a:t>
            </a:r>
            <a:r>
              <a:rPr lang="zh-TW" altLang="zh-TW" sz="2100" dirty="0">
                <a:solidFill>
                  <a:srgbClr val="002060"/>
                </a:solidFill>
                <a:latin typeface="DFKai-SB" panose="03000509000000000000" pitchFamily="65" charset="-120"/>
                <a:ea typeface="DFKai-SB" panose="03000509000000000000" pitchFamily="65" charset="-120"/>
              </a:rPr>
              <a:t>人類智慧的巔峰</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佛了知</a:t>
            </a:r>
            <a:r>
              <a:rPr lang="zh-TW" altLang="zh-TW" sz="2100" dirty="0">
                <a:solidFill>
                  <a:srgbClr val="002060"/>
                </a:solidFill>
                <a:latin typeface="DFKai-SB" panose="03000509000000000000" pitchFamily="65" charset="-120"/>
                <a:ea typeface="DFKai-SB" panose="03000509000000000000" pitchFamily="65" charset="-120"/>
              </a:rPr>
              <a:t>輪迴</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從一個這樣的凡夫怎樣去提升</a:t>
            </a:r>
            <a:r>
              <a:rPr lang="en-CA"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最後提升到什麼樣的程度</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除了釋迦摩尼佛的修法以外</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在這個世俗間東西方的文化裡面沒有一個是真正</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的回頭提升自己的教育</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外面物質的提升</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我們大家都知道像電腦每一年都在升級</a:t>
            </a:r>
            <a:r>
              <a:rPr lang="en-US" altLang="zh-TW" sz="2100" dirty="0">
                <a:solidFill>
                  <a:srgbClr val="002060"/>
                </a:solidFill>
                <a:latin typeface="DFKai-SB" panose="03000509000000000000" pitchFamily="65" charset="-120"/>
                <a:ea typeface="DFKai-SB" panose="03000509000000000000" pitchFamily="65" charset="-120"/>
              </a:rPr>
              <a:t>,</a:t>
            </a:r>
            <a:r>
              <a:rPr lang="zh-TW" altLang="en-US" sz="2100" dirty="0">
                <a:solidFill>
                  <a:srgbClr val="002060"/>
                </a:solidFill>
                <a:latin typeface="DFKai-SB" panose="03000509000000000000" pitchFamily="65" charset="-120"/>
                <a:ea typeface="DFKai-SB" panose="03000509000000000000" pitchFamily="65" charset="-120"/>
              </a:rPr>
              <a:t>上</a:t>
            </a:r>
            <a:r>
              <a:rPr lang="zh-TW" altLang="zh-TW" sz="2100" dirty="0">
                <a:solidFill>
                  <a:srgbClr val="002060"/>
                </a:solidFill>
                <a:latin typeface="DFKai-SB" panose="03000509000000000000" pitchFamily="65" charset="-120"/>
                <a:ea typeface="DFKai-SB" panose="03000509000000000000" pitchFamily="65" charset="-120"/>
              </a:rPr>
              <a:t>半年下半年都不一樣</a:t>
            </a:r>
            <a:r>
              <a:rPr lang="en-CA"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這樣子的升級</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外面的物質就是這樣子不斷地在升級</a:t>
            </a:r>
            <a:r>
              <a:rPr lang="zh-TW" altLang="en-US" sz="2100" dirty="0">
                <a:solidFill>
                  <a:srgbClr val="002060"/>
                </a:solidFill>
                <a:latin typeface="DFKai-SB" panose="03000509000000000000" pitchFamily="65" charset="-120"/>
                <a:ea typeface="DFKai-SB" panose="03000509000000000000" pitchFamily="65" charset="-120"/>
              </a:rPr>
              <a:t>不間斷</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凡夫</a:t>
            </a:r>
            <a:r>
              <a:rPr lang="en-US" altLang="zh-TW" sz="2100" dirty="0">
                <a:solidFill>
                  <a:srgbClr val="002060"/>
                </a:solidFill>
                <a:latin typeface="DFKai-SB" panose="03000509000000000000" pitchFamily="65" charset="-120"/>
                <a:ea typeface="DFKai-SB" panose="03000509000000000000" pitchFamily="65" charset="-120"/>
              </a:rPr>
              <a:t>vs</a:t>
            </a:r>
            <a:r>
              <a:rPr lang="zh-TW" altLang="en-US" sz="2100" dirty="0">
                <a:solidFill>
                  <a:srgbClr val="002060"/>
                </a:solidFill>
                <a:latin typeface="DFKai-SB" panose="03000509000000000000" pitchFamily="65" charset="-120"/>
                <a:ea typeface="DFKai-SB" panose="03000509000000000000" pitchFamily="65" charset="-120"/>
              </a:rPr>
              <a:t>外面物質</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提升升級身外之物大家不覺得這個是迷信</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大家都覺得這是一個很實在的技術</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同樣的我們還沒有被提升到</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只不過是我們自己還沒有提煉沒</a:t>
            </a:r>
            <a:r>
              <a:rPr lang="zh-TW" altLang="en-US" sz="2100" dirty="0">
                <a:solidFill>
                  <a:srgbClr val="002060"/>
                </a:solidFill>
                <a:latin typeface="DFKai-SB" panose="03000509000000000000" pitchFamily="65" charset="-120"/>
                <a:ea typeface="DFKai-SB" panose="03000509000000000000" pitchFamily="65" charset="-120"/>
              </a:rPr>
              <a:t>有這些</a:t>
            </a:r>
            <a:r>
              <a:rPr lang="zh-TW" altLang="zh-TW" sz="2100" dirty="0">
                <a:solidFill>
                  <a:srgbClr val="002060"/>
                </a:solidFill>
                <a:latin typeface="DFKai-SB" panose="03000509000000000000" pitchFamily="65" charset="-120"/>
                <a:ea typeface="DFKai-SB" panose="03000509000000000000" pitchFamily="65" charset="-120"/>
              </a:rPr>
              <a:t>經驗而已</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實際上如果我們自己能夠學習的話可以提升自己的這是絕對沒有問題的</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凡夫如何提升  </a:t>
            </a:r>
            <a:r>
              <a:rPr lang="en-US" altLang="zh-TW" sz="2100" dirty="0">
                <a:solidFill>
                  <a:srgbClr val="002060"/>
                </a:solidFill>
                <a:latin typeface="DFKai-SB" panose="03000509000000000000" pitchFamily="65" charset="-120"/>
                <a:ea typeface="DFKai-SB" panose="03000509000000000000" pitchFamily="65" charset="-120"/>
              </a:rPr>
              <a:t>:&lt;</a:t>
            </a:r>
            <a:r>
              <a:rPr lang="zh-TW" altLang="en-US" sz="2100" dirty="0">
                <a:solidFill>
                  <a:srgbClr val="002060"/>
                </a:solidFill>
                <a:latin typeface="DFKai-SB" panose="03000509000000000000" pitchFamily="65" charset="-120"/>
                <a:ea typeface="DFKai-SB" panose="03000509000000000000" pitchFamily="65" charset="-120"/>
              </a:rPr>
              <a:t>宗</a:t>
            </a:r>
            <a:r>
              <a:rPr lang="en-US" altLang="zh-TW" sz="2100" dirty="0">
                <a:solidFill>
                  <a:srgbClr val="002060"/>
                </a:solidFill>
                <a:latin typeface="DFKai-SB" panose="03000509000000000000" pitchFamily="65" charset="-120"/>
                <a:ea typeface="DFKai-SB" panose="03000509000000000000" pitchFamily="65" charset="-120"/>
              </a:rPr>
              <a:t>&gt;</a:t>
            </a:r>
            <a:r>
              <a:rPr lang="zh-TW" altLang="zh-TW" sz="2100" dirty="0">
                <a:solidFill>
                  <a:srgbClr val="002060"/>
                </a:solidFill>
                <a:latin typeface="DFKai-SB" panose="03000509000000000000" pitchFamily="65" charset="-120"/>
                <a:ea typeface="DFKai-SB" panose="03000509000000000000" pitchFamily="65" charset="-120"/>
              </a:rPr>
              <a:t>首先我們一定要建立正知正見</a:t>
            </a:r>
            <a:r>
              <a:rPr lang="zh-TW" altLang="en-US" sz="2100" dirty="0">
                <a:solidFill>
                  <a:srgbClr val="002060"/>
                </a:solidFill>
                <a:latin typeface="DFKai-SB" panose="03000509000000000000" pitchFamily="65" charset="-120"/>
                <a:ea typeface="DFKai-SB" panose="03000509000000000000" pitchFamily="65" charset="-120"/>
              </a:rPr>
              <a:t>這</a:t>
            </a:r>
            <a:r>
              <a:rPr lang="zh-TW" altLang="zh-TW" sz="2100" dirty="0">
                <a:solidFill>
                  <a:srgbClr val="002060"/>
                </a:solidFill>
                <a:latin typeface="DFKai-SB" panose="03000509000000000000" pitchFamily="65" charset="-120"/>
                <a:ea typeface="DFKai-SB" panose="03000509000000000000" pitchFamily="65" charset="-120"/>
              </a:rPr>
              <a:t>是非常的重要</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zh-TW" altLang="en-US" sz="2100" dirty="0">
                <a:solidFill>
                  <a:srgbClr val="002060"/>
                </a:solidFill>
                <a:latin typeface="DFKai-SB" panose="03000509000000000000" pitchFamily="65" charset="-120"/>
                <a:ea typeface="DFKai-SB" panose="03000509000000000000" pitchFamily="65" charset="-120"/>
              </a:rPr>
              <a:t>               </a:t>
            </a:r>
            <a:r>
              <a:rPr lang="en-US" altLang="zh-TW" sz="2000" dirty="0">
                <a:solidFill>
                  <a:srgbClr val="002060"/>
                </a:solidFill>
                <a:latin typeface="DFKai-SB" panose="03000509000000000000" pitchFamily="65" charset="-120"/>
                <a:ea typeface="DFKai-SB" panose="03000509000000000000" pitchFamily="65" charset="-120"/>
              </a:rPr>
              <a:t>&lt;</a:t>
            </a:r>
            <a:r>
              <a:rPr lang="zh-TW" altLang="en-US" sz="2000" dirty="0">
                <a:solidFill>
                  <a:srgbClr val="002060"/>
                </a:solidFill>
                <a:latin typeface="DFKai-SB" panose="03000509000000000000" pitchFamily="65" charset="-120"/>
                <a:ea typeface="DFKai-SB" panose="03000509000000000000" pitchFamily="65" charset="-120"/>
              </a:rPr>
              <a:t>因</a:t>
            </a:r>
            <a:r>
              <a:rPr lang="en-US" altLang="zh-TW" sz="2000" dirty="0">
                <a:solidFill>
                  <a:srgbClr val="002060"/>
                </a:solidFill>
                <a:latin typeface="DFKai-SB" panose="03000509000000000000" pitchFamily="65" charset="-120"/>
                <a:ea typeface="DFKai-SB" panose="03000509000000000000" pitchFamily="65" charset="-120"/>
              </a:rPr>
              <a:t>&gt;</a:t>
            </a:r>
            <a:r>
              <a:rPr lang="zh-TW" altLang="zh-TW" sz="2000" dirty="0">
                <a:solidFill>
                  <a:srgbClr val="002060"/>
                </a:solidFill>
                <a:latin typeface="DFKai-SB" panose="03000509000000000000" pitchFamily="65" charset="-120"/>
                <a:ea typeface="DFKai-SB" panose="03000509000000000000" pitchFamily="65" charset="-120"/>
              </a:rPr>
              <a:t>多數的人都在</a:t>
            </a:r>
            <a:r>
              <a:rPr lang="zh-TW" altLang="zh-TW" sz="2100" dirty="0">
                <a:solidFill>
                  <a:srgbClr val="002060"/>
                </a:solidFill>
                <a:latin typeface="DFKai-SB" panose="03000509000000000000" pitchFamily="65" charset="-120"/>
                <a:ea typeface="DFKai-SB" panose="03000509000000000000" pitchFamily="65" charset="-120"/>
              </a:rPr>
              <a:t>學廣論</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入行論</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學佛的人要有一定的佛教的知識才可以有資</a:t>
            </a:r>
            <a:r>
              <a:rPr lang="zh-TW" altLang="zh-TW" sz="2000" dirty="0">
                <a:solidFill>
                  <a:srgbClr val="002060"/>
                </a:solidFill>
                <a:latin typeface="DFKai-SB" panose="03000509000000000000" pitchFamily="65" charset="-120"/>
                <a:ea typeface="DFKai-SB" panose="03000509000000000000" pitchFamily="65" charset="-120"/>
              </a:rPr>
              <a:t>格修</a:t>
            </a:r>
            <a:r>
              <a:rPr lang="zh-TW" altLang="en-US" sz="2000" dirty="0">
                <a:solidFill>
                  <a:srgbClr val="002060"/>
                </a:solidFill>
                <a:latin typeface="DFKai-SB" panose="03000509000000000000" pitchFamily="65" charset="-120"/>
                <a:ea typeface="DFKai-SB" panose="03000509000000000000" pitchFamily="65" charset="-120"/>
              </a:rPr>
              <a:t>行</a:t>
            </a:r>
            <a:r>
              <a:rPr lang="en-US" altLang="zh-TW" sz="2100" dirty="0">
                <a:solidFill>
                  <a:srgbClr val="002060"/>
                </a:solidFill>
                <a:latin typeface="DFKai-SB" panose="03000509000000000000" pitchFamily="65" charset="-120"/>
                <a:ea typeface="DFKai-SB" panose="03000509000000000000" pitchFamily="65" charset="-120"/>
              </a:rPr>
              <a:t>     </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這</a:t>
            </a:r>
            <a:r>
              <a:rPr lang="zh-TW" altLang="zh-TW" sz="2100" dirty="0">
                <a:solidFill>
                  <a:srgbClr val="002060"/>
                </a:solidFill>
                <a:latin typeface="DFKai-SB" panose="03000509000000000000" pitchFamily="65" charset="-120"/>
                <a:ea typeface="DFKai-SB" panose="03000509000000000000" pitchFamily="65" charset="-120"/>
              </a:rPr>
              <a:t>是非常重要</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&lt;</a:t>
            </a:r>
            <a:r>
              <a:rPr lang="zh-TW" altLang="en-US" sz="2100" dirty="0">
                <a:solidFill>
                  <a:srgbClr val="002060"/>
                </a:solidFill>
                <a:latin typeface="DFKai-SB" panose="03000509000000000000" pitchFamily="65" charset="-120"/>
                <a:ea typeface="DFKai-SB" panose="03000509000000000000" pitchFamily="65" charset="-120"/>
              </a:rPr>
              <a:t>喩</a:t>
            </a:r>
            <a:r>
              <a:rPr lang="en-US" altLang="zh-TW" sz="2100" dirty="0">
                <a:solidFill>
                  <a:srgbClr val="002060"/>
                </a:solidFill>
                <a:latin typeface="DFKai-SB" panose="03000509000000000000" pitchFamily="65" charset="-120"/>
                <a:ea typeface="DFKai-SB" panose="03000509000000000000" pitchFamily="65" charset="-120"/>
              </a:rPr>
              <a:t>&gt;</a:t>
            </a:r>
            <a:r>
              <a:rPr lang="zh-TW" altLang="zh-TW" sz="2100" dirty="0">
                <a:solidFill>
                  <a:srgbClr val="002060"/>
                </a:solidFill>
                <a:latin typeface="DFKai-SB" panose="03000509000000000000" pitchFamily="65" charset="-120"/>
                <a:ea typeface="DFKai-SB" panose="03000509000000000000" pitchFamily="65" charset="-120"/>
              </a:rPr>
              <a:t>在學校裡面</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長時間</a:t>
            </a:r>
            <a:r>
              <a:rPr lang="zh-TW" altLang="en-US" sz="2100" dirty="0">
                <a:solidFill>
                  <a:srgbClr val="002060"/>
                </a:solidFill>
                <a:latin typeface="DFKai-SB" panose="03000509000000000000" pitchFamily="65" charset="-120"/>
                <a:ea typeface="DFKai-SB" panose="03000509000000000000" pitchFamily="65" charset="-120"/>
              </a:rPr>
              <a:t>的讀書是</a:t>
            </a:r>
            <a:r>
              <a:rPr lang="zh-TW" altLang="zh-TW" sz="2100" dirty="0">
                <a:solidFill>
                  <a:srgbClr val="002060"/>
                </a:solidFill>
                <a:latin typeface="DFKai-SB" panose="03000509000000000000" pitchFamily="65" charset="-120"/>
                <a:ea typeface="DFKai-SB" panose="03000509000000000000" pitchFamily="65" charset="-120"/>
              </a:rPr>
              <a:t>為了生活為了工作</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同樣的道理我們要修行也要學</a:t>
            </a:r>
            <a:r>
              <a:rPr lang="zh-TW" altLang="en-US" sz="2100" dirty="0">
                <a:solidFill>
                  <a:srgbClr val="002060"/>
                </a:solidFill>
                <a:latin typeface="DFKai-SB" panose="03000509000000000000" pitchFamily="65" charset="-120"/>
                <a:ea typeface="DFKai-SB" panose="03000509000000000000" pitchFamily="65" charset="-120"/>
              </a:rPr>
              <a:t>習</a:t>
            </a:r>
            <a:r>
              <a:rPr lang="zh-TW" altLang="zh-TW" sz="2100" dirty="0">
                <a:solidFill>
                  <a:srgbClr val="002060"/>
                </a:solidFill>
                <a:latin typeface="DFKai-SB" panose="03000509000000000000" pitchFamily="65" charset="-120"/>
                <a:ea typeface="DFKai-SB" panose="03000509000000000000" pitchFamily="65" charset="-120"/>
              </a:rPr>
              <a:t>才能夠修</a:t>
            </a:r>
            <a:r>
              <a:rPr lang="zh-TW" altLang="en-US" sz="2100" dirty="0">
                <a:solidFill>
                  <a:srgbClr val="002060"/>
                </a:solidFill>
                <a:latin typeface="DFKai-SB" panose="03000509000000000000" pitchFamily="65" charset="-120"/>
                <a:ea typeface="DFKai-SB" panose="03000509000000000000" pitchFamily="65" charset="-120"/>
              </a:rPr>
              <a:t> </a:t>
            </a:r>
            <a:r>
              <a:rPr lang="en-US" altLang="zh-TW" sz="2100" dirty="0">
                <a:solidFill>
                  <a:srgbClr val="002060"/>
                </a:solidFill>
                <a:latin typeface="DFKai-SB" panose="03000509000000000000" pitchFamily="65" charset="-120"/>
                <a:ea typeface="DFKai-SB" panose="03000509000000000000" pitchFamily="65" charset="-120"/>
              </a:rPr>
              <a:t>.</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這是很重要的聞思</a:t>
            </a:r>
            <a:r>
              <a:rPr lang="en-US" altLang="zh-TW" sz="2100" dirty="0">
                <a:solidFill>
                  <a:srgbClr val="002060"/>
                </a:solidFill>
                <a:latin typeface="DFKai-SB" panose="03000509000000000000" pitchFamily="65" charset="-120"/>
                <a:ea typeface="DFKai-SB" panose="03000509000000000000" pitchFamily="65" charset="-120"/>
              </a:rPr>
              <a:t>,</a:t>
            </a:r>
            <a:r>
              <a:rPr lang="zh-TW" altLang="zh-TW" sz="2100" dirty="0">
                <a:solidFill>
                  <a:srgbClr val="002060"/>
                </a:solidFill>
                <a:latin typeface="DFKai-SB" panose="03000509000000000000" pitchFamily="65" charset="-120"/>
                <a:ea typeface="DFKai-SB" panose="03000509000000000000" pitchFamily="65" charset="-120"/>
              </a:rPr>
              <a:t>是不能脫離的有聞有思才有俢</a:t>
            </a:r>
            <a:r>
              <a:rPr lang="zh-TW" altLang="en-US" sz="2100" dirty="0">
                <a:solidFill>
                  <a:srgbClr val="002060"/>
                </a:solidFill>
                <a:latin typeface="DFKai-SB" panose="03000509000000000000" pitchFamily="65" charset="-120"/>
                <a:ea typeface="DFKai-SB" panose="03000509000000000000" pitchFamily="65" charset="-120"/>
              </a:rPr>
              <a:t>聞</a:t>
            </a:r>
            <a:r>
              <a:rPr lang="zh-TW" altLang="zh-TW" sz="2100" dirty="0">
                <a:solidFill>
                  <a:srgbClr val="002060"/>
                </a:solidFill>
                <a:latin typeface="DFKai-SB" panose="03000509000000000000" pitchFamily="65" charset="-120"/>
                <a:ea typeface="DFKai-SB" panose="03000509000000000000" pitchFamily="65" charset="-120"/>
              </a:rPr>
              <a:t>思修</a:t>
            </a: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zh-TW" sz="2100" dirty="0">
                <a:solidFill>
                  <a:srgbClr val="002060"/>
                </a:solidFill>
                <a:latin typeface="DFKai-SB" panose="03000509000000000000" pitchFamily="65" charset="-120"/>
                <a:ea typeface="DFKai-SB" panose="03000509000000000000" pitchFamily="65" charset="-120"/>
              </a:rPr>
              <a:t>就是不能分開這是非常重要</a:t>
            </a:r>
            <a:r>
              <a:rPr lang="en-US" altLang="zh-TW" sz="2100" dirty="0">
                <a:solidFill>
                  <a:srgbClr val="002060"/>
                </a:solidFill>
                <a:latin typeface="DFKai-SB" panose="03000509000000000000" pitchFamily="65" charset="-120"/>
                <a:ea typeface="DFKai-SB" panose="03000509000000000000" pitchFamily="65" charset="-120"/>
              </a:rPr>
              <a:t>.</a:t>
            </a:r>
            <a:br>
              <a:rPr lang="zh-TW" altLang="zh-TW" sz="2100" dirty="0">
                <a:solidFill>
                  <a:srgbClr val="002060"/>
                </a:solidFill>
                <a:latin typeface="DFKai-SB" panose="03000509000000000000" pitchFamily="65" charset="-120"/>
                <a:ea typeface="DFKai-SB" panose="03000509000000000000" pitchFamily="65" charset="-120"/>
              </a:rPr>
            </a:br>
            <a:endParaRPr lang="zh-TW" altLang="en-US" sz="2100" dirty="0">
              <a:solidFill>
                <a:srgbClr val="00206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609101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39326-C73B-4384-AC84-077DC87EC171}"/>
              </a:ext>
            </a:extLst>
          </p:cNvPr>
          <p:cNvSpPr>
            <a:spLocks noGrp="1"/>
          </p:cNvSpPr>
          <p:nvPr>
            <p:ph type="title"/>
          </p:nvPr>
        </p:nvSpPr>
        <p:spPr>
          <a:xfrm>
            <a:off x="180622" y="0"/>
            <a:ext cx="11909778" cy="6857999"/>
          </a:xfrm>
        </p:spPr>
        <p:txBody>
          <a:bodyPr>
            <a:normAutofit fontScale="90000"/>
          </a:bodyPr>
          <a:lstStyle/>
          <a:p>
            <a:r>
              <a:rPr lang="en-US" altLang="zh-TW" sz="2200" b="1" dirty="0">
                <a:solidFill>
                  <a:srgbClr val="C00000"/>
                </a:solidFill>
                <a:latin typeface="DFKai-SB" panose="03000509000000000000" pitchFamily="65" charset="-120"/>
                <a:ea typeface="DFKai-SB" panose="03000509000000000000" pitchFamily="65" charset="-120"/>
              </a:rPr>
              <a:t>                               </a:t>
            </a:r>
            <a:br>
              <a:rPr lang="en-US" altLang="zh-TW" sz="2200" b="1" dirty="0">
                <a:solidFill>
                  <a:srgbClr val="C00000"/>
                </a:solidFill>
                <a:latin typeface="DFKai-SB" panose="03000509000000000000" pitchFamily="65" charset="-120"/>
                <a:ea typeface="DFKai-SB" panose="03000509000000000000" pitchFamily="65" charset="-120"/>
              </a:rPr>
            </a:br>
            <a:br>
              <a:rPr lang="en-US" altLang="zh-TW" sz="2200" b="1" dirty="0">
                <a:solidFill>
                  <a:srgbClr val="C00000"/>
                </a:solidFill>
                <a:latin typeface="DFKai-SB" panose="03000509000000000000" pitchFamily="65" charset="-120"/>
                <a:ea typeface="DFKai-SB" panose="03000509000000000000" pitchFamily="65" charset="-120"/>
              </a:rPr>
            </a:br>
            <a:br>
              <a:rPr lang="en-US" altLang="zh-TW" sz="2100" b="1" dirty="0">
                <a:solidFill>
                  <a:srgbClr val="C00000"/>
                </a:solidFill>
                <a:latin typeface="DFKai-SB" panose="03000509000000000000" pitchFamily="65" charset="-120"/>
                <a:ea typeface="DFKai-SB" panose="03000509000000000000" pitchFamily="65" charset="-120"/>
              </a:rPr>
            </a:br>
            <a:br>
              <a:rPr lang="en-US" altLang="zh-TW" sz="2100" b="1" dirty="0">
                <a:solidFill>
                  <a:srgbClr val="C00000"/>
                </a:solidFill>
                <a:latin typeface="DFKai-SB" panose="03000509000000000000" pitchFamily="65" charset="-120"/>
                <a:ea typeface="DFKai-SB" panose="03000509000000000000" pitchFamily="65" charset="-120"/>
              </a:rPr>
            </a:br>
            <a:r>
              <a:rPr lang="en-US" altLang="zh-TW" sz="1900" b="1" dirty="0">
                <a:solidFill>
                  <a:srgbClr val="C00000"/>
                </a:solidFill>
                <a:latin typeface="DFKai-SB" panose="03000509000000000000" pitchFamily="65" charset="-120"/>
                <a:ea typeface="DFKai-SB" panose="03000509000000000000" pitchFamily="65" charset="-120"/>
              </a:rPr>
              <a:t>                   </a:t>
            </a:r>
            <a:br>
              <a:rPr lang="en-US" altLang="zh-TW" sz="1900" b="1" dirty="0">
                <a:solidFill>
                  <a:srgbClr val="C00000"/>
                </a:solidFill>
                <a:latin typeface="DFKai-SB" panose="03000509000000000000" pitchFamily="65" charset="-120"/>
                <a:ea typeface="DFKai-SB" panose="03000509000000000000" pitchFamily="65" charset="-120"/>
              </a:rPr>
            </a:br>
            <a:r>
              <a:rPr lang="en-US" altLang="zh-TW" sz="1900" b="1" dirty="0">
                <a:solidFill>
                  <a:srgbClr val="C00000"/>
                </a:solidFill>
                <a:latin typeface="DFKai-SB" panose="03000509000000000000" pitchFamily="65" charset="-120"/>
                <a:ea typeface="DFKai-SB" panose="03000509000000000000" pitchFamily="65" charset="-120"/>
              </a:rPr>
              <a:t>                               </a:t>
            </a:r>
            <a:r>
              <a:rPr lang="zh-TW" altLang="zh-TW" sz="1900" b="1" dirty="0">
                <a:solidFill>
                  <a:srgbClr val="C00000"/>
                </a:solidFill>
                <a:latin typeface="DFKai-SB" panose="03000509000000000000" pitchFamily="65" charset="-120"/>
                <a:ea typeface="DFKai-SB" panose="03000509000000000000" pitchFamily="65" charset="-120"/>
              </a:rPr>
              <a:t>《麦彭仁波切对初学者的教诲》</a:t>
            </a:r>
            <a:r>
              <a:rPr lang="en-US" altLang="zh-TW" sz="1900" b="1"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本论分为前行与正行</a:t>
            </a: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a:t>
            </a:r>
            <a:r>
              <a:rPr lang="en-CA"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一</a:t>
            </a:r>
            <a:r>
              <a:rPr lang="en-CA"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、前行</a:t>
            </a:r>
            <a:r>
              <a:rPr lang="en-US" altLang="zh-TW" sz="1900" dirty="0">
                <a:solidFill>
                  <a:srgbClr val="002060"/>
                </a:solidFill>
                <a:latin typeface="DFKai-SB" panose="03000509000000000000" pitchFamily="65" charset="-120"/>
                <a:ea typeface="DFKai-SB" panose="03000509000000000000" pitchFamily="65" charset="-120"/>
              </a:rPr>
              <a:t> 1.</a:t>
            </a:r>
            <a:r>
              <a:rPr lang="zh-TW" altLang="en-US" sz="1900" dirty="0">
                <a:solidFill>
                  <a:srgbClr val="002060"/>
                </a:solidFill>
                <a:latin typeface="DFKai-SB" panose="03000509000000000000" pitchFamily="65" charset="-120"/>
                <a:ea typeface="DFKai-SB" panose="03000509000000000000" pitchFamily="65" charset="-120"/>
              </a:rPr>
              <a:t>輪迴無義 </a:t>
            </a:r>
            <a:r>
              <a:rPr lang="en-US" altLang="zh-TW" sz="1900" dirty="0">
                <a:solidFill>
                  <a:srgbClr val="002060"/>
                </a:solidFill>
                <a:latin typeface="DFKai-SB" panose="03000509000000000000" pitchFamily="65" charset="-120"/>
                <a:ea typeface="DFKai-SB" panose="03000509000000000000" pitchFamily="65" charset="-120"/>
              </a:rPr>
              <a:t>2.</a:t>
            </a:r>
            <a:r>
              <a:rPr lang="zh-TW" altLang="en-US" sz="1900" dirty="0">
                <a:solidFill>
                  <a:srgbClr val="002060"/>
                </a:solidFill>
                <a:latin typeface="DFKai-SB" panose="03000509000000000000" pitchFamily="65" charset="-120"/>
                <a:ea typeface="DFKai-SB" panose="03000509000000000000" pitchFamily="65" charset="-120"/>
              </a:rPr>
              <a:t>壽命無常 </a:t>
            </a:r>
            <a:r>
              <a:rPr lang="en-CA"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二</a:t>
            </a:r>
            <a:r>
              <a:rPr lang="en-CA"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、正行</a:t>
            </a:r>
            <a:r>
              <a:rPr lang="en-US" altLang="zh-TW" sz="1900" dirty="0">
                <a:solidFill>
                  <a:srgbClr val="002060"/>
                </a:solidFill>
                <a:latin typeface="DFKai-SB" panose="03000509000000000000" pitchFamily="65" charset="-120"/>
                <a:ea typeface="DFKai-SB" panose="03000509000000000000" pitchFamily="65" charset="-120"/>
              </a:rPr>
              <a:t> 1.</a:t>
            </a:r>
            <a:r>
              <a:rPr lang="zh-TW" altLang="en-US" sz="1900" dirty="0">
                <a:solidFill>
                  <a:srgbClr val="002060"/>
                </a:solidFill>
                <a:latin typeface="DFKai-SB" panose="03000509000000000000" pitchFamily="65" charset="-120"/>
                <a:ea typeface="DFKai-SB" panose="03000509000000000000" pitchFamily="65" charset="-120"/>
              </a:rPr>
              <a:t>見解 </a:t>
            </a:r>
            <a:r>
              <a:rPr lang="en-US" altLang="zh-TW" sz="1900" dirty="0">
                <a:solidFill>
                  <a:srgbClr val="002060"/>
                </a:solidFill>
                <a:latin typeface="DFKai-SB" panose="03000509000000000000" pitchFamily="65" charset="-120"/>
                <a:ea typeface="DFKai-SB" panose="03000509000000000000" pitchFamily="65" charset="-120"/>
              </a:rPr>
              <a:t>2.</a:t>
            </a:r>
            <a:r>
              <a:rPr lang="zh-TW" altLang="en-US" sz="1900" dirty="0">
                <a:solidFill>
                  <a:srgbClr val="002060"/>
                </a:solidFill>
                <a:latin typeface="DFKai-SB" panose="03000509000000000000" pitchFamily="65" charset="-120"/>
                <a:ea typeface="DFKai-SB" panose="03000509000000000000" pitchFamily="65" charset="-120"/>
              </a:rPr>
              <a:t>修行 </a:t>
            </a:r>
            <a:r>
              <a:rPr lang="en-US" altLang="zh-TW" sz="1900" dirty="0">
                <a:solidFill>
                  <a:srgbClr val="002060"/>
                </a:solidFill>
                <a:latin typeface="DFKai-SB" panose="03000509000000000000" pitchFamily="65" charset="-120"/>
                <a:ea typeface="DFKai-SB" panose="03000509000000000000" pitchFamily="65" charset="-120"/>
              </a:rPr>
              <a:t>3.</a:t>
            </a:r>
            <a:r>
              <a:rPr lang="zh-TW" altLang="en-US" sz="1900" dirty="0">
                <a:solidFill>
                  <a:srgbClr val="002060"/>
                </a:solidFill>
                <a:latin typeface="DFKai-SB" panose="03000509000000000000" pitchFamily="65" charset="-120"/>
                <a:ea typeface="DFKai-SB" panose="03000509000000000000" pitchFamily="65" charset="-120"/>
              </a:rPr>
              <a:t>行為</a:t>
            </a:r>
            <a:br>
              <a:rPr lang="zh-TW"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一、前行</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C00000"/>
                </a:solidFill>
                <a:latin typeface="DFKai-SB" panose="03000509000000000000" pitchFamily="65" charset="-120"/>
                <a:ea typeface="DFKai-SB" panose="03000509000000000000" pitchFamily="65" charset="-120"/>
              </a:rPr>
              <a:t>       </a:t>
            </a:r>
            <a:r>
              <a:rPr lang="zh-TW" altLang="zh-TW" sz="1900" dirty="0">
                <a:solidFill>
                  <a:srgbClr val="C00000"/>
                </a:solidFill>
                <a:latin typeface="DFKai-SB" panose="03000509000000000000" pitchFamily="65" charset="-120"/>
                <a:ea typeface="DFKai-SB" panose="03000509000000000000" pitchFamily="65" charset="-120"/>
              </a:rPr>
              <a:t>（一）轮回无义</a:t>
            </a:r>
            <a:r>
              <a:rPr lang="zh-TW" altLang="en-US" sz="1900" dirty="0">
                <a:solidFill>
                  <a:srgbClr val="C00000"/>
                </a:solidFill>
                <a:latin typeface="DFKai-SB" panose="03000509000000000000" pitchFamily="65" charset="-120"/>
                <a:ea typeface="DFKai-SB" panose="03000509000000000000" pitchFamily="65" charset="-120"/>
              </a:rPr>
              <a:t>           </a:t>
            </a:r>
            <a:r>
              <a:rPr lang="zh-TW" altLang="zh-TW" sz="1900" dirty="0">
                <a:solidFill>
                  <a:srgbClr val="C00000"/>
                </a:solidFill>
                <a:latin typeface="DFKai-SB" panose="03000509000000000000" pitchFamily="65" charset="-120"/>
                <a:ea typeface="DFKai-SB" panose="03000509000000000000" pitchFamily="65" charset="-120"/>
              </a:rPr>
              <a:t>呜呼！</a:t>
            </a:r>
            <a:br>
              <a:rPr lang="zh-TW" altLang="zh-TW" sz="1900" dirty="0">
                <a:solidFill>
                  <a:srgbClr val="C00000"/>
                </a:solidFill>
                <a:latin typeface="DFKai-SB" panose="03000509000000000000" pitchFamily="65" charset="-120"/>
                <a:ea typeface="DFKai-SB" panose="03000509000000000000" pitchFamily="65" charset="-120"/>
              </a:rPr>
            </a:br>
            <a:r>
              <a:rPr lang="zh-TW" altLang="en-US" sz="1900" dirty="0">
                <a:solidFill>
                  <a:srgbClr val="C00000"/>
                </a:solidFill>
                <a:latin typeface="DFKai-SB" panose="03000509000000000000" pitchFamily="65" charset="-120"/>
                <a:ea typeface="DFKai-SB" panose="03000509000000000000" pitchFamily="65" charset="-120"/>
              </a:rPr>
              <a:t>                                </a:t>
            </a:r>
            <a:r>
              <a:rPr lang="zh-TW" altLang="zh-TW" sz="1900" dirty="0">
                <a:solidFill>
                  <a:srgbClr val="C00000"/>
                </a:solidFill>
                <a:latin typeface="DFKai-SB" panose="03000509000000000000" pitchFamily="65" charset="-120"/>
                <a:ea typeface="DFKai-SB" panose="03000509000000000000" pitchFamily="65" charset="-120"/>
              </a:rPr>
              <a:t>轮回诸事无实义，无常浮动如电戏，</a:t>
            </a:r>
            <a:br>
              <a:rPr lang="zh-TW"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严格地说，任何世间的名利等等，除了能为我们提供生存的能量以外，没有更多的意义。</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不但没有意义，而且还像闪电一样无常，像戏剧一样无实。</a:t>
            </a:r>
            <a:r>
              <a:rPr lang="zh-TW" altLang="en-US"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聽聞法義</a:t>
            </a: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任何一個輪迴裡的東西都是沒有意義的</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如同閃電</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無常</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遊戲</a:t>
            </a:r>
            <a:r>
              <a:rPr lang="en-US" altLang="zh-TW"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我们的教育</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成长环境</a:t>
            </a:r>
            <a:r>
              <a:rPr lang="zh-TW" altLang="en-US" sz="1900" dirty="0">
                <a:solidFill>
                  <a:srgbClr val="002060"/>
                </a:solidFill>
                <a:latin typeface="DFKai-SB" panose="03000509000000000000" pitchFamily="65" charset="-120"/>
                <a:ea typeface="DFKai-SB" panose="03000509000000000000" pitchFamily="65" charset="-120"/>
              </a:rPr>
              <a:t>和周遭人的</a:t>
            </a:r>
            <a:r>
              <a:rPr lang="zh-TW" altLang="zh-TW" sz="1900" dirty="0">
                <a:solidFill>
                  <a:srgbClr val="002060"/>
                </a:solidFill>
                <a:latin typeface="DFKai-SB" panose="03000509000000000000" pitchFamily="65" charset="-120"/>
                <a:ea typeface="DFKai-SB" panose="03000509000000000000" pitchFamily="65" charset="-120"/>
              </a:rPr>
              <a:t>关系</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造成的價值觀就是大家都</a:t>
            </a:r>
            <a:r>
              <a:rPr lang="zh-TW" altLang="zh-TW" sz="1900" dirty="0">
                <a:solidFill>
                  <a:srgbClr val="002060"/>
                </a:solidFill>
                <a:latin typeface="DFKai-SB" panose="03000509000000000000" pitchFamily="65" charset="-120"/>
                <a:ea typeface="DFKai-SB" panose="03000509000000000000" pitchFamily="65" charset="-120"/>
              </a:rPr>
              <a:t>追求名利的</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所以想转变也</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非常不容易</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用</a:t>
            </a:r>
            <a:r>
              <a:rPr lang="zh-TW" altLang="en-US" sz="1900" dirty="0">
                <a:solidFill>
                  <a:srgbClr val="002060"/>
                </a:solidFill>
                <a:latin typeface="DFKai-SB" panose="03000509000000000000" pitchFamily="65" charset="-120"/>
                <a:ea typeface="DFKai-SB" panose="03000509000000000000" pitchFamily="65" charset="-120"/>
              </a:rPr>
              <a:t>凡夫</a:t>
            </a:r>
            <a:r>
              <a:rPr lang="zh-TW" altLang="zh-TW" sz="1900" dirty="0">
                <a:solidFill>
                  <a:srgbClr val="002060"/>
                </a:solidFill>
                <a:latin typeface="DFKai-SB" panose="03000509000000000000" pitchFamily="65" charset="-120"/>
                <a:ea typeface="DFKai-SB" panose="03000509000000000000" pitchFamily="65" charset="-120"/>
              </a:rPr>
              <a:t>的能力去抵抗的話有一定的難度</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因</a:t>
            </a:r>
            <a:r>
              <a:rPr lang="zh-TW" altLang="en-US" sz="1900" dirty="0">
                <a:solidFill>
                  <a:srgbClr val="002060"/>
                </a:solidFill>
                <a:latin typeface="DFKai-SB" panose="03000509000000000000" pitchFamily="65" charset="-120"/>
                <a:ea typeface="DFKai-SB" panose="03000509000000000000" pitchFamily="65" charset="-120"/>
              </a:rPr>
              <a:t>為</a:t>
            </a:r>
            <a:r>
              <a:rPr lang="zh-TW" altLang="zh-TW" sz="1900" dirty="0">
                <a:solidFill>
                  <a:srgbClr val="002060"/>
                </a:solidFill>
                <a:latin typeface="DFKai-SB" panose="03000509000000000000" pitchFamily="65" charset="-120"/>
                <a:ea typeface="DFKai-SB" panose="03000509000000000000" pitchFamily="65" charset="-120"/>
              </a:rPr>
              <a:t>還沒有修行的能力</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思惟要義 </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有钱</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名的人</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高高在上感觉</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静下来才发现自己</a:t>
            </a:r>
            <a:r>
              <a:rPr lang="zh-TW" altLang="en-US" sz="1900" dirty="0">
                <a:solidFill>
                  <a:srgbClr val="002060"/>
                </a:solidFill>
                <a:latin typeface="DFKai-SB" panose="03000509000000000000" pitchFamily="65" charset="-120"/>
                <a:ea typeface="DFKai-SB" panose="03000509000000000000" pitchFamily="65" charset="-120"/>
              </a:rPr>
              <a:t>也是</a:t>
            </a:r>
            <a:r>
              <a:rPr lang="zh-TW" altLang="zh-TW" sz="1900" dirty="0">
                <a:solidFill>
                  <a:srgbClr val="002060"/>
                </a:solidFill>
                <a:latin typeface="DFKai-SB" panose="03000509000000000000" pitchFamily="65" charset="-120"/>
                <a:ea typeface="DFKai-SB" panose="03000509000000000000" pitchFamily="65" charset="-120"/>
              </a:rPr>
              <a:t>一个普通人</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身外之物随时都可能离</a:t>
            </a:r>
            <a:br>
              <a:rPr lang="en-US" altLang="zh-TW" sz="1900" dirty="0">
                <a:solidFill>
                  <a:srgbClr val="002060"/>
                </a:solidFill>
                <a:latin typeface="DFKai-SB" panose="03000509000000000000" pitchFamily="65" charset="-120"/>
                <a:ea typeface="DFKai-SB" panose="03000509000000000000" pitchFamily="65" charset="-120"/>
              </a:rPr>
            </a:br>
            <a:r>
              <a:rPr lang="zh-TW" altLang="en-US"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开</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凡夫還要去追求別人有的東西</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爭權奪利</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             </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佛法的真正</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準確的價值觀是沒有受環境</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人的影響</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就是自己靜下來思惟</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升級了</a:t>
            </a:r>
            <a:r>
              <a:rPr lang="zh-TW" altLang="en-US" sz="1900" dirty="0">
                <a:solidFill>
                  <a:srgbClr val="002060"/>
                </a:solidFill>
                <a:latin typeface="DFKai-SB" panose="03000509000000000000" pitchFamily="65" charset="-120"/>
                <a:ea typeface="DFKai-SB" panose="03000509000000000000" pitchFamily="65" charset="-120"/>
              </a:rPr>
              <a:t>些優渥的</a:t>
            </a:r>
            <a:r>
              <a:rPr lang="zh-TW" altLang="zh-TW" sz="1900" dirty="0">
                <a:solidFill>
                  <a:srgbClr val="002060"/>
                </a:solidFill>
                <a:latin typeface="DFKai-SB" panose="03000509000000000000" pitchFamily="65" charset="-120"/>
                <a:ea typeface="DFKai-SB" panose="03000509000000000000" pitchFamily="65" charset="-120"/>
              </a:rPr>
              <a:t>生活的條件</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但自身有升級</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事實</a:t>
            </a:r>
            <a:r>
              <a:rPr lang="zh-TW" altLang="zh-TW" sz="1900" dirty="0">
                <a:solidFill>
                  <a:srgbClr val="002060"/>
                </a:solidFill>
                <a:latin typeface="DFKai-SB" panose="03000509000000000000" pitchFamily="65" charset="-120"/>
                <a:ea typeface="DFKai-SB" panose="03000509000000000000" pitchFamily="65" charset="-120"/>
              </a:rPr>
              <a:t>我們一年比一年衰老</a:t>
            </a:r>
            <a:r>
              <a:rPr lang="zh-TW" altLang="en-US" sz="1900" dirty="0">
                <a:solidFill>
                  <a:srgbClr val="002060"/>
                </a:solidFill>
                <a:latin typeface="DFKai-SB" panose="03000509000000000000" pitchFamily="65" charset="-120"/>
                <a:ea typeface="DFKai-SB" panose="03000509000000000000" pitchFamily="65" charset="-120"/>
              </a:rPr>
              <a:t>及離</a:t>
            </a:r>
            <a:r>
              <a:rPr lang="zh-TW" altLang="zh-TW" sz="1900" dirty="0">
                <a:solidFill>
                  <a:srgbClr val="002060"/>
                </a:solidFill>
                <a:latin typeface="DFKai-SB" panose="03000509000000000000" pitchFamily="65" charset="-120"/>
                <a:ea typeface="DFKai-SB" panose="03000509000000000000" pitchFamily="65" charset="-120"/>
              </a:rPr>
              <a:t>死亡越接近</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人體的氣脈明點的結構</a:t>
            </a:r>
            <a:r>
              <a:rPr lang="zh-TW" altLang="en-US" sz="1900" dirty="0">
                <a:solidFill>
                  <a:srgbClr val="002060"/>
                </a:solidFill>
                <a:latin typeface="DFKai-SB" panose="03000509000000000000" pitchFamily="65" charset="-120"/>
                <a:ea typeface="DFKai-SB" panose="03000509000000000000" pitchFamily="65" charset="-120"/>
              </a:rPr>
              <a:t>和</a:t>
            </a:r>
            <a:r>
              <a:rPr lang="zh-TW" altLang="zh-TW" sz="1900" dirty="0">
                <a:solidFill>
                  <a:srgbClr val="002060"/>
                </a:solidFill>
                <a:latin typeface="DFKai-SB" panose="03000509000000000000" pitchFamily="65" charset="-120"/>
                <a:ea typeface="DFKai-SB" panose="03000509000000000000" pitchFamily="65" charset="-120"/>
              </a:rPr>
              <a:t>能量都一年不如一年</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一旦死亡，意识离开肉体在几个小时内就会腐烂变质，在地球上消失、毁灭。</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en-US" sz="1900" dirty="0">
                <a:solidFill>
                  <a:srgbClr val="002060"/>
                </a:solidFill>
                <a:latin typeface="DFKai-SB" panose="03000509000000000000" pitchFamily="65" charset="-120"/>
                <a:ea typeface="DFKai-SB" panose="03000509000000000000" pitchFamily="65" charset="-120"/>
              </a:rPr>
              <a:t>修行要義</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世间名利不值得投入</a:t>
            </a: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重新建立生存目标或人生目标。首先第一步，就是要提升、净化自己</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通过密宗的一些修法</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可以把我们的身体转变为金刚身</a:t>
            </a:r>
            <a:r>
              <a:rPr lang="en-US" altLang="zh-TW" sz="1900" dirty="0">
                <a:solidFill>
                  <a:srgbClr val="002060"/>
                </a:solidFill>
                <a:latin typeface="DFKai-SB" panose="03000509000000000000" pitchFamily="65" charset="-120"/>
                <a:ea typeface="DFKai-SB" panose="03000509000000000000" pitchFamily="65" charset="-120"/>
              </a:rPr>
              <a:t>(</a:t>
            </a:r>
            <a:r>
              <a:rPr lang="zh-TW" altLang="en-US" sz="1900" dirty="0">
                <a:solidFill>
                  <a:srgbClr val="002060"/>
                </a:solidFill>
                <a:latin typeface="DFKai-SB" panose="03000509000000000000" pitchFamily="65" charset="-120"/>
                <a:ea typeface="DFKai-SB" panose="03000509000000000000" pitchFamily="65" charset="-120"/>
              </a:rPr>
              <a:t>不</a:t>
            </a:r>
            <a:r>
              <a:rPr lang="zh-TW" altLang="zh-TW" sz="1900" dirty="0">
                <a:solidFill>
                  <a:srgbClr val="002060"/>
                </a:solidFill>
                <a:latin typeface="DFKai-SB" panose="03000509000000000000" pitchFamily="65" charset="-120"/>
                <a:ea typeface="DFKai-SB" panose="03000509000000000000" pitchFamily="65" charset="-120"/>
              </a:rPr>
              <a:t>变化</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不摧毁</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不分离</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不虚幻</a:t>
            </a:r>
            <a:r>
              <a:rPr lang="en-US" altLang="zh-TW" sz="1900" dirty="0">
                <a:solidFill>
                  <a:srgbClr val="002060"/>
                </a:solidFill>
                <a:latin typeface="DFKai-SB" panose="03000509000000000000" pitchFamily="65" charset="-120"/>
                <a:ea typeface="DFKai-SB" panose="03000509000000000000" pitchFamily="65" charset="-120"/>
              </a:rPr>
              <a:t>)    </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释迦牟尼佛发现</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在凡夫的肉体和精神当中</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可以提取佛的智慧</a:t>
            </a:r>
            <a:r>
              <a:rPr lang="en-US" altLang="zh-TW" sz="1900" dirty="0">
                <a:solidFill>
                  <a:srgbClr val="002060"/>
                </a:solidFill>
                <a:latin typeface="DFKai-SB" panose="03000509000000000000" pitchFamily="65" charset="-120"/>
                <a:ea typeface="DFKai-SB" panose="03000509000000000000" pitchFamily="65" charset="-120"/>
              </a:rPr>
              <a:t>,</a:t>
            </a:r>
            <a:r>
              <a:rPr lang="zh-TW" altLang="zh-TW" sz="1900" dirty="0">
                <a:solidFill>
                  <a:srgbClr val="002060"/>
                </a:solidFill>
                <a:latin typeface="DFKai-SB" panose="03000509000000000000" pitchFamily="65" charset="-120"/>
                <a:ea typeface="DFKai-SB" panose="03000509000000000000" pitchFamily="65" charset="-120"/>
              </a:rPr>
              <a:t>可以体验出佛的金刚身。</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通过修行，就能体验到佛陀永久不变的智慧</a:t>
            </a:r>
            <a:r>
              <a:rPr lang="en-US" altLang="zh-TW" sz="1900" dirty="0">
                <a:solidFill>
                  <a:srgbClr val="002060"/>
                </a:solidFill>
                <a:latin typeface="DFKai-SB" panose="03000509000000000000" pitchFamily="65" charset="-120"/>
                <a:ea typeface="DFKai-SB" panose="03000509000000000000" pitchFamily="65" charset="-120"/>
              </a:rPr>
              <a:t>.</a:t>
            </a:r>
            <a:br>
              <a:rPr lang="en-US" altLang="zh-TW" sz="1900" dirty="0">
                <a:solidFill>
                  <a:srgbClr val="002060"/>
                </a:solidFill>
                <a:latin typeface="DFKai-SB" panose="03000509000000000000" pitchFamily="65" charset="-120"/>
                <a:ea typeface="DFKai-SB" panose="03000509000000000000" pitchFamily="65" charset="-120"/>
              </a:rPr>
            </a:br>
            <a:r>
              <a:rPr lang="en-US" altLang="zh-TW" sz="1900" dirty="0">
                <a:solidFill>
                  <a:srgbClr val="002060"/>
                </a:solidFill>
                <a:latin typeface="DFKai-SB" panose="03000509000000000000" pitchFamily="65" charset="-120"/>
                <a:ea typeface="DFKai-SB" panose="03000509000000000000" pitchFamily="65" charset="-120"/>
              </a:rPr>
              <a:t>                    -</a:t>
            </a:r>
            <a:r>
              <a:rPr lang="zh-TW" altLang="zh-TW" sz="1900" dirty="0">
                <a:solidFill>
                  <a:srgbClr val="002060"/>
                </a:solidFill>
                <a:latin typeface="DFKai-SB" panose="03000509000000000000" pitchFamily="65" charset="-120"/>
                <a:ea typeface="DFKai-SB" panose="03000509000000000000" pitchFamily="65" charset="-120"/>
              </a:rPr>
              <a:t>世间凡夫在轮回中流转，就是不明白这些道理，所以会弃本趋末，追求外在的声光形色。</a:t>
            </a:r>
            <a:br>
              <a:rPr lang="zh-TW" altLang="zh-TW" sz="2000" dirty="0">
                <a:latin typeface="DFKai-SB" panose="03000509000000000000" pitchFamily="65" charset="-120"/>
                <a:ea typeface="DFKai-SB" panose="03000509000000000000" pitchFamily="65" charset="-120"/>
              </a:rPr>
            </a:br>
            <a:br>
              <a:rPr lang="zh-TW" altLang="zh-TW" sz="2000" dirty="0">
                <a:latin typeface="DFKai-SB" panose="03000509000000000000" pitchFamily="65" charset="-120"/>
                <a:ea typeface="DFKai-SB" panose="03000509000000000000" pitchFamily="65" charset="-120"/>
              </a:rPr>
            </a:br>
            <a:br>
              <a:rPr lang="en-US" altLang="zh-TW" sz="2000" dirty="0">
                <a:latin typeface="DFKai-SB" panose="03000509000000000000" pitchFamily="65" charset="-120"/>
                <a:ea typeface="DFKai-SB" panose="03000509000000000000" pitchFamily="65" charset="-120"/>
              </a:rPr>
            </a:br>
            <a:br>
              <a:rPr lang="en-US" altLang="zh-TW" sz="2100" dirty="0">
                <a:solidFill>
                  <a:srgbClr val="002060"/>
                </a:solidFill>
                <a:latin typeface="DFKai-SB" panose="03000509000000000000" pitchFamily="65" charset="-120"/>
                <a:ea typeface="DFKai-SB" panose="03000509000000000000" pitchFamily="65" charset="-120"/>
              </a:rPr>
            </a:br>
            <a:r>
              <a:rPr lang="en-US" altLang="zh-TW" sz="2100" dirty="0">
                <a:solidFill>
                  <a:srgbClr val="002060"/>
                </a:solidFill>
                <a:latin typeface="DFKai-SB" panose="03000509000000000000" pitchFamily="65" charset="-120"/>
                <a:ea typeface="DFKai-SB" panose="03000509000000000000" pitchFamily="65" charset="-120"/>
              </a:rPr>
              <a:t>      </a:t>
            </a:r>
            <a:r>
              <a:rPr lang="zh-TW" altLang="en-US" sz="2100" dirty="0">
                <a:solidFill>
                  <a:srgbClr val="002060"/>
                </a:solidFill>
                <a:latin typeface="DFKai-SB" panose="03000509000000000000" pitchFamily="65" charset="-120"/>
                <a:ea typeface="DFKai-SB" panose="03000509000000000000" pitchFamily="65" charset="-120"/>
              </a:rPr>
              <a:t> </a:t>
            </a:r>
          </a:p>
        </p:txBody>
      </p:sp>
    </p:spTree>
    <p:extLst>
      <p:ext uri="{BB962C8B-B14F-4D97-AF65-F5344CB8AC3E}">
        <p14:creationId xmlns:p14="http://schemas.microsoft.com/office/powerpoint/2010/main" val="91541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67C4-6795-429E-8F78-3ABF4D8C8114}"/>
              </a:ext>
            </a:extLst>
          </p:cNvPr>
          <p:cNvSpPr>
            <a:spLocks noGrp="1"/>
          </p:cNvSpPr>
          <p:nvPr>
            <p:ph type="title"/>
          </p:nvPr>
        </p:nvSpPr>
        <p:spPr>
          <a:xfrm>
            <a:off x="127321" y="170727"/>
            <a:ext cx="11759879" cy="6516546"/>
          </a:xfrm>
        </p:spPr>
        <p:txBody>
          <a:bodyPr>
            <a:normAutofit/>
          </a:bodyPr>
          <a:lstStyle/>
          <a:p>
            <a:br>
              <a:rPr lang="zh-TW" altLang="zh-TW" sz="2200" dirty="0">
                <a:latin typeface="DFKai-SB" panose="03000509000000000000" pitchFamily="65" charset="-120"/>
                <a:ea typeface="DFKai-SB" panose="03000509000000000000" pitchFamily="65" charset="-120"/>
              </a:rPr>
            </a:br>
            <a:br>
              <a:rPr lang="zh-TW" altLang="zh-TW" sz="2200" dirty="0">
                <a:latin typeface="DFKai-SB" panose="03000509000000000000" pitchFamily="65" charset="-120"/>
                <a:ea typeface="DFKai-SB" panose="03000509000000000000" pitchFamily="65" charset="-120"/>
              </a:rPr>
            </a:br>
            <a:br>
              <a:rPr lang="zh-TW" altLang="zh-TW" dirty="0"/>
            </a:br>
            <a:endParaRPr lang="zh-TW" altLang="en-US" dirty="0"/>
          </a:p>
        </p:txBody>
      </p:sp>
      <p:sp>
        <p:nvSpPr>
          <p:cNvPr id="3" name="Rectangle 2">
            <a:extLst>
              <a:ext uri="{FF2B5EF4-FFF2-40B4-BE49-F238E27FC236}">
                <a16:creationId xmlns:a16="http://schemas.microsoft.com/office/drawing/2014/main" id="{4906DE51-B4B7-4C5B-A82B-49FB433D1FBA}"/>
              </a:ext>
            </a:extLst>
          </p:cNvPr>
          <p:cNvSpPr/>
          <p:nvPr/>
        </p:nvSpPr>
        <p:spPr>
          <a:xfrm>
            <a:off x="0" y="-218152"/>
            <a:ext cx="12192000" cy="6463308"/>
          </a:xfrm>
          <a:prstGeom prst="rect">
            <a:avLst/>
          </a:prstGeom>
        </p:spPr>
        <p:txBody>
          <a:bodyPr wrap="square">
            <a:spAutoFit/>
          </a:bodyPr>
          <a:lstStyle/>
          <a:p>
            <a:pPr>
              <a:spcAft>
                <a:spcPts val="0"/>
              </a:spcAft>
            </a:pPr>
            <a:endParaRPr lang="en-US" altLang="zh-TW" kern="100" dirty="0">
              <a:latin typeface="DFKai-SB" panose="03000509000000000000" pitchFamily="65" charset="-120"/>
              <a:ea typeface="DFKai-SB" panose="03000509000000000000" pitchFamily="65" charset="-120"/>
              <a:cs typeface="Arial" panose="020B0604020202020204" pitchFamily="34" charset="0"/>
            </a:endParaRPr>
          </a:p>
          <a:p>
            <a:pPr>
              <a:spcAft>
                <a:spcPts val="0"/>
              </a:spcAft>
            </a:pPr>
            <a:endParaRPr lang="en-US" altLang="zh-TW" dirty="0">
              <a:solidFill>
                <a:srgbClr val="002060"/>
              </a:solidFill>
              <a:latin typeface="DFKai-SB" panose="03000509000000000000" pitchFamily="65" charset="-120"/>
              <a:ea typeface="DFKai-SB" panose="03000509000000000000" pitchFamily="65" charset="-120"/>
            </a:endParaRPr>
          </a:p>
          <a:p>
            <a:pPr>
              <a:spcAft>
                <a:spcPts val="0"/>
              </a:spcAft>
            </a:pPr>
            <a:endParaRPr lang="en-US" altLang="zh-TW" dirty="0">
              <a:solidFill>
                <a:srgbClr val="002060"/>
              </a:solidFill>
              <a:latin typeface="DFKai-SB" panose="03000509000000000000" pitchFamily="65" charset="-120"/>
              <a:ea typeface="DFKai-SB" panose="03000509000000000000" pitchFamily="65" charset="-120"/>
            </a:endParaRPr>
          </a:p>
          <a:p>
            <a:pPr>
              <a:spcAft>
                <a:spcPts val="0"/>
              </a:spcAft>
            </a:pPr>
            <a:r>
              <a:rPr lang="zh-TW" altLang="zh-TW" dirty="0">
                <a:solidFill>
                  <a:srgbClr val="002060"/>
                </a:solidFill>
                <a:latin typeface="DFKai-SB" panose="03000509000000000000" pitchFamily="65" charset="-120"/>
                <a:ea typeface="DFKai-SB" panose="03000509000000000000" pitchFamily="65" charset="-120"/>
              </a:rPr>
              <a:t>一、前行</a:t>
            </a:r>
            <a:endParaRPr lang="en-US" altLang="zh-TW" dirty="0">
              <a:solidFill>
                <a:srgbClr val="002060"/>
              </a:solidFill>
              <a:latin typeface="DFKai-SB" panose="03000509000000000000" pitchFamily="65" charset="-120"/>
              <a:ea typeface="DFKai-SB" panose="03000509000000000000" pitchFamily="65" charset="-120"/>
            </a:endParaRPr>
          </a:p>
          <a:p>
            <a:pPr>
              <a:spcAft>
                <a:spcPts val="0"/>
              </a:spcAft>
            </a:pPr>
            <a:r>
              <a:rPr lang="en-US" altLang="zh-TW" kern="100" dirty="0">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rgbClr val="C00000"/>
                </a:solidFill>
                <a:latin typeface="DFKai-SB" panose="03000509000000000000" pitchFamily="65" charset="-120"/>
                <a:ea typeface="DFKai-SB" panose="03000509000000000000" pitchFamily="65" charset="-120"/>
                <a:cs typeface="Arial" panose="020B0604020202020204" pitchFamily="34" charset="0"/>
              </a:rPr>
              <a:t>（二）寿命无常</a:t>
            </a:r>
            <a:r>
              <a:rPr lang="en-US" altLang="zh-TW" kern="100" dirty="0">
                <a:solidFill>
                  <a:srgbClr val="C00000"/>
                </a:solidFill>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rgbClr val="C00000"/>
                </a:solidFill>
                <a:latin typeface="DFKai-SB" panose="03000509000000000000" pitchFamily="65" charset="-120"/>
                <a:ea typeface="DFKai-SB" panose="03000509000000000000" pitchFamily="65" charset="-120"/>
                <a:cs typeface="Arial" panose="020B0604020202020204" pitchFamily="34" charset="0"/>
              </a:rPr>
              <a:t>何时死亡无定日，必死缩短长计议。</a:t>
            </a:r>
          </a:p>
          <a:p>
            <a:pPr>
              <a:spcAft>
                <a:spcPts val="0"/>
              </a:spcAft>
            </a:pPr>
            <a:r>
              <a:rPr lang="en-US" altLang="zh-TW" kern="100" dirty="0">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每个人何时何地死亡不一定</a:t>
            </a:r>
            <a:r>
              <a:rPr lang="en-US"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死亡随时都有可能发生</a:t>
            </a:r>
            <a:r>
              <a:rPr lang="en-US"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人的生命非常短暂</a:t>
            </a:r>
            <a:r>
              <a:rPr lang="en-US"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chemeClr val="accent5">
                    <a:lumMod val="50000"/>
                  </a:schemeClr>
                </a:solidFill>
                <a:latin typeface="DFKai-SB" panose="03000509000000000000" pitchFamily="65" charset="-120"/>
                <a:ea typeface="DFKai-SB" panose="03000509000000000000" pitchFamily="65" charset="-120"/>
                <a:cs typeface="Arial" panose="020B0604020202020204" pitchFamily="34" charset="0"/>
              </a:rPr>
              <a:t>所以不要作过度长远的打算</a:t>
            </a:r>
          </a:p>
          <a:p>
            <a:pPr>
              <a:spcAft>
                <a:spcPts val="0"/>
              </a:spcAft>
            </a:pPr>
            <a:r>
              <a:rPr lang="en-US" altLang="zh-TW" kern="100" dirty="0">
                <a:latin typeface="DFKai-SB" panose="03000509000000000000" pitchFamily="65" charset="-120"/>
                <a:ea typeface="DFKai-SB" panose="03000509000000000000" pitchFamily="65" charset="-120"/>
                <a:cs typeface="Arial" panose="020B0604020202020204" pitchFamily="34" charset="0"/>
              </a:rPr>
              <a:t>       </a:t>
            </a:r>
          </a:p>
          <a:p>
            <a:pPr>
              <a:spcAft>
                <a:spcPts val="0"/>
              </a:spcAft>
            </a:pPr>
            <a:r>
              <a:rPr lang="en-US" altLang="zh-TW" kern="100" dirty="0">
                <a:latin typeface="DFKai-SB" panose="03000509000000000000" pitchFamily="65" charset="-120"/>
                <a:ea typeface="DFKai-SB" panose="03000509000000000000" pitchFamily="65" charset="-120"/>
                <a:cs typeface="Arial" panose="020B0604020202020204" pitchFamily="34" charset="0"/>
              </a:rPr>
              <a:t>       </a:t>
            </a:r>
            <a:r>
              <a:rPr lang="zh-TW" altLang="en-US" kern="100" dirty="0">
                <a:latin typeface="DFKai-SB" panose="03000509000000000000" pitchFamily="65" charset="-120"/>
                <a:ea typeface="DFKai-SB" panose="03000509000000000000" pitchFamily="65" charset="-120"/>
                <a:cs typeface="Arial" panose="020B0604020202020204" pitchFamily="34" charset="0"/>
              </a:rPr>
              <a:t> </a:t>
            </a:r>
            <a:r>
              <a:rPr lang="zh-TW" altLang="en-US" kern="100" dirty="0">
                <a:solidFill>
                  <a:srgbClr val="002060"/>
                </a:solidFill>
                <a:latin typeface="DFKai-SB" panose="03000509000000000000" pitchFamily="65" charset="-120"/>
                <a:ea typeface="DFKai-SB" panose="03000509000000000000" pitchFamily="65" charset="-120"/>
                <a:cs typeface="Arial" panose="020B0604020202020204" pitchFamily="34" charset="0"/>
              </a:rPr>
              <a:t>聽聞法義 </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死亡并不是所有的结束和终点，而是生命的转折点。只是结束了其中的一段短短的旅途</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endPar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endParaRPr>
          </a:p>
          <a:p>
            <a:pPr>
              <a:spcAft>
                <a:spcPts val="0"/>
              </a:spcAft>
            </a:pP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佛陀认为真正的明智之举</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把下一世</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再下一世的生命旅途，纳入自己的长远计划当中，</a:t>
            </a:r>
            <a:endPar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endParaRPr>
          </a:p>
          <a:p>
            <a:pPr>
              <a:spcAft>
                <a:spcPts val="0"/>
              </a:spcAft>
            </a:pPr>
            <a:r>
              <a:rPr lang="zh-TW" altLang="en-US"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至于现世的生活，就不要过度执著，要知足少欲地生活。</a:t>
            </a:r>
          </a:p>
          <a:p>
            <a:pPr>
              <a:spcAft>
                <a:spcPts val="0"/>
              </a:spcAft>
            </a:pP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zh-TW" altLang="en-US"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zh-TW" altLang="zh-TW" dirty="0">
                <a:solidFill>
                  <a:srgbClr val="002060"/>
                </a:solidFill>
                <a:latin typeface="DFKai-SB" panose="03000509000000000000" pitchFamily="65" charset="-120"/>
                <a:ea typeface="DFKai-SB" panose="03000509000000000000" pitchFamily="65" charset="-120"/>
              </a:rPr>
              <a:t>佛陀规定即使是出家人</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只要心里没有贪欲心</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以前世的福报及因缘</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不需要努力奋斗，</a:t>
            </a:r>
            <a:endParaRPr lang="en-US" altLang="zh-TW" dirty="0">
              <a:solidFill>
                <a:srgbClr val="002060"/>
              </a:solidFill>
              <a:latin typeface="DFKai-SB" panose="03000509000000000000" pitchFamily="65" charset="-120"/>
              <a:ea typeface="DFKai-SB" panose="03000509000000000000" pitchFamily="65" charset="-120"/>
            </a:endParaRPr>
          </a:p>
          <a:p>
            <a:pPr>
              <a:spcAft>
                <a:spcPts val="0"/>
              </a:spcAft>
            </a:pPr>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也可以随意享用，不是必须要住在破破烂烂的地方。</a:t>
            </a:r>
            <a:endParaRPr lang="en-US" altLang="zh-TW" dirty="0">
              <a:solidFill>
                <a:srgbClr val="002060"/>
              </a:solidFill>
              <a:latin typeface="DFKai-SB" panose="03000509000000000000" pitchFamily="65" charset="-120"/>
              <a:ea typeface="DFKai-SB" panose="03000509000000000000" pitchFamily="65" charset="-120"/>
            </a:endParaRPr>
          </a:p>
          <a:p>
            <a:r>
              <a:rPr lang="en-US" altLang="zh-TW" dirty="0">
                <a:solidFill>
                  <a:schemeClr val="accent5">
                    <a:lumMod val="50000"/>
                  </a:schemeClr>
                </a:solidFill>
                <a:latin typeface="DFKai-SB" panose="03000509000000000000" pitchFamily="65" charset="-120"/>
                <a:ea typeface="DFKai-SB" panose="03000509000000000000" pitchFamily="65" charset="-120"/>
              </a:rPr>
              <a:t>                  -</a:t>
            </a:r>
            <a:r>
              <a:rPr lang="zh-TW" altLang="zh-TW" dirty="0">
                <a:solidFill>
                  <a:schemeClr val="accent5">
                    <a:lumMod val="50000"/>
                  </a:schemeClr>
                </a:solidFill>
                <a:latin typeface="DFKai-SB" panose="03000509000000000000" pitchFamily="65" charset="-120"/>
                <a:ea typeface="DFKai-SB" panose="03000509000000000000" pitchFamily="65" charset="-120"/>
              </a:rPr>
              <a:t>佛陀允许我们适当地投入努力。</a:t>
            </a:r>
            <a:r>
              <a:rPr lang="zh-TW" altLang="en-US" dirty="0">
                <a:solidFill>
                  <a:srgbClr val="002060"/>
                </a:solidFill>
                <a:latin typeface="DFKai-SB" panose="03000509000000000000" pitchFamily="65" charset="-120"/>
                <a:ea typeface="DFKai-SB" panose="03000509000000000000" pitchFamily="65" charset="-120"/>
              </a:rPr>
              <a:t>錯誤的价值觀是</a:t>
            </a:r>
            <a:r>
              <a:rPr lang="zh-TW" altLang="zh-TW" dirty="0">
                <a:solidFill>
                  <a:srgbClr val="002060"/>
                </a:solidFill>
                <a:latin typeface="DFKai-SB" panose="03000509000000000000" pitchFamily="65" charset="-120"/>
                <a:ea typeface="DFKai-SB" panose="03000509000000000000" pitchFamily="65" charset="-120"/>
              </a:rPr>
              <a:t>认为只要有钱都</a:t>
            </a:r>
            <a:r>
              <a:rPr lang="zh-TW" altLang="en-US" dirty="0">
                <a:solidFill>
                  <a:srgbClr val="002060"/>
                </a:solidFill>
                <a:latin typeface="DFKai-SB" panose="03000509000000000000" pitchFamily="65" charset="-120"/>
                <a:ea typeface="DFKai-SB" panose="03000509000000000000" pitchFamily="65" charset="-120"/>
              </a:rPr>
              <a:t>可</a:t>
            </a:r>
            <a:r>
              <a:rPr lang="zh-TW" altLang="zh-TW" dirty="0">
                <a:solidFill>
                  <a:srgbClr val="002060"/>
                </a:solidFill>
                <a:latin typeface="DFKai-SB" panose="03000509000000000000" pitchFamily="65" charset="-120"/>
                <a:ea typeface="DFKai-SB" panose="03000509000000000000" pitchFamily="65" charset="-120"/>
              </a:rPr>
              <a:t>解决</a:t>
            </a:r>
            <a:r>
              <a:rPr lang="en-US" altLang="zh-TW" dirty="0">
                <a:solidFill>
                  <a:srgbClr val="002060"/>
                </a:solidFill>
                <a:latin typeface="DFKai-SB" panose="03000509000000000000" pitchFamily="65" charset="-120"/>
                <a:ea typeface="DFKai-SB" panose="03000509000000000000" pitchFamily="65" charset="-120"/>
              </a:rPr>
              <a:t>,</a:t>
            </a:r>
            <a:r>
              <a:rPr lang="zh-TW" altLang="en-US" dirty="0">
                <a:solidFill>
                  <a:srgbClr val="002060"/>
                </a:solidFill>
                <a:latin typeface="DFKai-SB" panose="03000509000000000000" pitchFamily="65" charset="-120"/>
                <a:ea typeface="DFKai-SB" panose="03000509000000000000" pitchFamily="65" charset="-120"/>
              </a:rPr>
              <a:t>則會認為</a:t>
            </a:r>
            <a:r>
              <a:rPr lang="zh-TW" altLang="zh-TW" dirty="0">
                <a:solidFill>
                  <a:srgbClr val="002060"/>
                </a:solidFill>
                <a:latin typeface="DFKai-SB" panose="03000509000000000000" pitchFamily="65" charset="-120"/>
                <a:ea typeface="DFKai-SB" panose="03000509000000000000" pitchFamily="65" charset="-120"/>
              </a:rPr>
              <a:t>伦理道德</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因果取</a:t>
            </a:r>
            <a:r>
              <a:rPr lang="en-US" altLang="zh-TW" dirty="0">
                <a:solidFill>
                  <a:srgbClr val="002060"/>
                </a:solidFill>
                <a:latin typeface="DFKai-SB" panose="03000509000000000000" pitchFamily="65" charset="-120"/>
                <a:ea typeface="DFKai-SB" panose="03000509000000000000" pitchFamily="65" charset="-120"/>
              </a:rPr>
              <a:t> </a:t>
            </a:r>
          </a:p>
          <a:p>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舍</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都毫无价值的东西</a:t>
            </a:r>
            <a:r>
              <a:rPr lang="en-US" altLang="zh-TW" dirty="0">
                <a:solidFill>
                  <a:srgbClr val="002060"/>
                </a:solidFill>
                <a:latin typeface="DFKai-SB" panose="03000509000000000000" pitchFamily="65" charset="-120"/>
                <a:ea typeface="DFKai-SB" panose="03000509000000000000" pitchFamily="65" charset="-120"/>
              </a:rPr>
              <a:t>.                 </a:t>
            </a:r>
          </a:p>
          <a:p>
            <a:r>
              <a:rPr lang="en-US" altLang="zh-TW" dirty="0">
                <a:solidFill>
                  <a:srgbClr val="002060"/>
                </a:solidFill>
                <a:latin typeface="DFKai-SB" panose="03000509000000000000" pitchFamily="65" charset="-120"/>
                <a:ea typeface="DFKai-SB" panose="03000509000000000000" pitchFamily="65" charset="-120"/>
              </a:rPr>
              <a:t> </a:t>
            </a:r>
            <a:r>
              <a:rPr lang="zh-TW" altLang="en-US" dirty="0">
                <a:solidFill>
                  <a:srgbClr val="002060"/>
                </a:solidFill>
                <a:latin typeface="DFKai-SB" panose="03000509000000000000" pitchFamily="65" charset="-120"/>
                <a:ea typeface="DFKai-SB" panose="03000509000000000000" pitchFamily="65" charset="-120"/>
              </a:rPr>
              <a:t>                 </a:t>
            </a:r>
            <a:r>
              <a:rPr lang="en-US" altLang="zh-TW" dirty="0">
                <a:solidFill>
                  <a:srgbClr val="002060"/>
                </a:solidFill>
                <a:latin typeface="DFKai-SB" panose="03000509000000000000" pitchFamily="65" charset="-120"/>
                <a:ea typeface="DFKai-SB" panose="03000509000000000000" pitchFamily="65" charset="-120"/>
              </a:rPr>
              <a:t>-</a:t>
            </a:r>
            <a:r>
              <a:rPr lang="zh-TW" altLang="en-US" dirty="0">
                <a:solidFill>
                  <a:srgbClr val="002060"/>
                </a:solidFill>
                <a:latin typeface="DFKai-SB" panose="03000509000000000000" pitchFamily="65" charset="-120"/>
                <a:ea typeface="DFKai-SB" panose="03000509000000000000" pitchFamily="65" charset="-120"/>
              </a:rPr>
              <a:t>有人說</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佛教是迷信、是教条</a:t>
            </a:r>
            <a:r>
              <a:rPr lang="en-US" altLang="zh-TW" dirty="0">
                <a:solidFill>
                  <a:srgbClr val="002060"/>
                </a:solidFill>
                <a:latin typeface="DFKai-SB" panose="03000509000000000000" pitchFamily="65" charset="-120"/>
                <a:ea typeface="DFKai-SB" panose="03000509000000000000" pitchFamily="65" charset="-120"/>
              </a:rPr>
              <a:t>.</a:t>
            </a:r>
            <a:r>
              <a:rPr lang="zh-TW" altLang="en-US" dirty="0">
                <a:solidFill>
                  <a:srgbClr val="002060"/>
                </a:solidFill>
                <a:latin typeface="DFKai-SB" panose="03000509000000000000" pitchFamily="65" charset="-120"/>
                <a:ea typeface="DFKai-SB" panose="03000509000000000000" pitchFamily="65" charset="-120"/>
              </a:rPr>
              <a:t>消极的</a:t>
            </a:r>
            <a:r>
              <a:rPr lang="en-US" altLang="zh-TW" dirty="0">
                <a:solidFill>
                  <a:srgbClr val="002060"/>
                </a:solidFill>
                <a:latin typeface="DFKai-SB" panose="03000509000000000000" pitchFamily="65" charset="-120"/>
                <a:ea typeface="DFKai-SB" panose="03000509000000000000" pitchFamily="65" charset="-120"/>
              </a:rPr>
              <a:t>-</a:t>
            </a:r>
            <a:r>
              <a:rPr lang="zh-TW" altLang="en-US" dirty="0">
                <a:solidFill>
                  <a:srgbClr val="002060"/>
                </a:solidFill>
                <a:latin typeface="DFKai-SB" panose="03000509000000000000" pitchFamily="65" charset="-120"/>
                <a:ea typeface="DFKai-SB" panose="03000509000000000000" pitchFamily="65" charset="-120"/>
              </a:rPr>
              <a:t> </a:t>
            </a:r>
            <a:r>
              <a:rPr lang="en-US" altLang="zh-TW" dirty="0">
                <a:solidFill>
                  <a:srgbClr val="002060"/>
                </a:solidFill>
                <a:latin typeface="DFKai-SB" panose="03000509000000000000" pitchFamily="65" charset="-120"/>
                <a:ea typeface="DFKai-SB" panose="03000509000000000000" pitchFamily="65" charset="-120"/>
              </a:rPr>
              <a:t>                 </a:t>
            </a:r>
            <a:br>
              <a:rPr lang="zh-TW" altLang="zh-TW" dirty="0">
                <a:solidFill>
                  <a:srgbClr val="002060"/>
                </a:solidFill>
                <a:latin typeface="DFKai-SB" panose="03000509000000000000" pitchFamily="65" charset="-120"/>
                <a:ea typeface="DFKai-SB" panose="03000509000000000000" pitchFamily="65" charset="-120"/>
              </a:rPr>
            </a:br>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佛教有度化一切众生的目标，有乃至轮回未空永无止尽的长远规划。</a:t>
            </a:r>
            <a:br>
              <a:rPr lang="en-US" altLang="zh-TW" dirty="0">
                <a:solidFill>
                  <a:srgbClr val="002060"/>
                </a:solidFill>
                <a:latin typeface="DFKai-SB" panose="03000509000000000000" pitchFamily="65" charset="-120"/>
                <a:ea typeface="DFKai-SB" panose="03000509000000000000" pitchFamily="65" charset="-120"/>
              </a:rPr>
            </a:br>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世俗人追求的是今生</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不</a:t>
            </a:r>
            <a:r>
              <a:rPr lang="zh-TW" altLang="en-US" dirty="0">
                <a:solidFill>
                  <a:srgbClr val="002060"/>
                </a:solidFill>
                <a:latin typeface="DFKai-SB" panose="03000509000000000000" pitchFamily="65" charset="-120"/>
                <a:ea typeface="DFKai-SB" panose="03000509000000000000" pitchFamily="65" charset="-120"/>
              </a:rPr>
              <a:t>會</a:t>
            </a:r>
            <a:r>
              <a:rPr lang="zh-TW" altLang="zh-TW" dirty="0">
                <a:solidFill>
                  <a:srgbClr val="002060"/>
                </a:solidFill>
                <a:latin typeface="DFKai-SB" panose="03000509000000000000" pitchFamily="65" charset="-120"/>
                <a:ea typeface="DFKai-SB" panose="03000509000000000000" pitchFamily="65" charset="-120"/>
              </a:rPr>
              <a:t>考虑所有生命的幸福</a:t>
            </a:r>
            <a:r>
              <a:rPr lang="en-US" altLang="zh-TW" dirty="0">
                <a:solidFill>
                  <a:srgbClr val="002060"/>
                </a:solidFill>
                <a:latin typeface="DFKai-SB" panose="03000509000000000000" pitchFamily="65" charset="-120"/>
                <a:ea typeface="DFKai-SB" panose="03000509000000000000" pitchFamily="65" charset="-120"/>
              </a:rPr>
              <a:t>,</a:t>
            </a:r>
            <a:r>
              <a:rPr lang="zh-TW" altLang="en-US" dirty="0">
                <a:solidFill>
                  <a:srgbClr val="002060"/>
                </a:solidFill>
                <a:latin typeface="DFKai-SB" panose="03000509000000000000" pitchFamily="65" charset="-120"/>
                <a:ea typeface="DFKai-SB" panose="03000509000000000000" pitchFamily="65" charset="-120"/>
              </a:rPr>
              <a:t>為</a:t>
            </a:r>
            <a:r>
              <a:rPr lang="zh-TW" altLang="zh-TW" dirty="0">
                <a:solidFill>
                  <a:srgbClr val="002060"/>
                </a:solidFill>
                <a:latin typeface="DFKai-SB" panose="03000509000000000000" pitchFamily="65" charset="-120"/>
                <a:ea typeface="DFKai-SB" panose="03000509000000000000" pitchFamily="65" charset="-120"/>
              </a:rPr>
              <a:t>众生的解脱而努力</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所以，佛教并不是消极。</a:t>
            </a:r>
            <a:endPar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endParaRPr>
          </a:p>
          <a:p>
            <a:pPr>
              <a:spcAft>
                <a:spcPts val="0"/>
              </a:spcAft>
            </a:pPr>
            <a:r>
              <a:rPr lang="zh-TW" altLang="en-US"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p>
          <a:p>
            <a:r>
              <a:rPr lang="zh-TW" altLang="en-US"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思惟要義 </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 -</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少欲知足不仅对修行解脱有帮助</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r>
              <a:rPr lang="zh-TW"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对社会也是一种奉献</a:t>
            </a:r>
            <a:r>
              <a:rPr lang="en-US" altLang="zh-TW" kern="100" dirty="0">
                <a:solidFill>
                  <a:srgbClr val="002060"/>
                </a:solidFill>
                <a:latin typeface="DFKai-SB" panose="03000509000000000000" pitchFamily="65" charset="-120"/>
                <a:ea typeface="DFKai-SB" panose="03000509000000000000" pitchFamily="65" charset="-120"/>
                <a:cs typeface="Arial" panose="020B0604020202020204" pitchFamily="34" charset="0"/>
              </a:rPr>
              <a:t>.</a:t>
            </a:r>
            <a:r>
              <a:rPr lang="zh-TW" altLang="zh-TW" dirty="0">
                <a:solidFill>
                  <a:srgbClr val="002060"/>
                </a:solidFill>
                <a:latin typeface="DFKai-SB" panose="03000509000000000000" pitchFamily="65" charset="-120"/>
                <a:ea typeface="DFKai-SB" panose="03000509000000000000" pitchFamily="65" charset="-120"/>
              </a:rPr>
              <a:t>只要不过分地浪费自己的精力生命，能够</a:t>
            </a:r>
            <a:r>
              <a:rPr lang="en-US" altLang="zh-TW" dirty="0">
                <a:solidFill>
                  <a:srgbClr val="002060"/>
                </a:solidFill>
                <a:latin typeface="DFKai-SB" panose="03000509000000000000" pitchFamily="65" charset="-120"/>
                <a:ea typeface="DFKai-SB" panose="03000509000000000000" pitchFamily="65" charset="-120"/>
              </a:rPr>
              <a:t>   </a:t>
            </a:r>
          </a:p>
          <a:p>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在比较平稳的生活水平上简单、朴素地生存。既不用太穷苦，也不要太奢侈。</a:t>
            </a:r>
          </a:p>
          <a:p>
            <a:pPr>
              <a:spcAft>
                <a:spcPts val="0"/>
              </a:spcAft>
            </a:pPr>
            <a:endParaRPr lang="en-US" altLang="zh-TW" dirty="0">
              <a:solidFill>
                <a:srgbClr val="002060"/>
              </a:solidFill>
              <a:latin typeface="DFKai-SB" panose="03000509000000000000" pitchFamily="65" charset="-120"/>
              <a:ea typeface="DFKai-SB" panose="03000509000000000000" pitchFamily="65" charset="-120"/>
            </a:endParaRPr>
          </a:p>
          <a:p>
            <a:pPr>
              <a:spcAft>
                <a:spcPts val="0"/>
              </a:spcAft>
            </a:pPr>
            <a:r>
              <a:rPr lang="en-US" altLang="zh-TW" dirty="0">
                <a:solidFill>
                  <a:srgbClr val="002060"/>
                </a:solidFill>
                <a:latin typeface="DFKai-SB" panose="03000509000000000000" pitchFamily="65" charset="-120"/>
                <a:ea typeface="DFKai-SB" panose="03000509000000000000" pitchFamily="65" charset="-120"/>
              </a:rPr>
              <a:t>        </a:t>
            </a:r>
            <a:r>
              <a:rPr lang="zh-TW" altLang="en-US" dirty="0">
                <a:solidFill>
                  <a:srgbClr val="002060"/>
                </a:solidFill>
                <a:latin typeface="DFKai-SB" panose="03000509000000000000" pitchFamily="65" charset="-120"/>
                <a:ea typeface="DFKai-SB" panose="03000509000000000000" pitchFamily="65" charset="-120"/>
              </a:rPr>
              <a:t>修行要義</a:t>
            </a:r>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每一个学佛的人，都要懂得佛教的知识，这样才有资格修行</a:t>
            </a:r>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首先我们要建立正知正见</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来源就</a:t>
            </a:r>
            <a:r>
              <a:rPr lang="en-US" altLang="zh-TW" dirty="0">
                <a:solidFill>
                  <a:srgbClr val="002060"/>
                </a:solidFill>
                <a:latin typeface="DFKai-SB" panose="03000509000000000000" pitchFamily="65" charset="-120"/>
                <a:ea typeface="DFKai-SB" panose="03000509000000000000" pitchFamily="65" charset="-120"/>
              </a:rPr>
              <a:t>   </a:t>
            </a:r>
          </a:p>
          <a:p>
            <a:r>
              <a:rPr lang="en-US" altLang="zh-TW" dirty="0">
                <a:solidFill>
                  <a:srgbClr val="002060"/>
                </a:solidFill>
                <a:latin typeface="DFKai-SB" panose="03000509000000000000" pitchFamily="65" charset="-120"/>
                <a:ea typeface="DFKai-SB" panose="03000509000000000000" pitchFamily="65" charset="-120"/>
              </a:rPr>
              <a:t>                   </a:t>
            </a:r>
            <a:r>
              <a:rPr lang="zh-TW" altLang="zh-TW" dirty="0">
                <a:solidFill>
                  <a:srgbClr val="002060"/>
                </a:solidFill>
                <a:latin typeface="DFKai-SB" panose="03000509000000000000" pitchFamily="65" charset="-120"/>
                <a:ea typeface="DFKai-SB" panose="03000509000000000000" pitchFamily="65" charset="-120"/>
              </a:rPr>
              <a:t>是闻思</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像读书是为生活</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工作的需要一样</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闻思也是为了修行</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有闻有思才有修</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闻</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思</a:t>
            </a:r>
            <a:r>
              <a:rPr lang="en-US" altLang="zh-TW" dirty="0">
                <a:solidFill>
                  <a:srgbClr val="002060"/>
                </a:solidFill>
                <a:latin typeface="DFKai-SB" panose="03000509000000000000" pitchFamily="65" charset="-120"/>
                <a:ea typeface="DFKai-SB" panose="03000509000000000000" pitchFamily="65" charset="-120"/>
              </a:rPr>
              <a:t>.</a:t>
            </a:r>
            <a:r>
              <a:rPr lang="zh-TW" altLang="zh-TW" dirty="0">
                <a:solidFill>
                  <a:srgbClr val="002060"/>
                </a:solidFill>
                <a:latin typeface="DFKai-SB" panose="03000509000000000000" pitchFamily="65" charset="-120"/>
                <a:ea typeface="DFKai-SB" panose="03000509000000000000" pitchFamily="65" charset="-120"/>
              </a:rPr>
              <a:t>修不能分开。</a:t>
            </a:r>
          </a:p>
        </p:txBody>
      </p:sp>
    </p:spTree>
    <p:extLst>
      <p:ext uri="{BB962C8B-B14F-4D97-AF65-F5344CB8AC3E}">
        <p14:creationId xmlns:p14="http://schemas.microsoft.com/office/powerpoint/2010/main" val="1428291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270</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DFKai-SB</vt:lpstr>
      <vt:lpstr>Arial</vt:lpstr>
      <vt:lpstr>Calibri</vt:lpstr>
      <vt:lpstr>Calibri Light</vt:lpstr>
      <vt:lpstr>Office Theme</vt:lpstr>
      <vt:lpstr>                                                                                           解 脫 的 原 理           一、聞思修三.不可脱节:         仅仅听闻、不够，更要学习如何实践这些理论，以指导下一步的修行通过思考与推导.                          二、什么是修行:              (1)闭关打坐,不一定是一个月或者一个星期，只是每天保持两三个小时的简单闭关.           (2)闭关修行时思维、感悟到的佛法，应用到日常生活中。      三、修行的目的:          第一，追求幸福；         第二，脱离轮回、断除痛苦。         備 註:人天乘佛教，是追求现世或生生世世的世间幸福；               小乘佛教，是追求个人的幸福；               大乘佛教，是追求所有众生的、绝对、永恒的幸福，也就是佛的智慧。      四、轮回的根源 :要断除轮回、消灭痛苦，就要查找痛苦的根源，要对症下药。          不能解脱的原因有三：         第一，是对身外之物、对世界、对轮回的贪欲心(对治-出離心)；         第二，是对我们自己的执着， 也就是我执、爱我执或自私心(对治-菩提心)；         第三，是对一切事物的实有执着(对治-空正見)          備 住:痛苦的真正根源，是执着——对金钱、对人、对事物的执着。               -对自己的执着，叫我执；               -对身外之物，比如金钱、名利的执着，叫法我执。               -如果没有执着，就不会有任何痛苦。与执着对立的，就叫放下。  </vt:lpstr>
      <vt:lpstr>  五、解脱的原理             （一）寻找正确的解脱良药 :如何与轮回或痛苦的根源发生冲突呢？                 生起出离心，就是冲突的开始；                 生起菩提心，就是冲突的加剧；                  有了证悟空性的智慧，就逐渐到了冲突的高潮与结尾。             （二）医治轮回顽疾的手段:要学会放下的心态，具体有两种方法：                  (1)在对一个东西产生贪欲时，是这个东西本身很有魅力，还是自己内心产生了幻觉?                 (2)另一个方法，是往内观察:是什么东西在贪恋？不可能是肉体,因本身是没                    有思维的东西，所以只可能是精神或意识。            学佛的方向很重要:所修的法再高深，都会成为世间法。想解脱的人，不需要学很多法，只需           要学出离心和菩提心，也可以说，只需要修一个法，那就是菩提心(大乘佛教的靈魂).                      离解脱更近一步:                         支  持:出離心                         不支持:貪欲心                         支  持:空性的立場看問題                         不支持:我執立場看問題 </vt:lpstr>
      <vt:lpstr>PowerPoint Presentation</vt:lpstr>
      <vt:lpstr>                           世俗人跟釋迦牟尼佛的這條道路有何不同呢?  世俗人的道路    : (1)崇高的偉大的理想-就是追求更大的名利地位.基本上沒有什麼理想.                    (2)生存目標是用自己的生命或寶貴的時間去換取身外之物.是不值得的.                   (3)從身體方面講:沒有修的時候就是像我們現在目前的這個肉體就有病衰老                       最後死亡,最後每個人的身體都會在這個地球上會消失毀滅的,                           (4)從精神的角度講:我們的精神是一個非常不自由,不自在.                   (5)一旦遇到了任何一個外境的時候,我們的心裡面就產生了各種各樣的影響                      就是外界的東西一直都擾亂我們的內心.  凡夫人應追求道路:釋迦摩尼佛發現在我們凡夫人的這樣子的肉體跟我們的精神，當中可以提煉出來                  佛的智慧和金剛身.  凡夫人流轉輪迴因:佛認為我們不追求身體.精神的修行,而光是追求外面的這些身外之物,這個是最大                  的錯誤.所有的這些世間人,凡夫人流轉輪迴的最重要的一個因素就是不明白這個                  道理所以就出了這樣子的問題.  </vt:lpstr>
      <vt:lpstr>                              世俗人跟釋迦牟尼佛的這條道路有何不同呢?  釋迦牟尼佛的道路:(1)世間人追求的名利認為很了不起,但是實際上不值得那麼投入.                  (2)所以釋迦牟尼佛就是讓我們重新建立生存的目標或生命的目標.                                   (3)首先自己要提升,                     -認識現在的身體有病又會衰老或者最後死亡                     -死亡的時候 .意識一旦離開了肉體以後呢,就是幾個小時內會腐爛 .                  (4)但我們通過尤其是密宗的修法,可以把我們的身體轉變為有一個叫做金剛身.                  (5)金剛身有七種不同的特點,其中絕大多數金剛就是不變的意思.                  (6)從身體方面講:我們的身體經過修行,可以提煉出一個身體這個叫做金剛身.                                   (7)從精神方面講:通過修行我們的八識意識裡面可以提煉出佛的智慧,提煉出來                                                                   也就是一個永久不變的一個這樣子的智慧.                   </vt:lpstr>
      <vt:lpstr>                      釋迦牟尼佛了知宇宙.了知輪迴   佛的教誡    :佛地沒有要求我們完全脫離物質生活,因為欲界是需要依靠外界的力量.能量生存.               任何一個世俗的物質生存的條件,只能作為一個生存的條件而不能做一個生存的目標   錯誤見解    :金錢名利地位這些本身與實際的基本生存沒有太大的關係,但是世間人把這些都作為               生存的目標去奮鬥.    正確方向    :我們可以把這些東西用來作為一個生存的方法或者是生存的條件 ,然後我們的生存               目就是在另外一個地方.    下手處      :生存的目標就是要提煉自己的心身也就是鍛煉自己的心身.       小  結      :我們真正發現釋迦牟尼佛的理論才是真正的唯一的真理.釋迦牟尼佛他自己首先也已                經到達了人類智慧的巔峰.                  當然哲學.科學家裡面有很多真正的真理,但科學家也不全盤的接受,他們都在發展過               程當中,還不是巔峰. </vt:lpstr>
      <vt:lpstr>                                            釋迦牟尼佛了知宇宙.了知輪迴                                    凡夫提升道路  :-釋迦牟尼佛証悟及已到達人類智慧的巔峰.                -佛了知輪迴,從一個這樣的凡夫怎樣去提升.最後提升到什麼樣的程度.                -除了釋迦摩尼佛的修法以外,在這個世俗間東西方的文化裡面沒有一個是真正                 的回頭提升自己的教育.  外面物質的提升:-我們大家都知道像電腦每一年都在升級,上半年下半年都不一樣,這樣子的升級                 外面的物質就是這樣子不斷地在升級不間斷.                凡夫vs外面物質:-提升升級身外之物大家不覺得這個是迷信,大家都覺得這是一個很實在的技術                -同樣的我們還沒有被提升到,只不過是我們自己還沒有提煉沒有這些經驗而已.                -實際上如果我們自己能夠學習的話可以提升自己的這是絕對沒有問題的.  凡夫如何提升  :&lt;宗&gt;首先我們一定要建立正知正見這是非常的重要.                &lt;因&gt;多數的人都在學廣論,入行論.學佛的人要有一定的佛教的知識才可以有資格修行                         這是非常重要.                &lt;喩&gt;在學校裡面,長時間的讀書是為了生活為了工作.                    同樣的道理我們要修行也要學習才能夠修 .                    這是很重要的聞思,是不能脫離的有聞有思才有俢聞思修                    就是不能分開這是非常重要. </vt:lpstr>
      <vt:lpstr>                                                                                      《麦彭仁波切对初学者的教诲》       本论分为前行与正行  ：(一)、前行 1.輪迴無義 2.壽命無常 (二)、正行 1.見解 2.修行 3.行為     一、前行        （一）轮回无义           呜呼！                                 轮回诸事无实义，无常浮动如电戏，                                 严格地说，任何世间的名利等等，除了能为我们提供生存的能量以外，没有更多的意义。                                 不但没有意义，而且还像闪电一样无常，像戏剧一样无实。                    聽聞法義 -任何一個輪迴裡的東西都是沒有意義的,如同閃電.無常.遊戲.....                                        -我们的教育.成长环境和周遭人的关系,造成的價值觀就是大家都追求名利的,所以想转变也                       非常不容易,用凡夫的能力去抵抗的話有一定的難度,因為還沒有修行的能力.             思惟要義 -有钱.名的人,高高在上感觉,静下来才发现自己也是一个普通人,身外之物随时都可能离                       开.凡夫還要去追求別人有的東西?爭權奪利?                       -佛法的真正.準確的價值觀是沒有受環境.人的影響,就是自己靜下來思惟.                      -升級了些優渥的生活的條件,但自身有升級?事實我們一年比一年衰老及離死亡越接近,                       人體的氣脈明點的結構和能量都一年不如一年.                     -一旦死亡，意识离开肉体在几个小时内就会腐烂变质，在地球上消失、毁灭。             修行要義-世间名利不值得投入 .重新建立生存目标或人生目标。首先第一步，就是要提升、净化自己                     -通过密宗的一些修法,可以把我们的身体转变为金刚身(不变化.不摧毁.不分离.不虚幻)                         -释迦牟尼佛发现,在凡夫的肉体和精神当中,可以提取佛的智慧,可以体验出佛的金刚身。                     -通过修行，就能体验到佛陀永久不变的智慧.                     -世间凡夫在轮回中流转，就是不明白这些道理，所以会弃本趋末，追求外在的声光形色。           </vt:lpstr>
      <vt:lpstr>   </vt:lpstr>
      <vt:lpstr> 二、正行  1.見解 (一)寻找见解的最佳方法 2.何谓见解  (二)修行  (三)行為       1.见解 (第一)寻找见解的最佳方法 (第二)依靠静处                                         (一)依靠上师诀窍. (二)依靠静处                                修持上师之教言，静处抉择心本性。                我们生命是非常有限的.这样一个有限的过程中,不要有无限的计划.有限的生命不可能完成无限            的计划,故要根据自己的时间做适当的事情.就是从现在起.要走上一条通往轮回出口的安全之路.要踏上这条             路,首先要恭聆上师教言,然后反复思维，在掌握熟练之后，再到静处(具备修行环境与条件的地方觀修).            1、寻找见解的最佳方法: 第一，依靠上师诀窍    第二，依靠静处              聽聞法義:-为什么要追究心(意識)的秘密呢？因为第一推动力不是上帝，不是万能神                                                       而是我们的心。心是万物的创造者、控制者也是毁灭者。                       -因为佛教认为，万事万物既不是心也不是物质，而是一种幻觉，这种幻觉的源头不                        是哲学，不是科学，不是宗教，就是我们自己的心。                                    思惟要義:-外境本身是不存在的东西,没有必要顽固地执著外境，把不存在的东西当作存在的，                        然后去分析这是物质还是精神是不需要。                       -中观让我们全方位地观察空性,将粗大的物质细分,分解到最后的能量,并感觉到空性。                        这都是不需要的,没有必要观察房子等是不是空性,宇宙山河大地空不空,因为这些都                        是我们的心创造的。                           修行要義:-我们只需回头追究心，心的秘密一旦掌握好了，一切都解决了，这是大乘佛法的诀窍。 </vt:lpstr>
      <vt:lpstr>思考題  1.世俗人追求的崇高偉大的理想是什麼?什麼原因導致世俗人投入了珍贵的生命与时间追求  這些身外之物?  2.沒有修行的提升,我們的身體和精神是一般是怎樣的狀態?  3.敘述一下最後我們的身體在地球上消失.毁灭之前的狀態.身體可以通過什麼修行能轉為金剛身?   什么是金刚身呢  4.世间凡夫之所以在轮回中流转,最重要的因素,是不明白那些道理?所以会弃本趋末,追求外在的声光形色.  5.寿命无常,分享自己目前的計畫?簡述之..是升級身外之物多或提升自己 ?  6.人的生命非常短暂，死亡随时都有可能发生,明智之举的計劃為何?  7.少欲知足是什么意思呢？請述之..在家人? 出家人?  8.有人认为佛教很消极,述之真相?  9.作为佛教徒，怎樣才有資格修行?  10.心是什麼 ?什麼是大乘佛法的诀窍?  </vt:lpstr>
      <vt:lpstr>                             復    習  一.前行  (1)轮回无义 （2）寿命无常    (1)轮回无义       呜呼！轮回诸事无实义，无常浮动如电戏:       佛认为，世间的名利等等都不值得那么投入，我们应该重新建立生存目标或人生目标。首先第一步，           就是要提升、净化自己。释迦牟尼佛发现，在凡夫的肉体和精神当中，可以提取佛的智慧，可以体            验出佛的金刚身。通过修行，就能体验到佛陀永久不变的智慧。    （2）寿命无常      何时死亡无定日，必死缩短长计议。      死亡并不是所有的结束和终点，而是生命的转折点。佛陀认为，真正的明智之举，是把下一世，再      下一世的生命旅途，纳入自己的长远计划当中,至于现世的生活,就不要过度执著,要知足少欲地生活。  二、正行 (一)見解 1.寻找见解的最佳方法 2.何谓见解  (二)修行  (三)行為      1.见解 (第一)依靠上师诀窍. (第二)依靠静处         修持上师之教言，静处抉择心本性。       有限的生命不可能完成无限的计劃,要走上一条通往轮回出口的安全之路。       要追究心的秘密.佛教认为，万事万物既不是心也不是物质，而是一种幻觉，这种幻觉的源头不是           哲学，不是科学，不是宗教，就是我们自己的心。       找一靜處,回头追究心，心的秘密一旦掌握好了，一切都解决了，这是大乘佛法的诀窍。 </vt:lpstr>
      <vt:lpstr>          (2)何谓见解            第一、心的现象   第二﹑心的本性   心的状态有两个层面： 第一、心的现象                         心如闪电似风云，思维一切众念染，                       心的现象有如电.如风.如云三个比喻,经常思维一切外境,各种各样的杂念染污着我们的意识。               聽聞法義::-外界的東西很有誘惑力,可以把我們的心帶到任何一個地方.                        -人的念頭没有去观察过自己的念头到底是什么样,都追求先进技术,改造外面的世界.                        -没有一个老师会叫我们回头看自己的念头,从而提升自己,认识自己.                        -现代科技十分发达，可以为全球任何一个经纬度上的城市定位,但我们能不能给自己定位呢？                                -还有些人也许认为:当某人恐惧或伤心时,心脏会发痛,所以精神是心脏的产物,這只能證精神                                        与大脑、心脏有相当大的关系，但谁也不能就此断定，意识是大脑或心脏的产物。                                       -有史以来的很多学者.专家.都被迷惑了,说精神不存在.佛教认为,我们的心像风一样,是无形                            无色的,它既不在大脑里面,也不在心脏里面.                思惟要義:-心像闪电.風.雲 ,一下子消失,我们的心也是这样刹那变化的.                                             -当心里冒出我要升官发财的念头后…..                       .如果不去观察,觉得它会持续很久，                       .如果在感觉到这个念头的当下,立即去看这个念头,既不打击它也不培养它,会发现,                        每个念头都像闪电一样,突然间冒出来又消失无踪,任何念头都是刹那兴亡、自生自灭的。                       .很多人以为,这就是证悟了.这不是证悟空性,是自然规律的现象而已,就像我们的眼睛能看到                         闪电就消失了,不能表示我们的眼睛证悟空性了一样。                             修行要義:-对修行人而言,精神的确是存在.是要以简单、纯朴一点，认真地看看心的状态是怎样的。                        -最關鍵的是精神是所有的創造者不是物質.                                                          </vt:lpstr>
      <vt:lpstr>   (2)何谓见解    心的状态有两个层面：第一、心的现象 第二﹑心的本性              第二﹑心的本性                    详加观察无基根，有如阳焰本性空，空而现乎现而空，                    在根本不观察的时候，我们从来不知道心是什么样的东西。稍加观察以后，我们会找到意识                    像风、像云、像闪电等等的答案，但现在需要进一步详细观察，心的本性究竟是怎样的呢？               聽聞法義:-佛教理论而言,万事万物都是空性,心的本性也应该是空性.                       -佛教认为任何一个物质都是过去的,即使看到返老还童.时光倒流只是产生新的类似于过去的                        东西,而不会是真正的重返过去.这就是 “过去心不可得”.                       -在这个世界上根本就不存在什么叫做现在的东西。就当下的这一秒钟来说，也可以切割成无                        数个过去与未来的片段，但我们就是不可能找到一个现在.这就是“现在心不可得”。                       -未来不會躲在一个地方等机缘成熟的时候冒出来.既然是未来，就没有产生，所以也不可能存                         在，这叫“未来心不可得”。                            思惟要義:-在这个时候,不管佛陀怎么说,就是要自己去看个清楚,真正地了解一下心是什么样的。                                        -看清自己的小世界、小宇宙里面，自己开心不开心，苦、和谐、矛盾等等都是心的作用.                       -這個意識時時刻刻都在影響我,一直都躲藏在后台,操纵着我们的生活和思维。所以要去觀察.                修行要義:-觀察的最好方法,加行修法,上师瑜伽修法,上师融入自心；或将上师.佛菩萨观想在自己前面,                        并祈请上师三宝加持自己能证悟空性,找到心的本性祈请之后，就让心静下来。然后思维……                        ..精神存在不需要空间,但与时间却有一定的关系,所有事物都是在一秒的千分之 一、万分之一                          的短暂时间中不断地生生灭灭。 我们能找到过去的状态吗？绝不可能。                                          …空间和时间不能容纳我们的肉体和意识,一切都是无中生有的幻觉.                        …如果精神存在,那是一个怎樣的东西呢?凡夫就是在这样一个模糊的概念当中诞生.生存并死亡        </vt:lpstr>
      <vt:lpstr>     (二）修行            1、修行的具体方法    2.修行的結果       1、修行的具体方法    自心原状自然住，                        心的本性是空性,是什么也不存在的.                         聽聞法義 :-证悟空性的智慧与心平静下来相结合，是最理想的修法。                       -证悟空性的境界能持续很久，就是止观双运（寂止与胜观双运).                       -其中最关键的不是寂止，而是胜观——证悟空性。                       -修行就要修正规的修法，最主要的就是要证悟空性。如果没有证悟空性，单单心静下来，                        是跟解脱没有关系的.                       -如果证悟了空性，但心却静不下来，证悟空性的境界就不能持续，一会儿就冒出一个其它                         的念头，证悟的境界就很容易被中断。                         思惟要義 :光是心静下来有没有用呢？没有用！                       &lt;喩&gt;色达一个大圆满上师的弟子经常修禅定,修多年后,当他吃东西.走路的时後也会一不小心                           进入一个状态下一动不动,但却始终没有证悟空性的感受.此证明，仅仅是能静下来，                           也会变成证悟空性的阻碍。                    修行要義 :-當深深体会到心本来是空性时,就不用去想其它的东西,而是在这个原始状态中很自然地静下                       来,一切融入到虚空当中,身体也很自然地放松,一动不动.                                         -如果观察了,但还是模模糊糊的,对空性没有明显的体会,就从头再观察，一次不行，两次、                       三次……反复地观察，直到生起空性感觉为止。                           </vt:lpstr>
      <vt:lpstr>  (二）修行  1、修行的具体方法 2.修行的結果       2、修行的结果                    若修稳固见心性。                                   -如果有了很好的信心，又修金刚萨埵忏悔了罪过，修曼荼罗等积累了资粮，                 在有点出离心和菩提心的基础上下一点功夫，初步了解空性并不难。  -              -如果信心很强烈，就有可能突然顿悟。这样的证悟，已经和密宗的证悟非常接近。                 但要让它发展、成长，就要观待自己的见解与精进程度了。          聽聞法義:-有些人以为，证悟了就是成佛了。其实，证悟离成佛还很远很远。                  -让证悟的境界成长、进步、持续发展，是非常重要的。                                     -只是在初步证悟以后，一般的烦恼可以自己解决，但这个智慧的能力毕竟很差.                                -证悟空性的智慧是需要培养、成长的，等它慢慢增强之后，一切问题才可以迎刃                   而解.</vt:lpstr>
      <vt:lpstr>（三）行为   积累证悟的两大因素：1、增强信心 2、积资净障           1、增强信心                    于师强信得加持,                    在证悟以后,也要加强对上师的信心,经常修上师瑜伽。                    密宗,特别是大圆满的证悟,不在于聪明不聪明等其它因素,而在于上师的加持                    要得到上师的加持，就需要信心，没有信心是得不到加持的。                  2、积资净障                    积资净障生悟心,                    修上师瑜伽的同时，要修曼荼罗、放生等积累资粮，并修金刚萨埵忏悔罪障。                    那样，没有证悟的一定会证悟；证悟了的人，境界一定会越来越明显、清晰。                                        故当精勤而修持。                    希望大家能精进修持. </vt:lpstr>
      <vt:lpstr>  思 考 題  1.心的现象有如电、如风、如云三个比喻，當我們升起雜念煩惱的念頭時,有何幫助?如何轉念?  2.从小到大，有没有观察过自己的念头到底是什么样?   學會去觀察自己的任何一個念头的时候，把每一个念头都记录下来,这就是证悟了嗎?  3.透過觀察後,得知心的現象像风一样，是无形无色的，它既不在大脑不在心脏里面,在进一步详细观察，   心的本性究竟帶給我們怎樣的生活?  4.观察心的本性最好的方法?  5.思維心的本性方向?敘之  a:“现在心不可得”   b:“過去心不可得”  c:“未来心不可得”  d:“精神與時間關係”  6.人是有精神存在的 ,而汽車沒有 ..請說明?  7.請說明證悟空性的智慧和心平靜下來的禪定的關係?  8.如何積累证悟空性的兩大因素?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Lee</dc:creator>
  <cp:lastModifiedBy>JZhang</cp:lastModifiedBy>
  <cp:revision>207</cp:revision>
  <dcterms:created xsi:type="dcterms:W3CDTF">2019-03-08T01:04:34Z</dcterms:created>
  <dcterms:modified xsi:type="dcterms:W3CDTF">2019-03-19T02:48:29Z</dcterms:modified>
</cp:coreProperties>
</file>