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72" r:id="rId8"/>
    <p:sldId id="271" r:id="rId9"/>
    <p:sldId id="270" r:id="rId10"/>
    <p:sldId id="269" r:id="rId11"/>
    <p:sldId id="268" r:id="rId12"/>
    <p:sldId id="273" r:id="rId13"/>
    <p:sldId id="274" r:id="rId14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3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61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91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06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12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23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8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97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59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51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90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0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C927B-438D-449F-8A14-9029F9AC1950}" type="datetimeFigureOut">
              <a:rPr lang="zh-CN" altLang="en-US" smtClean="0"/>
              <a:t>2017/9/26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628C-2778-4751-B036-4EB555731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71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85520" y="1656080"/>
            <a:ext cx="10167069" cy="520204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zh-CN" altLang="en-US" sz="3800" dirty="0"/>
              <a:t> </a:t>
            </a:r>
            <a:r>
              <a:rPr lang="zh-CN" altLang="en-US" sz="3800" dirty="0" smtClean="0"/>
              <a:t>  </a:t>
            </a:r>
            <a:endParaRPr lang="en-US" altLang="zh-CN" sz="3800" dirty="0" smtClean="0"/>
          </a:p>
          <a:p>
            <a:pPr algn="l"/>
            <a:r>
              <a:rPr lang="zh-CN" altLang="en-US" sz="4400" dirty="0" smtClean="0"/>
              <a:t> </a:t>
            </a:r>
            <a:r>
              <a:rPr lang="en-US" altLang="zh-CN" sz="4400" dirty="0" smtClean="0"/>
              <a:t> </a:t>
            </a:r>
            <a:r>
              <a:rPr lang="zh-CN" altLang="en-US" sz="4400" dirty="0" smtClean="0">
                <a:latin typeface="+mj-ea"/>
                <a:ea typeface="+mj-ea"/>
              </a:rPr>
              <a:t>学修次第：</a:t>
            </a:r>
            <a:endParaRPr lang="en-US" altLang="zh-CN" sz="4400" dirty="0" smtClean="0">
              <a:latin typeface="+mj-ea"/>
              <a:ea typeface="+mj-ea"/>
            </a:endParaRPr>
          </a:p>
          <a:p>
            <a:pPr algn="l"/>
            <a:r>
              <a:rPr lang="zh-CN" altLang="en-US" sz="2800" dirty="0" smtClean="0">
                <a:latin typeface="+mj-ea"/>
                <a:ea typeface="+mj-ea"/>
              </a:rPr>
              <a:t> </a:t>
            </a:r>
            <a:endParaRPr lang="en-US" altLang="zh-CN" sz="2800" dirty="0" smtClean="0">
              <a:latin typeface="+mj-ea"/>
              <a:ea typeface="+mj-ea"/>
            </a:endParaRPr>
          </a:p>
          <a:p>
            <a:pPr algn="l"/>
            <a:r>
              <a:rPr lang="en-US" altLang="zh-CN" sz="4200" dirty="0" smtClean="0">
                <a:latin typeface="+mn-ea"/>
              </a:rPr>
              <a:t>       </a:t>
            </a:r>
            <a:r>
              <a:rPr lang="zh-CN" altLang="en-US" sz="4200" dirty="0" smtClean="0">
                <a:latin typeface="+mn-ea"/>
              </a:rPr>
              <a:t>一</a:t>
            </a:r>
            <a:r>
              <a:rPr lang="en-US" altLang="zh-CN" sz="4200" dirty="0" smtClean="0">
                <a:latin typeface="+mn-ea"/>
              </a:rPr>
              <a:t>. </a:t>
            </a:r>
            <a:r>
              <a:rPr lang="zh-CN" altLang="en-US" sz="4200" dirty="0" smtClean="0">
                <a:latin typeface="+mn-ea"/>
              </a:rPr>
              <a:t>最基础学起，要求不高，我们也用得上。</a:t>
            </a:r>
            <a:endParaRPr lang="en-US" altLang="zh-CN" sz="4200" dirty="0" smtClean="0">
              <a:latin typeface="+mn-ea"/>
            </a:endParaRPr>
          </a:p>
          <a:p>
            <a:pPr algn="l"/>
            <a:r>
              <a:rPr lang="en-US" altLang="zh-CN" sz="4200" dirty="0" smtClean="0">
                <a:latin typeface="+mn-ea"/>
              </a:rPr>
              <a:t>       </a:t>
            </a:r>
            <a:r>
              <a:rPr lang="zh-CN" altLang="en-US" sz="4200" dirty="0" smtClean="0">
                <a:latin typeface="+mn-ea"/>
              </a:rPr>
              <a:t>二</a:t>
            </a:r>
            <a:r>
              <a:rPr lang="en-US" altLang="zh-CN" sz="4200" dirty="0" smtClean="0">
                <a:latin typeface="+mn-ea"/>
              </a:rPr>
              <a:t>.</a:t>
            </a:r>
            <a:r>
              <a:rPr lang="zh-CN" altLang="en-US" sz="4200" dirty="0" smtClean="0">
                <a:latin typeface="+mn-ea"/>
              </a:rPr>
              <a:t>大圆满， 大手印，明心见性等法层次高，我们目前基础达不到。</a:t>
            </a:r>
            <a:endParaRPr lang="en-US" altLang="zh-CN" sz="4200" dirty="0" smtClean="0">
              <a:latin typeface="+mn-ea"/>
            </a:endParaRPr>
          </a:p>
          <a:p>
            <a:pPr lvl="0" algn="l"/>
            <a:r>
              <a:rPr lang="en-US" altLang="zh-CN" sz="4200" dirty="0">
                <a:latin typeface="+mn-ea"/>
              </a:rPr>
              <a:t> </a:t>
            </a:r>
            <a:r>
              <a:rPr lang="en-US" altLang="zh-CN" sz="4200" dirty="0" smtClean="0">
                <a:latin typeface="+mn-ea"/>
              </a:rPr>
              <a:t>      </a:t>
            </a:r>
            <a:r>
              <a:rPr lang="zh-CN" altLang="en-US" sz="4200" dirty="0" smtClean="0">
                <a:latin typeface="+mn-ea"/>
              </a:rPr>
              <a:t>三</a:t>
            </a:r>
            <a:r>
              <a:rPr lang="en-US" altLang="zh-CN" sz="4200" dirty="0" smtClean="0">
                <a:latin typeface="+mn-ea"/>
              </a:rPr>
              <a:t>.</a:t>
            </a:r>
            <a:r>
              <a:rPr lang="zh-CN" altLang="en-US" sz="4200" dirty="0" smtClean="0">
                <a:latin typeface="+mn-ea"/>
              </a:rPr>
              <a:t>层次最低的修起， 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一步</a:t>
            </a:r>
            <a:r>
              <a:rPr lang="zh-CN" altLang="en-US" sz="4200" dirty="0">
                <a:solidFill>
                  <a:prstClr val="black"/>
                </a:solidFill>
                <a:latin typeface="+mn-ea"/>
              </a:rPr>
              <a:t>一步循序渐进，就会有收获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4200" dirty="0" smtClean="0">
              <a:solidFill>
                <a:prstClr val="black"/>
              </a:solidFill>
              <a:latin typeface="+mn-ea"/>
            </a:endParaRPr>
          </a:p>
          <a:p>
            <a:pPr lvl="0" algn="l"/>
            <a:r>
              <a:rPr lang="en-US" altLang="zh-CN" sz="42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4200" dirty="0" smtClean="0">
                <a:solidFill>
                  <a:prstClr val="black"/>
                </a:solidFill>
                <a:latin typeface="+mn-ea"/>
              </a:rPr>
              <a:t>       (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学佛，修行，忏</a:t>
            </a:r>
            <a:r>
              <a:rPr lang="zh-CN" altLang="en-US" sz="4200" dirty="0">
                <a:solidFill>
                  <a:prstClr val="black"/>
                </a:solidFill>
                <a:latin typeface="+mn-ea"/>
              </a:rPr>
              <a:t>罪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，可积累</a:t>
            </a:r>
            <a:r>
              <a:rPr lang="zh-CN" altLang="en-US" sz="4200" dirty="0">
                <a:solidFill>
                  <a:prstClr val="black"/>
                </a:solidFill>
                <a:latin typeface="+mn-ea"/>
              </a:rPr>
              <a:t>资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粮，净障，很多功德不可见，能够改变自心，  </a:t>
            </a:r>
            <a:endParaRPr lang="en-US" altLang="zh-CN" sz="4200" dirty="0" smtClean="0">
              <a:solidFill>
                <a:prstClr val="black"/>
              </a:solidFill>
              <a:latin typeface="+mn-ea"/>
            </a:endParaRPr>
          </a:p>
          <a:p>
            <a:pPr lvl="0" algn="l"/>
            <a:r>
              <a:rPr lang="en-US" altLang="zh-CN" sz="42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4200" dirty="0" smtClean="0">
                <a:solidFill>
                  <a:prstClr val="black"/>
                </a:solidFill>
                <a:latin typeface="+mn-ea"/>
              </a:rPr>
              <a:t>        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有所进步，就叫收获。）</a:t>
            </a:r>
            <a:r>
              <a:rPr lang="zh-CN" altLang="en-US" sz="4200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                                                                                                            </a:t>
            </a:r>
            <a:endParaRPr lang="en-US" altLang="zh-CN" sz="4200" dirty="0" smtClean="0">
              <a:solidFill>
                <a:prstClr val="black"/>
              </a:solidFill>
              <a:latin typeface="+mn-ea"/>
            </a:endParaRPr>
          </a:p>
          <a:p>
            <a:pPr lvl="0" algn="l"/>
            <a:r>
              <a:rPr lang="en-US" altLang="zh-CN" sz="42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4200" dirty="0" smtClean="0">
                <a:solidFill>
                  <a:prstClr val="black"/>
                </a:solidFill>
                <a:latin typeface="+mn-ea"/>
              </a:rPr>
              <a:t>        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佛教</a:t>
            </a:r>
            <a:r>
              <a:rPr lang="zh-CN" altLang="en-US" sz="4200" dirty="0">
                <a:solidFill>
                  <a:prstClr val="black"/>
                </a:solidFill>
                <a:latin typeface="+mn-ea"/>
              </a:rPr>
              <a:t>就是训练自己的心， 发现自己的进步， 实在的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过程。                                                                                                    </a:t>
            </a:r>
            <a:endParaRPr lang="en-US" altLang="zh-CN" sz="4200" dirty="0" smtClean="0">
              <a:solidFill>
                <a:prstClr val="black"/>
              </a:solidFill>
              <a:latin typeface="+mn-ea"/>
            </a:endParaRPr>
          </a:p>
          <a:p>
            <a:pPr lvl="0" algn="l"/>
            <a:r>
              <a:rPr lang="zh-CN" altLang="en-US" sz="42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                                               </a:t>
            </a:r>
            <a:endParaRPr lang="en-US" altLang="zh-CN" sz="4200" dirty="0" smtClean="0">
              <a:solidFill>
                <a:prstClr val="black"/>
              </a:solidFill>
            </a:endParaRPr>
          </a:p>
          <a:p>
            <a:pPr lvl="0" algn="l"/>
            <a:r>
              <a:rPr lang="en-US" altLang="zh-CN" dirty="0">
                <a:solidFill>
                  <a:prstClr val="black"/>
                </a:solidFill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</a:rPr>
              <a:t>    </a:t>
            </a:r>
            <a:r>
              <a:rPr lang="zh-CN" altLang="en-US" sz="4400" dirty="0" smtClean="0">
                <a:solidFill>
                  <a:prstClr val="black"/>
                </a:solidFill>
              </a:rPr>
              <a:t>为什么要修行：</a:t>
            </a:r>
            <a:endParaRPr lang="en-US" altLang="zh-CN" sz="4400" dirty="0" smtClean="0">
              <a:solidFill>
                <a:prstClr val="black"/>
              </a:solidFill>
            </a:endParaRPr>
          </a:p>
          <a:p>
            <a:pPr lvl="0" algn="l"/>
            <a:endParaRPr lang="en-US" altLang="zh-CN" sz="3100" dirty="0" smtClean="0">
              <a:solidFill>
                <a:prstClr val="black"/>
              </a:solidFill>
            </a:endParaRPr>
          </a:p>
          <a:p>
            <a:pPr lvl="0" algn="l"/>
            <a:r>
              <a:rPr lang="zh-CN" altLang="en-US" dirty="0" smtClean="0">
                <a:solidFill>
                  <a:prstClr val="black"/>
                </a:solidFill>
              </a:rPr>
              <a:t>                        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一</a:t>
            </a:r>
            <a:r>
              <a:rPr lang="en-US" altLang="zh-CN" sz="4200" dirty="0" smtClean="0">
                <a:solidFill>
                  <a:prstClr val="black"/>
                </a:solidFill>
                <a:latin typeface="+mn-ea"/>
              </a:rPr>
              <a:t>. 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修行</a:t>
            </a:r>
            <a:r>
              <a:rPr lang="zh-CN" altLang="en-US" sz="4200" dirty="0">
                <a:solidFill>
                  <a:prstClr val="black"/>
                </a:solidFill>
                <a:latin typeface="+mn-ea"/>
              </a:rPr>
              <a:t>很重要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。解脱成佛</a:t>
            </a:r>
            <a:r>
              <a:rPr lang="en-US" altLang="zh-CN" sz="4200" dirty="0" smtClean="0">
                <a:solidFill>
                  <a:prstClr val="black"/>
                </a:solidFill>
                <a:latin typeface="+mn-ea"/>
              </a:rPr>
              <a:t>-</a:t>
            </a:r>
            <a:r>
              <a:rPr lang="zh-CN" altLang="en-US" sz="4200" dirty="0" smtClean="0">
                <a:solidFill>
                  <a:prstClr val="black"/>
                </a:solidFill>
                <a:latin typeface="+mn-ea"/>
              </a:rPr>
              <a:t>最高目标。                                                                                                                                                                                </a:t>
            </a:r>
            <a:r>
              <a:rPr lang="en-US" altLang="zh-CN" sz="4200" dirty="0" smtClean="0">
                <a:latin typeface="+mn-ea"/>
              </a:rPr>
              <a:t>   </a:t>
            </a:r>
          </a:p>
          <a:p>
            <a:pPr lvl="0" algn="l"/>
            <a:r>
              <a:rPr lang="en-US" altLang="zh-CN" sz="4200" dirty="0">
                <a:latin typeface="+mn-ea"/>
              </a:rPr>
              <a:t> </a:t>
            </a:r>
            <a:r>
              <a:rPr lang="en-US" altLang="zh-CN" sz="4200" dirty="0" smtClean="0">
                <a:latin typeface="+mn-ea"/>
              </a:rPr>
              <a:t>     </a:t>
            </a:r>
            <a:r>
              <a:rPr lang="zh-CN" altLang="en-US" sz="4200" dirty="0" smtClean="0">
                <a:latin typeface="+mn-ea"/>
              </a:rPr>
              <a:t>二</a:t>
            </a:r>
            <a:r>
              <a:rPr lang="en-US" altLang="zh-CN" sz="4200" dirty="0" smtClean="0">
                <a:latin typeface="+mn-ea"/>
              </a:rPr>
              <a:t>. </a:t>
            </a:r>
            <a:r>
              <a:rPr lang="zh-CN" altLang="en-US" sz="4200" dirty="0" smtClean="0">
                <a:latin typeface="+mn-ea"/>
              </a:rPr>
              <a:t>生活中没有练心， 也不会很幸福。</a:t>
            </a:r>
            <a:endParaRPr lang="en-US" altLang="zh-CN" sz="4200" dirty="0" smtClean="0">
              <a:latin typeface="+mn-ea"/>
            </a:endParaRPr>
          </a:p>
          <a:p>
            <a:pPr algn="l"/>
            <a:endParaRPr lang="en-US" altLang="zh-CN" sz="4200" dirty="0" smtClean="0">
              <a:latin typeface="+mn-ea"/>
            </a:endParaRPr>
          </a:p>
          <a:p>
            <a:pPr algn="l"/>
            <a:r>
              <a:rPr lang="zh-CN" altLang="en-US" dirty="0" smtClean="0"/>
              <a:t>          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3960814" y="336278"/>
            <a:ext cx="38908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CN" altLang="en-US" sz="72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人身难得</a:t>
            </a:r>
            <a:endParaRPr lang="zh-CN" altLang="en-US" sz="7200" b="1" cap="none" spc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205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68444" y="491706"/>
            <a:ext cx="1141274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地狱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：身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：大于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人几十倍， 皮肤细，一碰就疼，无法抄经帮助人， 主要是自己造罪的原因。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口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无法诵经，无法说帮助别人的话，无法讲经说法等。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      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心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：所有专注力只能集中在自身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痛苦，根本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没有机会时间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去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想修行解脱。这个世界连出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离心，慈悲心，菩提心这样的观念都没有。更没有机会去发这样的心。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      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而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人类随时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可以额头行善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，放生， 语可随时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念佛诵经。心没有太多限制，随时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可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发出离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心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，菩提心， 慈悲心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整个六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道轮回中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，生命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中最多的是地狱，其次饿鬼， 再次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动物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这么多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生命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没学习，修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行，解脱机会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而我们人有，所以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作为人是相当不易珍贵。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3.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地狱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众生的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感受：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地狱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众生没有机会，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肉体痛苦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极大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 始终关注的是自身的疼痛，没有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自由的心。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人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有一定肉体，精神上的安全感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，才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可去想出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离心，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菩提心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。很多时候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我们的心是自由的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    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可以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去想出离心，菩提心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。如果人生病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感剧烈痛苦时，烦恼时，除了非常好的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修行人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大多数人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的修行用不上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功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只能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专注于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痛苦， 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没有自由，能力想别的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。但大多数时候，我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们的心还是有很大自由的，可想出离心，菩提心，解脱，发善心等。但是地狱众生没有。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这个地狱众生和我们的对比，不是一会就想完的，要仔细对比， 全面思考。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平时幸福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，自由时感觉不到幸福，自由。当有一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个自或他的痛苦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对比，才知自己幸福。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其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实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我们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很幸福，很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自由的， 人类一个很大的问题， 错过了很多机会， 没有珍惜。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zh-CN" altLang="en-US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760" y="762000"/>
            <a:ext cx="105765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所以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佛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说，首先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要去肯定自身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价值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，很幸运，了解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自身机会很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难得，懂得珍惜。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第一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个功课就是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充分了解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这一生中人生价值的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核心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这么多机会， 这么多选择，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从此以后，怎样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去珍惜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生命，机会，走上一个正确的道路。人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的世界不像地狱，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但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也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糟糕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，凡夫心脆弱，免不了各种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小挫折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，但是懂得看高看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远点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，这些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都不是问题。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4.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地狱众生时间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地狱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众生，生命特别长， 所有六道众生中， 最长的生命时地狱众生的， 造罪太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多，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在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这万年以上的时间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没有学习， 行善，修行的机会。地狱众生除非报尽死亡，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投生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人间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才有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学习修行机会。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人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也有很忙时， 但每天可有学习与修行的机会。 人再忙， 也可安排时间去修行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我们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是初学者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，都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有烦恼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，共同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有欲望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，嗔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恨心，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愚昧（贪嗔痴）。但是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对比地狱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众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生还是非常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幸运难得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，不要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浪费这些机会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。聪明人的选择：当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我们拥有时候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，不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太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珍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惜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时和没有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拥有的人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发生的事情去对比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，发现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这些都来之不易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，很珍贵。不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应该浪费，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应该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珍惜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，修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人身难得是这样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。只有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愚昧的人才会在失去后和自己拥有时候做对比。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78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41120" y="589280"/>
            <a:ext cx="1010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*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上师两次拿粮食举例对比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，也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是在提醒我们不要浪费粮食和其他我们所拥有的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 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惜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福积福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*思维的时候还是要层次分开， 先思考地狱众生的总体环境，再分开四方面对比。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200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zh-CN" altLang="en-US" sz="2000" smtClean="0">
                <a:solidFill>
                  <a:prstClr val="black"/>
                </a:solidFill>
                <a:latin typeface="+mn-ea"/>
              </a:rPr>
              <a:t>第三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阶段：通过了解和对比发现自己的生命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意义：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    这么多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生命没有修行，学佛的机会，但是我们有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，我们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一定要珍惜人身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。如果不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珍惜，有一天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我们也可能如地狱众生一样，失去这一切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，所以我们一定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要珍惜， 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去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学习， 此生做到有意义， 去修行，这就是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动力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-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这是我们的开学第一课。 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佛教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不反对吃喝等基本生活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。佛教不认为苦行可以解决问题。 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我们可以有一个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丰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富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的物质生活和很好的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精神生活齐头并进。享受物质生活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不是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珍惜我的生命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的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意  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义。人生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要追求更高的目标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，定了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决心这就是最后的结果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</a:p>
          <a:p>
            <a:pPr lvl="0"/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人生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难得修好的标准：有一个非常明显的变化。 发自内心体会到自己这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一生是非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常不容易，我拥有的很珍贵，难得。其他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人，生命成千上万年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都没有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这样机会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所以我必须去珍惜。 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产生这样一个坚定不移的想法时，人身难得修成功了。 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可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安排自己修下一个修法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10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27760" y="904240"/>
            <a:ext cx="10099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这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是三十七个修法中第一个。其他修法中二十四个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修法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涵盖在了上师讲的这一个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修法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中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下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一个饿鬼的环境，再下一个动物的环境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。这些众生都一样，没有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机会修慈悲心，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相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信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轮回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，去修行。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和地狱众生对比的框架一样的，</a:t>
            </a:r>
            <a:r>
              <a:rPr lang="zh-CN" altLang="en-US" sz="2000" dirty="0">
                <a:solidFill>
                  <a:prstClr val="black"/>
                </a:solidFill>
              </a:rPr>
              <a:t>我们自己看书，用这一个相同的框架对比饿鬼，</a:t>
            </a:r>
            <a:r>
              <a:rPr lang="zh-CN" altLang="en-US" sz="2000" dirty="0" smtClean="0">
                <a:solidFill>
                  <a:prstClr val="black"/>
                </a:solidFill>
              </a:rPr>
              <a:t>动物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 </a:t>
            </a:r>
            <a:r>
              <a:rPr lang="zh-CN" altLang="en-US" sz="2000" dirty="0" smtClean="0">
                <a:solidFill>
                  <a:prstClr val="black"/>
                </a:solidFill>
              </a:rPr>
              <a:t>的环境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先去总的了解他们的环境，再分四个方面对比。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最后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结论都一样，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我们的人身很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难得， 要去珍惜。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</a:rPr>
              <a:t>其他</a:t>
            </a:r>
            <a:r>
              <a:rPr lang="zh-CN" altLang="en-US" sz="2000" dirty="0">
                <a:solidFill>
                  <a:prstClr val="black"/>
                </a:solidFill>
              </a:rPr>
              <a:t>十三种还有不同的修法</a:t>
            </a:r>
            <a:r>
              <a:rPr lang="zh-CN" altLang="en-US" sz="2000" dirty="0" smtClean="0">
                <a:solidFill>
                  <a:prstClr val="black"/>
                </a:solidFill>
              </a:rPr>
              <a:t>。上师没有提。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</a:rPr>
              <a:t>打坐</a:t>
            </a:r>
            <a:r>
              <a:rPr lang="zh-CN" altLang="en-US" sz="2000" dirty="0">
                <a:solidFill>
                  <a:prstClr val="black"/>
                </a:solidFill>
              </a:rPr>
              <a:t>时候，有时候心很疲劳，思考多了， 不想</a:t>
            </a:r>
            <a:r>
              <a:rPr lang="zh-CN" altLang="en-US" sz="2000" dirty="0" smtClean="0">
                <a:solidFill>
                  <a:prstClr val="black"/>
                </a:solidFill>
              </a:rPr>
              <a:t>去思维， </a:t>
            </a:r>
            <a:r>
              <a:rPr lang="zh-CN" altLang="en-US" sz="2000" dirty="0">
                <a:solidFill>
                  <a:prstClr val="black"/>
                </a:solidFill>
              </a:rPr>
              <a:t>此时， </a:t>
            </a:r>
            <a:r>
              <a:rPr lang="zh-CN" altLang="en-US" sz="2000" dirty="0" smtClean="0">
                <a:solidFill>
                  <a:prstClr val="black"/>
                </a:solidFill>
              </a:rPr>
              <a:t>可静下来。心</a:t>
            </a:r>
            <a:r>
              <a:rPr lang="zh-CN" altLang="en-US" sz="2000" dirty="0">
                <a:solidFill>
                  <a:prstClr val="black"/>
                </a:solidFill>
              </a:rPr>
              <a:t>放空， 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</a:rPr>
              <a:t>把大脑和心理所有</a:t>
            </a:r>
            <a:r>
              <a:rPr lang="zh-CN" altLang="en-US" sz="2000" dirty="0">
                <a:solidFill>
                  <a:prstClr val="black"/>
                </a:solidFill>
              </a:rPr>
              <a:t>念头</a:t>
            </a:r>
            <a:r>
              <a:rPr lang="zh-CN" altLang="en-US" sz="2000" dirty="0" smtClean="0">
                <a:solidFill>
                  <a:prstClr val="black"/>
                </a:solidFill>
              </a:rPr>
              <a:t>都清空</a:t>
            </a:r>
            <a:r>
              <a:rPr lang="zh-CN" altLang="en-US" sz="2000" dirty="0">
                <a:solidFill>
                  <a:prstClr val="black"/>
                </a:solidFill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</a:rPr>
              <a:t>一片空白。心</a:t>
            </a:r>
            <a:r>
              <a:rPr lang="zh-CN" altLang="en-US" sz="2000" dirty="0">
                <a:solidFill>
                  <a:prstClr val="black"/>
                </a:solidFill>
              </a:rPr>
              <a:t>平静下来， 用</a:t>
            </a:r>
            <a:r>
              <a:rPr lang="en-US" altLang="zh-CN" sz="2000" dirty="0">
                <a:solidFill>
                  <a:prstClr val="black"/>
                </a:solidFill>
              </a:rPr>
              <a:t>2-3</a:t>
            </a:r>
            <a:r>
              <a:rPr lang="zh-CN" altLang="en-US" sz="2000" dirty="0">
                <a:solidFill>
                  <a:prstClr val="black"/>
                </a:solidFill>
              </a:rPr>
              <a:t>分钟休息， 然后又</a:t>
            </a:r>
            <a:r>
              <a:rPr lang="zh-CN" altLang="en-US" sz="2000" dirty="0" smtClean="0">
                <a:solidFill>
                  <a:prstClr val="black"/>
                </a:solidFill>
              </a:rPr>
              <a:t>会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</a:rPr>
              <a:t>产生</a:t>
            </a:r>
            <a:r>
              <a:rPr lang="zh-CN" altLang="en-US" sz="2000" dirty="0">
                <a:solidFill>
                  <a:prstClr val="black"/>
                </a:solidFill>
              </a:rPr>
              <a:t>念头</a:t>
            </a:r>
            <a:r>
              <a:rPr lang="zh-CN" altLang="en-US" sz="2000">
                <a:solidFill>
                  <a:prstClr val="black"/>
                </a:solidFill>
              </a:rPr>
              <a:t>， </a:t>
            </a:r>
            <a:r>
              <a:rPr lang="zh-CN" altLang="en-US" sz="2000" smtClean="0">
                <a:solidFill>
                  <a:prstClr val="black"/>
                </a:solidFill>
              </a:rPr>
              <a:t>再保持着“正知，正念”去</a:t>
            </a:r>
            <a:r>
              <a:rPr lang="zh-CN" altLang="en-US" sz="2000" dirty="0">
                <a:solidFill>
                  <a:prstClr val="black"/>
                </a:solidFill>
              </a:rPr>
              <a:t>思考</a:t>
            </a:r>
            <a:r>
              <a:rPr lang="zh-CN" altLang="en-US" sz="2000" dirty="0" smtClean="0">
                <a:solidFill>
                  <a:prstClr val="black"/>
                </a:solidFill>
              </a:rPr>
              <a:t>以上所</a:t>
            </a:r>
            <a:r>
              <a:rPr lang="zh-CN" altLang="en-US" sz="2000" dirty="0">
                <a:solidFill>
                  <a:prstClr val="black"/>
                </a:solidFill>
              </a:rPr>
              <a:t>讲内容。</a:t>
            </a:r>
            <a:endParaRPr lang="en-US" altLang="zh-CN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95223" y="672860"/>
            <a:ext cx="11110822" cy="585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1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人有先天本质，有两种不同生活的区域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：物质生活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精神生活。有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无信仰，物质  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  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和精神都很重要，需要训练， 平衡。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2.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肉体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不训练，身体生病。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       </a:t>
            </a:r>
            <a:r>
              <a:rPr lang="en-US" altLang="zh-CN" sz="2000" dirty="0" smtClean="0">
                <a:latin typeface="+mn-ea"/>
              </a:rPr>
              <a:t>3.</a:t>
            </a:r>
            <a:r>
              <a:rPr lang="zh-CN" altLang="en-US" sz="2000" dirty="0" smtClean="0">
                <a:latin typeface="+mn-ea"/>
              </a:rPr>
              <a:t>精神不训练， 精神出问题。</a:t>
            </a:r>
            <a:endParaRPr lang="en-US" altLang="zh-CN" sz="2000" dirty="0"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    </a:t>
            </a:r>
            <a:endParaRPr lang="en-US" altLang="zh-CN" sz="2000" dirty="0" smtClean="0">
              <a:latin typeface="+mn-ea"/>
            </a:endParaRPr>
          </a:p>
          <a:p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   </a:t>
            </a:r>
            <a:r>
              <a:rPr lang="zh-CN" altLang="en-US" sz="2000" dirty="0" smtClean="0">
                <a:latin typeface="+mn-ea"/>
              </a:rPr>
              <a:t>三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 smtClean="0">
                <a:latin typeface="+mn-ea"/>
              </a:rPr>
              <a:t>忽略精神问题的原因。</a:t>
            </a:r>
            <a:endParaRPr lang="en-US" altLang="zh-CN" sz="2000" dirty="0" smtClean="0"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       </a:t>
            </a:r>
            <a:r>
              <a:rPr lang="en-US" altLang="zh-CN" sz="2000" dirty="0" smtClean="0">
                <a:latin typeface="+mn-ea"/>
              </a:rPr>
              <a:t>1.</a:t>
            </a:r>
            <a:r>
              <a:rPr lang="zh-CN" altLang="en-US" sz="2000" dirty="0" smtClean="0">
                <a:latin typeface="+mn-ea"/>
              </a:rPr>
              <a:t>数百年物质比较贫穷，更需要物质。</a:t>
            </a:r>
            <a:endParaRPr lang="en-US" altLang="zh-CN" sz="2000" dirty="0" smtClean="0"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       </a:t>
            </a:r>
            <a:r>
              <a:rPr lang="en-US" altLang="zh-CN" sz="2000" dirty="0" smtClean="0">
                <a:latin typeface="+mn-ea"/>
              </a:rPr>
              <a:t>2.</a:t>
            </a:r>
            <a:r>
              <a:rPr lang="zh-CN" altLang="en-US" sz="2000" dirty="0" smtClean="0">
                <a:latin typeface="+mn-ea"/>
              </a:rPr>
              <a:t>教育方面忽略了精神教育，精神</a:t>
            </a:r>
            <a:r>
              <a:rPr lang="zh-CN" altLang="en-US" sz="2000" dirty="0">
                <a:latin typeface="+mn-ea"/>
              </a:rPr>
              <a:t>价值</a:t>
            </a:r>
            <a:r>
              <a:rPr lang="zh-CN" altLang="en-US" sz="2000" dirty="0" smtClean="0">
                <a:latin typeface="+mn-ea"/>
              </a:rPr>
              <a:t>培养的重要性。</a:t>
            </a:r>
            <a:endParaRPr lang="en-US" altLang="zh-CN" sz="2000" dirty="0" smtClean="0">
              <a:latin typeface="+mn-ea"/>
            </a:endParaRPr>
          </a:p>
          <a:p>
            <a:endParaRPr lang="en-US" altLang="zh-CN" sz="2000" dirty="0" smtClean="0"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    四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 smtClean="0">
                <a:latin typeface="+mn-ea"/>
              </a:rPr>
              <a:t>以前精神教育忽略的缺陷</a:t>
            </a:r>
            <a:r>
              <a:rPr lang="zh-CN" altLang="en-US" sz="2000" dirty="0">
                <a:latin typeface="+mn-ea"/>
              </a:rPr>
              <a:t>，</a:t>
            </a:r>
            <a:r>
              <a:rPr lang="zh-CN" altLang="en-US" sz="2000" dirty="0" smtClean="0">
                <a:latin typeface="+mn-ea"/>
              </a:rPr>
              <a:t>现在佛教弥补</a:t>
            </a:r>
            <a:r>
              <a:rPr lang="zh-CN" altLang="en-US" sz="2000" dirty="0">
                <a:latin typeface="+mn-ea"/>
              </a:rPr>
              <a:t>。</a:t>
            </a:r>
            <a:r>
              <a:rPr lang="zh-CN" altLang="en-US" sz="2000" dirty="0" smtClean="0">
                <a:latin typeface="+mn-ea"/>
              </a:rPr>
              <a:t>物质精神需要达到一个平衡，身心健康的基   </a:t>
            </a:r>
            <a:endParaRPr lang="en-US" altLang="zh-CN" sz="2000" dirty="0" smtClean="0">
              <a:latin typeface="+mn-ea"/>
            </a:endParaRPr>
          </a:p>
          <a:p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       </a:t>
            </a:r>
            <a:r>
              <a:rPr lang="zh-CN" altLang="en-US" sz="2000" dirty="0" smtClean="0">
                <a:latin typeface="+mn-ea"/>
              </a:rPr>
              <a:t>础上，有更高追求（成佛，利益众生等）。</a:t>
            </a:r>
            <a:endParaRPr lang="en-US" altLang="zh-CN" sz="2000" dirty="0" smtClean="0"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 </a:t>
            </a:r>
            <a:endParaRPr lang="en-US" altLang="zh-CN" sz="2000" dirty="0" smtClean="0">
              <a:latin typeface="+mn-ea"/>
            </a:endParaRPr>
          </a:p>
          <a:p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   </a:t>
            </a:r>
            <a:r>
              <a:rPr lang="zh-CN" altLang="en-US" sz="2000" dirty="0" smtClean="0">
                <a:latin typeface="+mn-ea"/>
              </a:rPr>
              <a:t>以上是修行的简单理由。</a:t>
            </a:r>
            <a:endParaRPr lang="en-US" altLang="zh-CN" sz="2000" dirty="0" smtClean="0">
              <a:latin typeface="+mn-ea"/>
            </a:endParaRPr>
          </a:p>
          <a:p>
            <a:endParaRPr lang="en-US" altLang="zh-CN" sz="2000" dirty="0"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</a:t>
            </a:r>
            <a:r>
              <a:rPr lang="zh-CN" altLang="en-US" sz="2400" dirty="0" smtClean="0">
                <a:latin typeface="+mn-ea"/>
              </a:rPr>
              <a:t>修行的目标和修行方法</a:t>
            </a:r>
            <a:r>
              <a:rPr lang="zh-CN" altLang="en-US" sz="2000" dirty="0" smtClean="0">
                <a:latin typeface="+mn-ea"/>
              </a:rPr>
              <a:t>：</a:t>
            </a:r>
            <a:endParaRPr lang="en-US" altLang="zh-CN" sz="2000" dirty="0" smtClean="0">
              <a:latin typeface="+mn-ea"/>
            </a:endParaRPr>
          </a:p>
          <a:p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   </a:t>
            </a:r>
          </a:p>
          <a:p>
            <a:r>
              <a:rPr lang="en-US" altLang="zh-CN" sz="2000" dirty="0" smtClean="0">
                <a:latin typeface="+mn-ea"/>
              </a:rPr>
              <a:t>        1.</a:t>
            </a:r>
            <a:r>
              <a:rPr lang="zh-CN" altLang="en-US" sz="2000" dirty="0" smtClean="0">
                <a:latin typeface="+mn-ea"/>
              </a:rPr>
              <a:t>成佛</a:t>
            </a:r>
            <a:r>
              <a:rPr lang="en-US" altLang="zh-CN" sz="2000" dirty="0" smtClean="0">
                <a:latin typeface="+mn-ea"/>
              </a:rPr>
              <a:t>-</a:t>
            </a:r>
            <a:r>
              <a:rPr lang="zh-CN" altLang="en-US" sz="2000" dirty="0" smtClean="0">
                <a:latin typeface="+mn-ea"/>
              </a:rPr>
              <a:t>大乘佛教，为了利益众生。</a:t>
            </a:r>
            <a:endParaRPr lang="en-US" altLang="zh-CN" sz="2000" dirty="0" smtClean="0">
              <a:latin typeface="+mn-ea"/>
            </a:endParaRPr>
          </a:p>
          <a:p>
            <a:r>
              <a:rPr lang="en-US" altLang="zh-CN" sz="2000" dirty="0" smtClean="0">
                <a:latin typeface="+mn-ea"/>
              </a:rPr>
              <a:t> </a:t>
            </a:r>
            <a:r>
              <a:rPr lang="zh-CN" altLang="en-US" sz="2000" dirty="0" smtClean="0">
                <a:latin typeface="+mn-ea"/>
              </a:rPr>
              <a:t> </a:t>
            </a:r>
            <a:endParaRPr lang="en-US" altLang="zh-CN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570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3748" y="328571"/>
            <a:ext cx="1055873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2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想解脱生老病死，没想成佛。 （南传佛教，有别于大乘佛教）。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3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想内心平静，没想成佛和解脱。 （解决浮躁，空虚等问题）。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4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身体健康 （通过精神的训练）。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5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神通（有天眼，他心通等特异功能）。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以上目标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不同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，学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修方法不同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。我们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修行的目标，不能只是个人解脱，而是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为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了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尽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虚空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遍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法界的所有众生解脱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发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大乘佛教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的菩提心。。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 </a:t>
            </a:r>
          </a:p>
          <a:p>
            <a:pPr lvl="0"/>
            <a:r>
              <a:rPr lang="zh-CN" altLang="en-US" sz="2400" dirty="0" smtClean="0">
                <a:solidFill>
                  <a:prstClr val="black"/>
                </a:solidFill>
                <a:latin typeface="+mn-ea"/>
              </a:rPr>
              <a:t>大乘佛教</a:t>
            </a:r>
            <a:r>
              <a:rPr lang="zh-CN" altLang="en-US" sz="2400" dirty="0">
                <a:solidFill>
                  <a:prstClr val="black"/>
                </a:solidFill>
                <a:latin typeface="+mn-ea"/>
              </a:rPr>
              <a:t>修行三个阶段：</a:t>
            </a:r>
            <a:endParaRPr lang="en-US" altLang="zh-CN" sz="24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一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前行 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（小学）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   修四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加行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-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基础的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基础；五加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行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-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在四加行的基础上稍微高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点。</a:t>
            </a:r>
            <a:endParaRPr lang="zh-CN" altLang="en-US" sz="2000" dirty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latin typeface="+mn-ea"/>
              </a:rPr>
              <a:t> </a:t>
            </a:r>
            <a:r>
              <a:rPr lang="en-US" altLang="zh-CN" sz="2000" dirty="0" smtClean="0">
                <a:latin typeface="+mn-ea"/>
              </a:rPr>
              <a:t>   </a:t>
            </a:r>
            <a:r>
              <a:rPr lang="zh-CN" altLang="en-US" sz="2000" dirty="0" smtClean="0">
                <a:latin typeface="+mn-ea"/>
              </a:rPr>
              <a:t>二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 smtClean="0">
                <a:latin typeface="+mn-ea"/>
              </a:rPr>
              <a:t>禅定：修四禅八定（中学）</a:t>
            </a:r>
            <a:endParaRPr lang="en-US" altLang="zh-CN" sz="2000" dirty="0" smtClean="0">
              <a:latin typeface="+mn-ea"/>
            </a:endParaRPr>
          </a:p>
          <a:p>
            <a:r>
              <a:rPr lang="zh-CN" altLang="en-US" sz="2000" dirty="0" smtClean="0">
                <a:latin typeface="+mn-ea"/>
              </a:rPr>
              <a:t>    三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 smtClean="0">
                <a:latin typeface="+mn-ea"/>
              </a:rPr>
              <a:t>空性</a:t>
            </a:r>
            <a:r>
              <a:rPr lang="zh-CN" altLang="en-US" sz="2000" dirty="0">
                <a:latin typeface="+mn-ea"/>
                <a:sym typeface="Wingdings" panose="05000000000000000000" pitchFamily="2" charset="2"/>
              </a:rPr>
              <a:t>：</a:t>
            </a:r>
            <a:r>
              <a:rPr lang="zh-CN" altLang="en-US" sz="2000" dirty="0" smtClean="0">
                <a:latin typeface="+mn-ea"/>
                <a:sym typeface="Wingdings" panose="05000000000000000000" pitchFamily="2" charset="2"/>
              </a:rPr>
              <a:t>（大学）</a:t>
            </a:r>
            <a:endParaRPr lang="en-US" altLang="zh-CN" sz="2000" dirty="0" smtClean="0">
              <a:latin typeface="+mn-ea"/>
              <a:sym typeface="Wingdings" panose="05000000000000000000" pitchFamily="2" charset="2"/>
            </a:endParaRPr>
          </a:p>
          <a:p>
            <a:r>
              <a:rPr lang="en-US" altLang="zh-CN" sz="20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      </a:t>
            </a:r>
            <a:r>
              <a:rPr lang="zh-CN" altLang="en-US" sz="2000" dirty="0" smtClean="0">
                <a:latin typeface="+mn-ea"/>
                <a:sym typeface="Wingdings" panose="05000000000000000000" pitchFamily="2" charset="2"/>
              </a:rPr>
              <a:t>如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《</a:t>
            </a:r>
            <a:r>
              <a:rPr lang="zh-CN" altLang="en-US" sz="2000" dirty="0" smtClean="0">
                <a:latin typeface="+mn-ea"/>
                <a:sym typeface="Wingdings" panose="05000000000000000000" pitchFamily="2" charset="2"/>
              </a:rPr>
              <a:t>金刚经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》</a:t>
            </a:r>
            <a:r>
              <a:rPr lang="zh-CN" altLang="en-US" sz="2000" dirty="0" smtClean="0">
                <a:latin typeface="+mn-ea"/>
                <a:sym typeface="Wingdings" panose="05000000000000000000" pitchFamily="2" charset="2"/>
              </a:rPr>
              <a:t>和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《</a:t>
            </a:r>
            <a:r>
              <a:rPr lang="zh-CN" altLang="en-US" sz="2000" dirty="0">
                <a:latin typeface="+mn-ea"/>
                <a:sym typeface="Wingdings" panose="05000000000000000000" pitchFamily="2" charset="2"/>
              </a:rPr>
              <a:t>心经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》</a:t>
            </a:r>
            <a:r>
              <a:rPr lang="zh-CN" altLang="en-US" sz="2000" dirty="0" smtClean="0">
                <a:latin typeface="+mn-ea"/>
                <a:sym typeface="Wingdings" panose="05000000000000000000" pitchFamily="2" charset="2"/>
              </a:rPr>
              <a:t>中讲的空性或大圆满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,</a:t>
            </a:r>
            <a:r>
              <a:rPr lang="zh-CN" altLang="en-US" sz="2000" dirty="0" smtClean="0">
                <a:latin typeface="+mn-ea"/>
                <a:sym typeface="Wingdings" panose="05000000000000000000" pitchFamily="2" charset="2"/>
              </a:rPr>
              <a:t>大手印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,</a:t>
            </a:r>
            <a:r>
              <a:rPr lang="zh-CN" altLang="en-US" sz="2000" dirty="0" smtClean="0">
                <a:latin typeface="+mn-ea"/>
                <a:sym typeface="Wingdings" panose="05000000000000000000" pitchFamily="2" charset="2"/>
              </a:rPr>
              <a:t>禅宗所讲明心见性。 </a:t>
            </a:r>
            <a:endParaRPr lang="en-US" altLang="zh-CN" sz="2000" dirty="0" smtClean="0">
              <a:latin typeface="+mn-ea"/>
              <a:sym typeface="Wingdings" panose="05000000000000000000" pitchFamily="2" charset="2"/>
            </a:endParaRPr>
          </a:p>
          <a:p>
            <a:r>
              <a:rPr lang="en-US" altLang="zh-CN" sz="20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latin typeface="+mn-ea"/>
                <a:sym typeface="Wingdings" panose="05000000000000000000" pitchFamily="2" charset="2"/>
              </a:rPr>
              <a:t> 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endParaRPr lang="en-US" altLang="zh-CN" sz="2000" dirty="0" smtClean="0">
              <a:latin typeface="+mn-ea"/>
              <a:sym typeface="Wingdings" panose="05000000000000000000" pitchFamily="2" charset="2"/>
            </a:endParaRPr>
          </a:p>
          <a:p>
            <a:endParaRPr lang="en-US" altLang="zh-CN" sz="2000" dirty="0" smtClean="0">
              <a:latin typeface="+mn-ea"/>
              <a:sym typeface="Wingdings" panose="05000000000000000000" pitchFamily="2" charset="2"/>
            </a:endParaRPr>
          </a:p>
          <a:p>
            <a:endParaRPr lang="en-US" altLang="zh-CN" sz="2000" dirty="0" smtClean="0">
              <a:latin typeface="+mn-ea"/>
            </a:endParaRPr>
          </a:p>
          <a:p>
            <a:endParaRPr lang="zh-CN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06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6075" y="214512"/>
            <a:ext cx="11524891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四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大乘佛教三个阶段学习完成的意义：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1.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以上三部分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课程大概需要七八年时间。 如每一阶段功课比较到位，有可能证悟。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证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悟不是成佛。证悟：彻底明白宇宙和自我的真相。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彻底推翻对世界，对自我，对生命的错误观点。这些错误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观点让我们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痛苦， 不自由自在，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历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人生八苦，进而造罪， 成为轮回之因。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3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最终证悟后，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会破坏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轮回动力， 走向解脱。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4.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修行要有充分思想准备，不急功近利，眼光放长远。坚定信心，迎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难而上，持之以恒。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5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怀崇高目标，坚持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修行，增长心灵的力量。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人生念念处处苦短。超越生老病死的意义。不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沉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迷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于眼前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短暂的快乐和幸福。要修行，在其中找到生命意义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生存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目标。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6.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我们要选择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成佛的方法修行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。七八年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修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完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三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个阶段的课程，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非所有人能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完成。尽力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，一步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一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步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往前走就好。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zh-CN" altLang="en-US" sz="24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四</a:t>
            </a:r>
            <a:r>
              <a:rPr lang="zh-CN" altLang="en-US" sz="24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加</a:t>
            </a:r>
            <a:r>
              <a:rPr lang="zh-CN" altLang="en-US" sz="24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行：</a:t>
            </a:r>
            <a:endParaRPr lang="en-US" altLang="zh-CN" sz="24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</a:t>
            </a:r>
          </a:p>
          <a:p>
            <a:pPr lvl="0"/>
            <a:r>
              <a:rPr lang="en-US" altLang="zh-CN" sz="24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</a:t>
            </a:r>
            <a:r>
              <a:rPr lang="zh-CN" altLang="en-US" sz="22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为了</a:t>
            </a:r>
            <a:r>
              <a:rPr lang="zh-CN" altLang="en-US" sz="22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培养出离心</a:t>
            </a:r>
            <a:r>
              <a:rPr lang="en-US" altLang="zh-CN" sz="22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-</a:t>
            </a:r>
            <a:r>
              <a:rPr lang="zh-CN" altLang="en-US" sz="22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创造修行动力。没有动力， 很难增上。</a:t>
            </a:r>
            <a:endParaRPr lang="en-US" altLang="zh-CN" sz="22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第一个加行：</a:t>
            </a:r>
            <a:r>
              <a:rPr lang="zh-CN" altLang="en-US" sz="22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人身</a:t>
            </a:r>
            <a:r>
              <a:rPr lang="zh-CN" altLang="en-US" sz="22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难得</a:t>
            </a:r>
            <a:r>
              <a:rPr lang="zh-CN" altLang="en-US" sz="22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：</a:t>
            </a:r>
            <a:endParaRPr lang="en-US" altLang="zh-CN" sz="22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 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15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1487" y="845390"/>
            <a:ext cx="104293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一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首先，认识和肯定自己的生命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价值。学佛角度，每个人都非常幸运，很有福报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。已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 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拥有了一个非常难得，有价值的人身。没有自我生存价值的肯定， 容易遭遇各种世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俗谛问题，看不到到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人生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希望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目光短浅，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看得近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，看不到真相。最多看往前，往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后几十年。不能高瞻远瞩，忽略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自己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生命的价值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        </a:t>
            </a:r>
            <a:r>
              <a:rPr lang="zh-CN" altLang="en-US" sz="2000" dirty="0" smtClean="0">
                <a:solidFill>
                  <a:prstClr val="black"/>
                </a:solidFill>
              </a:rPr>
              <a:t>接受</a:t>
            </a:r>
            <a:r>
              <a:rPr lang="zh-CN" altLang="en-US" sz="2000" dirty="0">
                <a:solidFill>
                  <a:prstClr val="black"/>
                </a:solidFill>
              </a:rPr>
              <a:t>佛陀教育，打破</a:t>
            </a:r>
            <a:r>
              <a:rPr lang="zh-CN" altLang="en-US" sz="2000" dirty="0" smtClean="0">
                <a:solidFill>
                  <a:prstClr val="black"/>
                </a:solidFill>
              </a:rPr>
              <a:t>原有谬误价值观，不再活的迷茫，惘然。 </a:t>
            </a:r>
            <a:r>
              <a:rPr lang="zh-CN" altLang="en-US" sz="2000" dirty="0">
                <a:solidFill>
                  <a:prstClr val="black"/>
                </a:solidFill>
              </a:rPr>
              <a:t>发现</a:t>
            </a:r>
            <a:r>
              <a:rPr lang="zh-CN" altLang="en-US" sz="2000" dirty="0" smtClean="0">
                <a:solidFill>
                  <a:prstClr val="black"/>
                </a:solidFill>
              </a:rPr>
              <a:t>自己的新</a:t>
            </a:r>
            <a:r>
              <a:rPr lang="zh-CN" altLang="en-US" sz="2000" dirty="0">
                <a:solidFill>
                  <a:prstClr val="black"/>
                </a:solidFill>
              </a:rPr>
              <a:t>价值</a:t>
            </a:r>
            <a:r>
              <a:rPr lang="zh-CN" altLang="en-US" sz="2000" dirty="0" smtClean="0">
                <a:solidFill>
                  <a:prstClr val="black"/>
                </a:solidFill>
              </a:rPr>
              <a:t>，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</a:rPr>
              <a:t>               </a:t>
            </a:r>
            <a:r>
              <a:rPr lang="zh-CN" altLang="en-US" sz="2000" dirty="0" smtClean="0">
                <a:solidFill>
                  <a:prstClr val="black"/>
                </a:solidFill>
              </a:rPr>
              <a:t>知道自己此生如何活才有意义，应该追求的奋斗</a:t>
            </a:r>
            <a:r>
              <a:rPr lang="zh-CN" altLang="en-US" sz="2000" dirty="0">
                <a:solidFill>
                  <a:prstClr val="black"/>
                </a:solidFill>
              </a:rPr>
              <a:t>方向，目标</a:t>
            </a:r>
            <a:r>
              <a:rPr lang="zh-CN" altLang="en-US" sz="2000" dirty="0" smtClean="0">
                <a:solidFill>
                  <a:prstClr val="black"/>
                </a:solidFill>
              </a:rPr>
              <a:t>。这是我们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第一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个学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佛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的收获，进步。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 二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两个部分：先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学理论，方法论。然后将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理论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运用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到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实际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中训练。 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两个部分：闻思修。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1.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闻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：听。思：自己去思考（通过闻思去了解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理论，训练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方法）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2.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修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：强化学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到的新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观念，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到新观点有力量时，推翻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根深蒂固的老旧错误的观念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消除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烦恼，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痛苦，所以要反复训练。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   三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“人身难得”藏传佛教 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37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种不同方法训练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，要全部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修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完。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53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7439" y="853440"/>
            <a:ext cx="1059860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第一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个加行修成功标志：改变心态，内心变化，达成一个既定标准即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可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四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时间安排：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初步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安排：人生难得修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三个月，四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个加行共修一年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，上师讲最好每天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坚持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个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小时左右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多多益善，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但时间可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灵活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（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实在有极其特殊情况，落一天功课，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第二天要补上）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功课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尽量坚持，保质，保量。偶尔做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，修一修，效果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不大。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2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“人身难得”第一个修法：暇</a:t>
            </a:r>
            <a:r>
              <a:rPr lang="zh-CN" altLang="en-US" sz="2200" dirty="0">
                <a:solidFill>
                  <a:prstClr val="black"/>
                </a:solidFill>
                <a:latin typeface="宋体" panose="02010600030101010101" pitchFamily="2" charset="-122"/>
              </a:rPr>
              <a:t>满人</a:t>
            </a:r>
            <a:r>
              <a:rPr lang="zh-CN" altLang="en-US" sz="22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身。</a:t>
            </a:r>
            <a:endParaRPr lang="en-US" altLang="zh-CN" sz="22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首先：肯定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人身来之不易，暇满难得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。对比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地狱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饿鬼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、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畜生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道，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我们的人身不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容易。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暇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（闲）：每个人都有学习修行的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机会， 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只要愿意，可每天安排时间放下其它事情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专心学学习，修行。只有我们这样的人有机会时间，不是所有人和生命都有这样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机会。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(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闲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/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暇：不是有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闲时间）。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《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大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圆满前行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»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：讲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了三个“八闲暇”一共：二十四种“闲”，去思考发现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很多自由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，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时间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机会。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341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1155" y="531195"/>
            <a:ext cx="11490385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满：“圆满”学佛修行的条件。 十个条件叫做十个圆满。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“暇”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和“满”加起来叫：三十四个暇满， 二十四种暇， 十种圆满， 很不容易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八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闲暇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：这里讲的是第一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个八闲暇，最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根本的，佛亲口讲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的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就这八个。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后来的佛教成就者把第二个，第三个八闲暇加上去。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    对比：八个闲暇相反的八个不闲暇。 没有机会和我们的八个闲暇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有机会对比。 这么多人，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生命没有机会了， 我们有， 很不容易。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其次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八个不闲暇的第一个对比：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地狱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-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宗教都讲，共性：很残忍的地方， 不在地球， 其它星球。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比如：一个一生都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造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罪的人在地球上死亡，对他而言， 业力所现，死亡时看到的一切就是地  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狱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如同做噩梦的人就在卧室里感受到噩梦。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    常做恶事，意识中存储了很多邪恶的力量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死亡时就像做梦一样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,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立即看到这些恐怖的形象。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</a:t>
            </a: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对人来说，地球上没有这样的地方。对制造地狱的人来说，这个世界既是地狱的世界。地狱的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痛苦，如在梦中，确实存在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醒来后又不存在。如人觉得人间存在，从这个梦中醒来后，也是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不存在。这些世界没有一个是真实存在的世界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如梦一样，只要因缘存在，这些世界就会出现。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  <a:p>
            <a:endParaRPr lang="en-US" altLang="zh-CN" dirty="0" smtClean="0">
              <a:solidFill>
                <a:prstClr val="black"/>
              </a:solidFill>
            </a:endParaRPr>
          </a:p>
          <a:p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6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28136" y="629920"/>
            <a:ext cx="1081522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再次：一般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人的两个疑问：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1</a:t>
            </a:r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地狱饿鬼等世界是否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存在。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2.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除了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看到的现在这个生命，过去和未来（佛教中讲前后世轮回）是否存在。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以上都是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存在的。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但是眼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不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可见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有充分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理由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证明其存在。很多时候所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见未必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真实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人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感官愚钝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有局限性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， 信有即可， 慢慢学。</a:t>
            </a:r>
            <a:endParaRPr lang="en-US" altLang="zh-CN" sz="20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       慧</a:t>
            </a:r>
            <a:r>
              <a:rPr lang="zh-CN" altLang="en-US" sz="2000" dirty="0">
                <a:solidFill>
                  <a:prstClr val="black"/>
                </a:solidFill>
                <a:latin typeface="宋体" panose="02010600030101010101" pitchFamily="2" charset="-122"/>
              </a:rPr>
              <a:t>灯禅修学得都是佛教最基础的知识， 方法</a:t>
            </a:r>
            <a:r>
              <a:rPr lang="zh-CN" altLang="en-US" sz="20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。</a:t>
            </a:r>
            <a:endParaRPr lang="en-US" altLang="zh-CN" sz="20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endParaRPr lang="en-US" altLang="zh-CN" sz="2200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200" dirty="0" smtClean="0">
                <a:solidFill>
                  <a:prstClr val="black"/>
                </a:solidFill>
                <a:latin typeface="宋体" panose="02010600030101010101" pitchFamily="2" charset="-122"/>
              </a:rPr>
              <a:t>对比地狱众生的不闲暇</a:t>
            </a:r>
            <a:endParaRPr lang="en-US" altLang="zh-CN" sz="220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zh-CN" altLang="en-US" sz="2000" dirty="0" smtClean="0">
                <a:solidFill>
                  <a:prstClr val="black"/>
                </a:solidFill>
              </a:rPr>
              <a:t>    第一阶段：总了解地狱众生的世界：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zh-CN" altLang="en-US" sz="2000" dirty="0" smtClean="0">
                <a:solidFill>
                  <a:prstClr val="black"/>
                </a:solidFill>
              </a:rPr>
              <a:t>   （参考书籍</a:t>
            </a:r>
            <a:r>
              <a:rPr lang="en-US" altLang="zh-CN" sz="2000" dirty="0" smtClean="0">
                <a:solidFill>
                  <a:prstClr val="black"/>
                </a:solidFill>
              </a:rPr>
              <a:t>《</a:t>
            </a:r>
            <a:r>
              <a:rPr lang="zh-CN" altLang="en-US" sz="2000" dirty="0" smtClean="0">
                <a:solidFill>
                  <a:prstClr val="black"/>
                </a:solidFill>
              </a:rPr>
              <a:t>慧灯之光二</a:t>
            </a:r>
            <a:r>
              <a:rPr lang="en-US" altLang="zh-CN" sz="2000" dirty="0" smtClean="0">
                <a:solidFill>
                  <a:prstClr val="black"/>
                </a:solidFill>
              </a:rPr>
              <a:t>》</a:t>
            </a:r>
            <a:r>
              <a:rPr lang="zh-CN" altLang="en-US" sz="2000" dirty="0" smtClean="0">
                <a:solidFill>
                  <a:prstClr val="black"/>
                </a:solidFill>
              </a:rPr>
              <a:t>四加行中轮回的痛苦，</a:t>
            </a:r>
            <a:r>
              <a:rPr lang="en-US" altLang="zh-CN" sz="2000" dirty="0" smtClean="0">
                <a:solidFill>
                  <a:prstClr val="black"/>
                </a:solidFill>
              </a:rPr>
              <a:t>《</a:t>
            </a:r>
            <a:r>
              <a:rPr lang="zh-CN" altLang="en-US" sz="2000" dirty="0">
                <a:solidFill>
                  <a:prstClr val="black"/>
                </a:solidFill>
              </a:rPr>
              <a:t>普贤上师言教</a:t>
            </a:r>
            <a:r>
              <a:rPr lang="en-US" altLang="zh-CN" sz="2000" dirty="0" smtClean="0">
                <a:solidFill>
                  <a:prstClr val="black"/>
                </a:solidFill>
              </a:rPr>
              <a:t>》</a:t>
            </a:r>
            <a:r>
              <a:rPr lang="zh-CN" altLang="en-US" sz="2000" dirty="0" smtClean="0">
                <a:solidFill>
                  <a:prstClr val="black"/>
                </a:solidFill>
              </a:rPr>
              <a:t>，</a:t>
            </a:r>
            <a:r>
              <a:rPr lang="en-US" altLang="zh-CN" sz="2000" dirty="0" smtClean="0">
                <a:solidFill>
                  <a:prstClr val="black"/>
                </a:solidFill>
              </a:rPr>
              <a:t>《</a:t>
            </a:r>
            <a:r>
              <a:rPr lang="zh-CN" altLang="en-US" sz="2000" dirty="0" smtClean="0">
                <a:solidFill>
                  <a:prstClr val="black"/>
                </a:solidFill>
              </a:rPr>
              <a:t>菩提道次第广论</a:t>
            </a:r>
            <a:r>
              <a:rPr lang="en-US" altLang="zh-CN" sz="2000" dirty="0" smtClean="0">
                <a:solidFill>
                  <a:prstClr val="black"/>
                </a:solidFill>
              </a:rPr>
              <a:t>》</a:t>
            </a:r>
            <a:r>
              <a:rPr lang="zh-CN" altLang="en-US" sz="2000" dirty="0" smtClean="0">
                <a:solidFill>
                  <a:prstClr val="black"/>
                </a:solidFill>
              </a:rPr>
              <a:t>）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1.</a:t>
            </a:r>
            <a:r>
              <a:rPr lang="zh-CN" altLang="en-US" sz="2000" dirty="0" smtClean="0">
                <a:solidFill>
                  <a:prstClr val="black"/>
                </a:solidFill>
              </a:rPr>
              <a:t>地狱环境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2.</a:t>
            </a:r>
            <a:r>
              <a:rPr lang="zh-CN" altLang="en-US" sz="2000" dirty="0" smtClean="0">
                <a:solidFill>
                  <a:prstClr val="black"/>
                </a:solidFill>
              </a:rPr>
              <a:t>地狱众生的心，身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3.</a:t>
            </a:r>
            <a:r>
              <a:rPr lang="zh-CN" altLang="en-US" sz="2000" dirty="0" smtClean="0">
                <a:solidFill>
                  <a:prstClr val="black"/>
                </a:solidFill>
              </a:rPr>
              <a:t>地狱众生的痛苦感受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4.</a:t>
            </a:r>
            <a:r>
              <a:rPr lang="zh-CN" altLang="en-US" sz="2000" dirty="0" smtClean="0">
                <a:solidFill>
                  <a:prstClr val="black"/>
                </a:solidFill>
              </a:rPr>
              <a:t>地狱众生的时间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zh-CN" altLang="en-US" sz="2000" dirty="0" smtClean="0">
                <a:solidFill>
                  <a:prstClr val="black"/>
                </a:solidFill>
              </a:rPr>
              <a:t>         四</a:t>
            </a:r>
            <a:r>
              <a:rPr lang="zh-CN" altLang="en-US" sz="2000" dirty="0">
                <a:solidFill>
                  <a:prstClr val="black"/>
                </a:solidFill>
              </a:rPr>
              <a:t>加行</a:t>
            </a:r>
            <a:r>
              <a:rPr lang="zh-CN" altLang="en-US" sz="2000" dirty="0" smtClean="0">
                <a:solidFill>
                  <a:prstClr val="black"/>
                </a:solidFill>
              </a:rPr>
              <a:t>中两次讲了地狱饿鬼</a:t>
            </a:r>
            <a:r>
              <a:rPr lang="en-US" altLang="zh-CN" sz="2000" dirty="0" smtClean="0">
                <a:solidFill>
                  <a:prstClr val="black"/>
                </a:solidFill>
              </a:rPr>
              <a:t>-</a:t>
            </a:r>
            <a:r>
              <a:rPr lang="zh-CN" altLang="en-US" sz="2000" dirty="0" smtClean="0">
                <a:solidFill>
                  <a:prstClr val="black"/>
                </a:solidFill>
              </a:rPr>
              <a:t>“人身难得”“和轮回痛苦”。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1</a:t>
            </a:r>
            <a:r>
              <a:rPr lang="zh-CN" altLang="en-US" sz="2000" dirty="0" smtClean="0">
                <a:solidFill>
                  <a:prstClr val="black"/>
                </a:solidFill>
              </a:rPr>
              <a:t>：“人身难得”讲地狱</a:t>
            </a:r>
            <a:r>
              <a:rPr lang="en-US" altLang="zh-CN" sz="2000" dirty="0" smtClean="0">
                <a:solidFill>
                  <a:prstClr val="black"/>
                </a:solidFill>
              </a:rPr>
              <a:t>-</a:t>
            </a:r>
            <a:r>
              <a:rPr lang="zh-CN" altLang="en-US" sz="2000" dirty="0" smtClean="0">
                <a:solidFill>
                  <a:prstClr val="black"/>
                </a:solidFill>
              </a:rPr>
              <a:t>对比人类和地狱才知道自己幸运，生命来之不易。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2</a:t>
            </a:r>
            <a:r>
              <a:rPr lang="zh-CN" altLang="en-US" sz="2000" dirty="0" smtClean="0">
                <a:solidFill>
                  <a:prstClr val="black"/>
                </a:solidFill>
              </a:rPr>
              <a:t>：“轮回痛苦”讲地狱</a:t>
            </a:r>
            <a:r>
              <a:rPr lang="en-US" altLang="zh-CN" sz="2000" dirty="0" smtClean="0">
                <a:solidFill>
                  <a:prstClr val="black"/>
                </a:solidFill>
              </a:rPr>
              <a:t>-</a:t>
            </a:r>
            <a:r>
              <a:rPr lang="zh-CN" altLang="en-US" sz="2000" dirty="0" smtClean="0">
                <a:solidFill>
                  <a:prstClr val="black"/>
                </a:solidFill>
              </a:rPr>
              <a:t>了解地狱这些生命的痛苦。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1</a:t>
            </a:r>
            <a:r>
              <a:rPr lang="zh-CN" altLang="en-US" sz="2000" dirty="0" smtClean="0">
                <a:solidFill>
                  <a:prstClr val="black"/>
                </a:solidFill>
              </a:rPr>
              <a:t>和</a:t>
            </a:r>
            <a:r>
              <a:rPr lang="en-US" altLang="zh-CN" sz="2000" dirty="0" smtClean="0">
                <a:solidFill>
                  <a:prstClr val="black"/>
                </a:solidFill>
              </a:rPr>
              <a:t>2</a:t>
            </a:r>
            <a:r>
              <a:rPr lang="zh-CN" altLang="en-US" sz="2000" dirty="0" smtClean="0">
                <a:solidFill>
                  <a:prstClr val="black"/>
                </a:solidFill>
              </a:rPr>
              <a:t>目的不同。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                                                       </a:t>
            </a:r>
            <a:endParaRPr lang="en-US" altLang="zh-CN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24619" y="603849"/>
            <a:ext cx="111021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第二阶段：从学习，修行，学佛角度去思考和对比地狱众生和自己为人的各种情况。四个方面：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1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地狱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环境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：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十八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种地狱，非常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残忍，恐怖。这样的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噩梦可达一到两万年。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      我们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现在的梦八十到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一百年，叫做人生。人一百年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的经历压缩到半到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一个小时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叫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做梦。只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有时间长短，没有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任何其他区别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。杀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盗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淫妄多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了， 任何人都可能做这样的噩梦。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pPr lvl="0"/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人类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角度没有这样的世界。造罪的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人（正在噩梦中的人）的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世界就是这样。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没有听佛法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， 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也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无学习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，打坐，静心，行善等的地方，整个世界中没有任何与佛法相关的东西。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思考：我们到地狱这样陌生的世界，这个环境整个世界就是烧红的铁，非常恐怖。没有山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川大地，日月星河没有任何和佛法相关的事物，根本没有学习，听闻，看到佛法的机会。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就无法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学习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佛法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。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所以我们此生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很幸运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，随时可以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找到有佛法的地方，闻思修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2</a:t>
            </a:r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.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地狱众生的心，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身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：</a:t>
            </a:r>
            <a:endParaRPr lang="en-US" altLang="zh-CN" sz="2000" dirty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人身：可抄经，朝拜， </a:t>
            </a:r>
            <a:r>
              <a:rPr lang="zh-CN" altLang="en-US" sz="2000" dirty="0">
                <a:solidFill>
                  <a:prstClr val="black"/>
                </a:solidFill>
                <a:latin typeface="+mn-ea"/>
              </a:rPr>
              <a:t>饶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塔，磕头，供佛， 帮助别人等。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口：语言可诵经持咒，祈祷佛，讲经说法，说很多帮助别人的话等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意：更重要有人类这样的心可发善心，慈悲心，出离心，菩提心，对佛信心等，相信因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果，轮回，去学习能够要我们解脱的智慧。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r>
              <a:rPr lang="en-US" altLang="zh-CN" sz="2000" dirty="0">
                <a:solidFill>
                  <a:prstClr val="black"/>
                </a:solidFill>
                <a:latin typeface="+mn-ea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+mn-ea"/>
              </a:rPr>
              <a:t>        </a:t>
            </a:r>
            <a:r>
              <a:rPr lang="zh-CN" altLang="en-US" sz="2000" dirty="0" smtClean="0">
                <a:solidFill>
                  <a:prstClr val="black"/>
                </a:solidFill>
                <a:latin typeface="+mn-ea"/>
              </a:rPr>
              <a:t>离开身口意的任何都无法做与解脱有关的事情。</a:t>
            </a:r>
            <a:endParaRPr lang="en-US" altLang="zh-CN" sz="2000" dirty="0" smtClean="0">
              <a:solidFill>
                <a:prstClr val="black"/>
              </a:solidFill>
              <a:latin typeface="+mn-ea"/>
            </a:endParaRPr>
          </a:p>
          <a:p>
            <a:endParaRPr lang="en-US" altLang="zh-CN" sz="2000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786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3354</Words>
  <Application>Microsoft Office PowerPoint</Application>
  <PresentationFormat>宽屏</PresentationFormat>
  <Paragraphs>251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winnie ju</dc:creator>
  <cp:lastModifiedBy>winnie ju</cp:lastModifiedBy>
  <cp:revision>165</cp:revision>
  <cp:lastPrinted>2017-09-26T02:08:46Z</cp:lastPrinted>
  <dcterms:created xsi:type="dcterms:W3CDTF">2017-09-18T04:03:28Z</dcterms:created>
  <dcterms:modified xsi:type="dcterms:W3CDTF">2017-09-26T02:09:55Z</dcterms:modified>
</cp:coreProperties>
</file>