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71" r:id="rId16"/>
  </p:sldIdLst>
  <p:sldSz cx="11522075" cy="57610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5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59" y="82"/>
      </p:cViewPr>
      <p:guideLst>
        <p:guide orient="horz" pos="1815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1789658"/>
            <a:ext cx="9793764" cy="1234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2" y="3264588"/>
            <a:ext cx="8065452" cy="1472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230709"/>
            <a:ext cx="2592467" cy="49155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30709"/>
            <a:ext cx="7585366" cy="49155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5" y="3702001"/>
            <a:ext cx="9793764" cy="11442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5" y="2441774"/>
            <a:ext cx="9793764" cy="12602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5" y="1344243"/>
            <a:ext cx="5088916" cy="3802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344243"/>
            <a:ext cx="5088916" cy="3802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289567"/>
            <a:ext cx="5090917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1826996"/>
            <a:ext cx="5090917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6" y="1289567"/>
            <a:ext cx="5092917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6" y="1826996"/>
            <a:ext cx="5092917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6" y="229374"/>
            <a:ext cx="3790683" cy="9761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2" y="229377"/>
            <a:ext cx="6441160" cy="4916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6" y="1205553"/>
            <a:ext cx="3790683" cy="39407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032726"/>
            <a:ext cx="6913245" cy="476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514759"/>
            <a:ext cx="6913245" cy="34566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4508814"/>
            <a:ext cx="6913245" cy="6761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104" y="230709"/>
            <a:ext cx="10369868" cy="960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344243"/>
            <a:ext cx="10369868" cy="3802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104" y="5339629"/>
            <a:ext cx="2688484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28A83-E415-4B32-8E80-66F202AB4D9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709" y="5339629"/>
            <a:ext cx="3648657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7488" y="5339629"/>
            <a:ext cx="2688484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8E89-824B-409C-9316-B5A30734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人身难得 </a:t>
            </a:r>
            <a:r>
              <a:rPr lang="en-US" altLang="zh-CN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37" y="1356519"/>
            <a:ext cx="5413533" cy="38020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/>
              <a:t>一、发菩提心</a:t>
            </a:r>
            <a:endParaRPr lang="en-US" altLang="zh-CN" sz="2800" dirty="0"/>
          </a:p>
          <a:p>
            <a:pPr>
              <a:buNone/>
            </a:pPr>
            <a:r>
              <a:rPr lang="zh-CN" altLang="en-US" sz="2800" dirty="0"/>
              <a:t>二、生命的价值和了解自我</a:t>
            </a:r>
            <a:endParaRPr lang="en-US" altLang="zh-CN" sz="2800" dirty="0"/>
          </a:p>
          <a:p>
            <a:pPr>
              <a:buNone/>
            </a:pPr>
            <a:r>
              <a:rPr lang="zh-CN" altLang="en-US" sz="2800" dirty="0"/>
              <a:t>三、闭关</a:t>
            </a:r>
            <a:endParaRPr lang="en-US" altLang="zh-CN" sz="2800" dirty="0"/>
          </a:p>
          <a:p>
            <a:pPr>
              <a:buNone/>
            </a:pPr>
            <a:r>
              <a:rPr lang="zh-CN" altLang="en-US" sz="2800" dirty="0"/>
              <a:t>四、基础修法的重要性</a:t>
            </a:r>
            <a:endParaRPr lang="en-US" altLang="zh-CN" sz="2800" dirty="0"/>
          </a:p>
          <a:p>
            <a:pPr>
              <a:buNone/>
            </a:pPr>
            <a:r>
              <a:rPr lang="zh-CN" altLang="en-US" sz="2800" dirty="0"/>
              <a:t>五、具体修法</a:t>
            </a:r>
            <a:endParaRPr lang="en-US" altLang="zh-CN" sz="2800" dirty="0"/>
          </a:p>
          <a:p>
            <a:pPr>
              <a:buNone/>
            </a:pPr>
            <a:r>
              <a:rPr lang="zh-CN" altLang="en-US" sz="2800" dirty="0"/>
              <a:t>六、四个人类不闲暇</a:t>
            </a:r>
            <a:endParaRPr lang="en-US" altLang="zh-CN" sz="2800" dirty="0"/>
          </a:p>
          <a:p>
            <a:endParaRPr lang="en-US" altLang="zh-CN" dirty="0"/>
          </a:p>
          <a:p>
            <a:endParaRPr lang="en-US" dirty="0"/>
          </a:p>
        </p:txBody>
      </p:sp>
      <p:pic>
        <p:nvPicPr>
          <p:cNvPr id="4" name="Content Placeholder 3" descr="3_150731101802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037" y="1432719"/>
            <a:ext cx="4990390" cy="3200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13637" y="137319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9437" y="518319"/>
            <a:ext cx="10369868" cy="47671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dirty="0"/>
              <a:t>	 </a:t>
            </a:r>
            <a:r>
              <a:rPr lang="en-US" altLang="zh-CN" sz="2000" b="1" dirty="0"/>
              <a:t>6</a:t>
            </a:r>
            <a:r>
              <a:rPr lang="zh-CN" altLang="en-US" sz="2000" b="1" dirty="0"/>
              <a:t>） 为什么变成天人？</a:t>
            </a:r>
            <a:endParaRPr lang="en-US" altLang="zh-CN" sz="2000" b="1" dirty="0"/>
          </a:p>
          <a:p>
            <a:pPr>
              <a:buNone/>
            </a:pPr>
            <a:r>
              <a:rPr lang="en-US" altLang="zh-CN" sz="1800" dirty="0"/>
              <a:t>               </a:t>
            </a:r>
            <a:r>
              <a:rPr lang="zh-CN" altLang="en-US" sz="2000" dirty="0"/>
              <a:t>有些所谓打禅的人，在人间修行，心非常平静，但是没有证悟，而他认为已经证悟空性，这种人就会投身到这个地方</a:t>
            </a:r>
            <a:r>
              <a:rPr lang="en-US" altLang="zh-CN" sz="2000" dirty="0"/>
              <a:t>(</a:t>
            </a:r>
            <a:r>
              <a:rPr lang="zh-CN" altLang="en-US" sz="2000" dirty="0"/>
              <a:t>释迦牟尼佛找尊者的例子</a:t>
            </a:r>
            <a:r>
              <a:rPr lang="en-US" altLang="zh-CN" sz="2000" dirty="0"/>
              <a:t>)</a:t>
            </a:r>
            <a:r>
              <a:rPr lang="zh-CN" altLang="en-US" sz="2000" dirty="0"/>
              <a:t>；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b="1" dirty="0"/>
              <a:t>            </a:t>
            </a:r>
            <a:r>
              <a:rPr lang="zh-CN" altLang="en-US" sz="2000" b="1" dirty="0"/>
              <a:t>佛教寿命：</a:t>
            </a:r>
            <a:r>
              <a:rPr lang="zh-CN" altLang="en-US" sz="2000" dirty="0"/>
              <a:t>有</a:t>
            </a:r>
            <a:r>
              <a:rPr lang="en-US" altLang="zh-CN" sz="2000" dirty="0"/>
              <a:t>5</a:t>
            </a:r>
            <a:r>
              <a:rPr lang="zh-CN" altLang="en-US" sz="2000" dirty="0"/>
              <a:t>千年，已经过去</a:t>
            </a:r>
            <a:r>
              <a:rPr lang="en-US" altLang="zh-CN" sz="2000" dirty="0"/>
              <a:t>2500</a:t>
            </a:r>
            <a:r>
              <a:rPr lang="zh-CN" altLang="en-US" sz="2000" dirty="0"/>
              <a:t>年（寿命的意思是：主要指戒律和传授的仪轨等等，佛教的核心东西，但是密法的寿命不在这个范围当中），佛经里讲八十个大劫，劫是外来词，意思是天文数字，没有办法用人类方法计算，是一个庞大的数字，上千，上亿都不止</a:t>
            </a:r>
            <a:r>
              <a:rPr lang="en-US" altLang="zh-CN" sz="2000" dirty="0"/>
              <a:t>;  </a:t>
            </a:r>
            <a:r>
              <a:rPr lang="zh-CN" altLang="en-US" sz="2000" dirty="0"/>
              <a:t>等人从长寿天再回来，地球已经不在了，佛法也不在了，下一次可能是要过很长很长时间（佛经里讲的时间，对我们来说是不可思议的时间， 就像我们从一亿，十亿光年之外看我们的 宇宙一样）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               *</a:t>
            </a:r>
            <a:r>
              <a:rPr lang="zh-CN" altLang="en-US" sz="2000" dirty="0"/>
              <a:t>所以修禅定的要特别注意，禅定修不好，尤其没有出离心，菩提心，心稍微平静一点，把平静一点的心当作解脱，阿罗汉，那就有可能投生到长寿天。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      </a:t>
            </a:r>
          </a:p>
          <a:p>
            <a:pPr>
              <a:buNone/>
            </a:pPr>
            <a:endParaRPr lang="en-US" altLang="zh-CN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13637" y="137319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9437" y="518319"/>
            <a:ext cx="10369868" cy="47671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dirty="0"/>
              <a:t>            </a:t>
            </a:r>
            <a:r>
              <a:rPr lang="zh-CN" altLang="en-US" sz="1800" dirty="0"/>
              <a:t>所以佛教非常反对盲修，瞎修，包括小乘佛教都讲，没有诀窍，没有学习，没有接受过教育的人，是不允许自己打坐</a:t>
            </a:r>
            <a:r>
              <a:rPr lang="en-US" altLang="zh-CN" sz="1800" dirty="0"/>
              <a:t>, </a:t>
            </a:r>
            <a:r>
              <a:rPr lang="zh-CN" altLang="en-US" sz="1800" dirty="0"/>
              <a:t>会出问题的。</a:t>
            </a:r>
            <a:endParaRPr lang="en-US" altLang="zh-CN" sz="1800" dirty="0"/>
          </a:p>
          <a:p>
            <a:pPr>
              <a:buNone/>
            </a:pPr>
            <a:r>
              <a:rPr lang="zh-CN" altLang="en-US" sz="2000" b="1" dirty="0"/>
              <a:t>打坐：闻思修是不能脱节</a:t>
            </a:r>
            <a:endParaRPr lang="en-US" altLang="zh-CN" sz="2000" b="1" dirty="0"/>
          </a:p>
          <a:p>
            <a:pPr>
              <a:buNone/>
            </a:pPr>
            <a:r>
              <a:rPr lang="en-US" altLang="zh-CN" sz="1800" b="1" dirty="0"/>
              <a:t>        </a:t>
            </a:r>
            <a:r>
              <a:rPr lang="zh-CN" altLang="en-US" sz="1800" b="1" dirty="0"/>
              <a:t>闻思</a:t>
            </a:r>
            <a:r>
              <a:rPr lang="zh-CN" altLang="en-US" sz="1800" dirty="0"/>
              <a:t>：通过听和思维去寻找一条路，找好了，确定是正确的，这个时候我们毫无疑问的去走，这个叫修。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          </a:t>
            </a:r>
            <a:r>
              <a:rPr lang="zh-CN" altLang="en-US" sz="1800" dirty="0"/>
              <a:t>没有闻思去修，是非常危险</a:t>
            </a:r>
            <a:r>
              <a:rPr lang="en-US" altLang="zh-CN" sz="1800" dirty="0"/>
              <a:t>; </a:t>
            </a:r>
            <a:r>
              <a:rPr lang="zh-CN" altLang="en-US" sz="1800" dirty="0"/>
              <a:t>没有修，只闻思，是没有意义的。（比如大学很多教授把佛教当作文化来研究，没有信仰，有闻有思，没有修；有些人有修，没有闻思，两个都没有意义）四个方法</a:t>
            </a:r>
            <a:endParaRPr lang="en-US" altLang="zh-CN" sz="1800" dirty="0"/>
          </a:p>
          <a:p>
            <a:pPr>
              <a:buNone/>
            </a:pPr>
            <a:r>
              <a:rPr lang="zh-CN" altLang="en-US" sz="2000" b="1" dirty="0"/>
              <a:t>对比思考：</a:t>
            </a:r>
            <a:endParaRPr lang="en-US" altLang="zh-CN" sz="2000" b="1" dirty="0"/>
          </a:p>
          <a:p>
            <a:pPr>
              <a:buNone/>
            </a:pPr>
            <a:r>
              <a:rPr lang="en-US" altLang="zh-CN" sz="2000" b="1" dirty="0"/>
              <a:t>                   </a:t>
            </a:r>
            <a:r>
              <a:rPr lang="en-US" altLang="zh-CN" sz="1800" dirty="0"/>
              <a:t>1</a:t>
            </a:r>
            <a:r>
              <a:rPr lang="zh-CN" altLang="en-US" sz="1800" dirty="0"/>
              <a:t>）很幸运，但不是要陶醉，珍惜机会，修行。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                  2</a:t>
            </a:r>
            <a:r>
              <a:rPr lang="zh-CN" altLang="en-US" sz="1800" dirty="0"/>
              <a:t>）长寿天什么样子？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                  3</a:t>
            </a:r>
            <a:r>
              <a:rPr lang="zh-CN" altLang="en-US" sz="1800" dirty="0"/>
              <a:t>）如果我投生到长寿天的话会怎么样？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b="1" dirty="0"/>
              <a:t> </a:t>
            </a:r>
            <a:r>
              <a:rPr lang="zh-CN" altLang="en-US" sz="1800" b="1" dirty="0"/>
              <a:t>三个方法</a:t>
            </a:r>
            <a:r>
              <a:rPr lang="zh-CN" altLang="en-US" sz="1800" dirty="0"/>
              <a:t>：</a:t>
            </a:r>
            <a:r>
              <a:rPr lang="en-US" altLang="zh-CN" sz="1800" dirty="0"/>
              <a:t> *</a:t>
            </a:r>
            <a:r>
              <a:rPr lang="zh-CN" altLang="en-US" sz="1800" dirty="0"/>
              <a:t>把自己当作当事人去感受，方法很重要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89837" y="137319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3237" y="365919"/>
            <a:ext cx="10518933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dirty="0"/>
              <a:t>	</a:t>
            </a:r>
            <a:r>
              <a:rPr lang="en-US" altLang="zh-CN" sz="1700" dirty="0"/>
              <a:t>1</a:t>
            </a:r>
            <a:r>
              <a:rPr lang="zh-CN" altLang="en-US" sz="1700" dirty="0"/>
              <a:t>）把自己当作其中一个人，一个成员去思考</a:t>
            </a:r>
            <a:endParaRPr lang="en-US" altLang="zh-CN" sz="1700" dirty="0"/>
          </a:p>
          <a:p>
            <a:pPr>
              <a:buNone/>
            </a:pPr>
            <a:r>
              <a:rPr lang="en-US" altLang="zh-CN" sz="1700" dirty="0"/>
              <a:t>       2</a:t>
            </a:r>
            <a:r>
              <a:rPr lang="zh-CN" altLang="en-US" sz="1700" dirty="0"/>
              <a:t>）现在即不是地狱，饿鬼，旁生，也不是长寿天，我现在有这样的机会，要深深的去了解是多么不容易</a:t>
            </a:r>
            <a:endParaRPr lang="en-US" altLang="zh-CN" sz="1700" dirty="0"/>
          </a:p>
          <a:p>
            <a:pPr>
              <a:buNone/>
            </a:pPr>
            <a:r>
              <a:rPr lang="en-US" altLang="zh-CN" sz="1700" dirty="0"/>
              <a:t>       3</a:t>
            </a:r>
            <a:r>
              <a:rPr lang="zh-CN" altLang="en-US" sz="1700" dirty="0"/>
              <a:t>）下定决心一定要珍惜这个机会，一定要把我的人生做到有意义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>
              <a:buNone/>
            </a:pPr>
            <a:r>
              <a:rPr lang="zh-CN" altLang="en-US" sz="1800" dirty="0"/>
              <a:t>     </a:t>
            </a:r>
            <a:r>
              <a:rPr lang="zh-CN" altLang="en-US" sz="1800" b="1" dirty="0"/>
              <a:t>解脱</a:t>
            </a:r>
            <a:r>
              <a:rPr lang="zh-CN" altLang="en-US" sz="1800" dirty="0"/>
              <a:t>：解决身体上的生老病死和心灵上的贪嗔痴烦恼以后，就叫解脱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    </a:t>
            </a:r>
            <a:r>
              <a:rPr lang="zh-CN" altLang="en-US" sz="1800" dirty="0"/>
              <a:t>（解脱以后，回来让更多的人解决心灵上的贪嗔痴和身体上的生老病死，我们成功以后，我们的工作就是这个，要让跟多的人去学习，修行）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b="1" dirty="0"/>
              <a:t>    </a:t>
            </a:r>
            <a:r>
              <a:rPr lang="zh-CN" altLang="en-US" sz="1800" b="1" dirty="0"/>
              <a:t>修行的目标：帮助跟多的人</a:t>
            </a:r>
            <a:r>
              <a:rPr lang="en-US" altLang="zh-CN" sz="1800" b="1" dirty="0"/>
              <a:t>(</a:t>
            </a:r>
            <a:r>
              <a:rPr lang="zh-CN" altLang="en-US" sz="1800" b="1" dirty="0"/>
              <a:t>亲戚</a:t>
            </a:r>
            <a:r>
              <a:rPr lang="en-US" altLang="zh-CN" sz="1800" b="1" dirty="0"/>
              <a:t>,</a:t>
            </a:r>
            <a:r>
              <a:rPr lang="zh-CN" altLang="en-US" sz="1800" b="1" dirty="0"/>
              <a:t>朋友</a:t>
            </a:r>
            <a:r>
              <a:rPr lang="en-US" altLang="zh-CN" sz="1800" b="1" dirty="0"/>
              <a:t>,</a:t>
            </a:r>
            <a:r>
              <a:rPr lang="zh-CN" altLang="en-US" sz="1800" b="1" dirty="0"/>
              <a:t>家人等</a:t>
            </a:r>
            <a:r>
              <a:rPr lang="en-US" altLang="zh-CN" sz="1800" b="1" dirty="0"/>
              <a:t>)</a:t>
            </a:r>
          </a:p>
          <a:p>
            <a:pPr>
              <a:buNone/>
            </a:pPr>
            <a:r>
              <a:rPr lang="en-US" altLang="zh-CN" sz="1800" dirty="0"/>
              <a:t>       </a:t>
            </a:r>
            <a:r>
              <a:rPr lang="zh-CN" altLang="en-US" sz="1800" dirty="0"/>
              <a:t>我们认为的帮助：</a:t>
            </a:r>
            <a:r>
              <a:rPr lang="en-US" altLang="zh-CN" sz="1800" dirty="0"/>
              <a:t>1</a:t>
            </a:r>
            <a:r>
              <a:rPr lang="zh-CN" altLang="en-US" sz="1800" dirty="0"/>
              <a:t>）太看中自己的感受，没有想到帮助别人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                                2</a:t>
            </a:r>
            <a:r>
              <a:rPr lang="zh-CN" altLang="en-US" sz="1800" dirty="0"/>
              <a:t>）帮助只是经济上或是人与人之间的安慰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</a:t>
            </a:r>
            <a:r>
              <a:rPr lang="zh-CN" altLang="en-US" sz="1800" dirty="0"/>
              <a:t>                                 </a:t>
            </a:r>
            <a:r>
              <a:rPr lang="en-US" altLang="zh-CN" sz="1800" dirty="0"/>
              <a:t>3</a:t>
            </a:r>
            <a:r>
              <a:rPr lang="zh-CN" altLang="en-US" sz="1800" dirty="0"/>
              <a:t>）没有想到，人走了以后去了哪里，现在的状态，我们看不见，也不知道</a:t>
            </a:r>
            <a:r>
              <a:rPr lang="en-US" altLang="zh-CN" sz="1800" dirty="0"/>
              <a:t>, </a:t>
            </a:r>
            <a:r>
              <a:rPr lang="zh-CN" altLang="en-US" sz="1800" dirty="0"/>
              <a:t>所以忽略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</a:t>
            </a:r>
            <a:r>
              <a:rPr lang="zh-CN" altLang="en-US" sz="1800" dirty="0"/>
              <a:t>                               </a:t>
            </a:r>
            <a:r>
              <a:rPr lang="en-US" altLang="zh-CN" sz="1800" dirty="0"/>
              <a:t>4</a:t>
            </a:r>
            <a:r>
              <a:rPr lang="zh-CN" altLang="en-US" sz="1800" dirty="0"/>
              <a:t>）</a:t>
            </a:r>
            <a:r>
              <a:rPr lang="en-US" altLang="zh-CN" sz="1800" dirty="0"/>
              <a:t> </a:t>
            </a:r>
            <a:r>
              <a:rPr lang="zh-CN" altLang="en-US" sz="1800" dirty="0"/>
              <a:t>我们被锁定在自利利他</a:t>
            </a:r>
            <a:r>
              <a:rPr lang="en-US" altLang="zh-CN" sz="1800" dirty="0"/>
              <a:t>(</a:t>
            </a:r>
            <a:r>
              <a:rPr lang="zh-CN" altLang="en-US" sz="1800" dirty="0"/>
              <a:t>利益自己</a:t>
            </a:r>
            <a:r>
              <a:rPr lang="en-US" altLang="zh-CN" sz="1800" dirty="0"/>
              <a:t>,</a:t>
            </a:r>
            <a:r>
              <a:rPr lang="zh-CN" altLang="en-US" sz="1800" dirty="0"/>
              <a:t>帮助别人</a:t>
            </a:r>
            <a:r>
              <a:rPr lang="en-US" altLang="zh-CN" sz="1800" dirty="0"/>
              <a:t>)</a:t>
            </a:r>
            <a:r>
              <a:rPr lang="zh-CN" altLang="en-US" sz="1800" dirty="0"/>
              <a:t>的小空间里</a:t>
            </a:r>
            <a:r>
              <a:rPr lang="en-US" altLang="zh-CN" sz="1800" dirty="0"/>
              <a:t>, </a:t>
            </a:r>
            <a:r>
              <a:rPr lang="zh-CN" altLang="en-US" sz="1800" dirty="0"/>
              <a:t>我们没有智慧，只有一点聪明，所以我们想不出更好的方法</a:t>
            </a:r>
            <a:endParaRPr lang="en-US" altLang="zh-CN" sz="1800" dirty="0"/>
          </a:p>
          <a:p>
            <a:pPr>
              <a:buNone/>
            </a:pPr>
            <a:r>
              <a:rPr lang="zh-CN" altLang="en-US" sz="1800" dirty="0"/>
              <a:t>所以我们要从</a:t>
            </a:r>
            <a:r>
              <a:rPr lang="zh-CN" altLang="en-US" sz="1800" b="1" dirty="0"/>
              <a:t>四个角度</a:t>
            </a:r>
            <a:r>
              <a:rPr lang="zh-CN" altLang="en-US" sz="1800" dirty="0"/>
              <a:t>去思考四不闲暇 </a:t>
            </a:r>
            <a:r>
              <a:rPr lang="en-US" altLang="zh-CN" sz="1800" b="1" dirty="0"/>
              <a:t>:</a:t>
            </a:r>
            <a:r>
              <a:rPr lang="zh-CN" altLang="en-US" sz="1800" b="1" dirty="0"/>
              <a:t>环境</a:t>
            </a:r>
            <a:r>
              <a:rPr lang="en-US" altLang="zh-CN" sz="1800" b="1" dirty="0"/>
              <a:t>, </a:t>
            </a:r>
            <a:r>
              <a:rPr lang="zh-CN" altLang="en-US" sz="1800" b="1" dirty="0"/>
              <a:t>身</a:t>
            </a:r>
            <a:r>
              <a:rPr lang="en-US" altLang="zh-CN" sz="1800" b="1" dirty="0"/>
              <a:t>,</a:t>
            </a:r>
            <a:r>
              <a:rPr lang="zh-CN" altLang="en-US" sz="1800" b="1" dirty="0"/>
              <a:t>口</a:t>
            </a:r>
            <a:r>
              <a:rPr lang="en-US" altLang="zh-CN" sz="1800" b="1" dirty="0"/>
              <a:t>,</a:t>
            </a:r>
            <a:r>
              <a:rPr lang="zh-CN" altLang="en-US" sz="1800" b="1" dirty="0"/>
              <a:t>意</a:t>
            </a:r>
            <a:r>
              <a:rPr lang="en-US" altLang="zh-CN" sz="1800" b="1" dirty="0"/>
              <a:t>, </a:t>
            </a:r>
            <a:r>
              <a:rPr lang="zh-CN" altLang="en-US" sz="1800" b="1" dirty="0"/>
              <a:t>感受</a:t>
            </a:r>
            <a:r>
              <a:rPr lang="en-US" altLang="zh-CN" sz="1800" b="1" dirty="0"/>
              <a:t>, </a:t>
            </a:r>
            <a:r>
              <a:rPr lang="zh-CN" altLang="en-US" sz="1800" b="1" dirty="0"/>
              <a:t>时间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85366" y="230708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3237" y="594519"/>
            <a:ext cx="10369868" cy="48433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dirty="0"/>
              <a:t>         </a:t>
            </a:r>
            <a:r>
              <a:rPr lang="zh-CN" altLang="en-US" sz="2000" dirty="0"/>
              <a:t>为什么学佛</a:t>
            </a:r>
            <a:r>
              <a:rPr lang="en-US" altLang="zh-CN" sz="2000" dirty="0"/>
              <a:t>? </a:t>
            </a:r>
            <a:r>
              <a:rPr lang="zh-CN" altLang="en-US" sz="2000" dirty="0"/>
              <a:t>（上师说看因明学</a:t>
            </a:r>
            <a:r>
              <a:rPr lang="en-US" altLang="zh-CN" sz="2000" dirty="0"/>
              <a:t> </a:t>
            </a:r>
            <a:r>
              <a:rPr lang="zh-CN" altLang="en-US" sz="2000" dirty="0"/>
              <a:t>）</a:t>
            </a:r>
            <a:r>
              <a:rPr lang="zh-CN" altLang="en-US" sz="1800" dirty="0"/>
              <a:t>佛喜欢相信真理的人（利根）， 佛不太喜欢一开始就相信佛，上师说虽然佛不喜欢相信佛的人，因为我们没有那多时间，虽然佛不喜欢，但是我们还是选择相信佛，这样</a:t>
            </a:r>
            <a:r>
              <a:rPr lang="zh-CN" altLang="en-US" sz="1800" b="1" dirty="0"/>
              <a:t>比较合算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>
              <a:buNone/>
            </a:pPr>
            <a:r>
              <a:rPr lang="en-US" altLang="zh-CN" sz="2000" dirty="0"/>
              <a:t>       </a:t>
            </a:r>
            <a:r>
              <a:rPr lang="zh-CN" altLang="en-US" sz="1800" b="1" dirty="0"/>
              <a:t>六 、四个人类不闲暇 </a:t>
            </a:r>
            <a:r>
              <a:rPr lang="zh-CN" altLang="en-US" sz="1800" dirty="0"/>
              <a:t>（跟人类有关系的四个没有学佛的机会）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1</a:t>
            </a:r>
            <a:r>
              <a:rPr lang="zh-CN" altLang="en-US" sz="1800" dirty="0"/>
              <a:t>）边地：边远，没有佛的四众弟子，没有出家人，没有在家人，没有佛法，没有闻思修。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	        </a:t>
            </a:r>
            <a:r>
              <a:rPr lang="zh-CN" altLang="en-US" sz="1800" dirty="0"/>
              <a:t>如果出生在边远地方，虽然前面都不是（地狱，饿鬼，旁生，天人），物质生活可能丰富，但是精神上没有佛陀的智慧，还是没有机会学佛。 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2</a:t>
            </a:r>
            <a:r>
              <a:rPr lang="zh-CN" altLang="en-US" sz="1800" dirty="0"/>
              <a:t>）邪见：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	  A.</a:t>
            </a:r>
            <a:r>
              <a:rPr lang="zh-CN" altLang="en-US" sz="1800" dirty="0"/>
              <a:t>否定善恶因果， 不承认轮回（否定前世后世），不相信佛的存在和解脱的存在，没有正知正见。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    B. </a:t>
            </a:r>
            <a:r>
              <a:rPr lang="zh-CN" altLang="en-US" sz="1800" dirty="0"/>
              <a:t>哲学，宗教很多观点都不叫邪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     C.</a:t>
            </a:r>
            <a:r>
              <a:rPr lang="zh-CN" altLang="en-US" sz="1800" dirty="0"/>
              <a:t>执持邪见的话，就跟地狱众生一样没有修行机会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3</a:t>
            </a:r>
            <a:r>
              <a:rPr lang="zh-CN" altLang="en-US" sz="1800" dirty="0"/>
              <a:t>）佛不出世</a:t>
            </a:r>
            <a:r>
              <a:rPr lang="en-US" altLang="zh-CN" sz="1800" dirty="0"/>
              <a:t>:</a:t>
            </a:r>
          </a:p>
          <a:p>
            <a:pPr>
              <a:buNone/>
            </a:pPr>
            <a:r>
              <a:rPr lang="en-US" altLang="zh-CN" sz="1800" dirty="0"/>
              <a:t>             </a:t>
            </a:r>
            <a:r>
              <a:rPr lang="zh-CN" altLang="en-US" sz="1700" dirty="0"/>
              <a:t>佛是两千五百多年前出世（转法轮），比如３年前在菩提迦耶出生也没有用，因为佛还没有出世，听</a:t>
            </a:r>
            <a:endParaRPr lang="en-US" altLang="zh-CN" sz="1800" dirty="0"/>
          </a:p>
          <a:p>
            <a:pPr>
              <a:buNone/>
            </a:pPr>
            <a:endParaRPr lang="en-US" altLang="zh-CN" sz="1800" dirty="0"/>
          </a:p>
          <a:p>
            <a:pPr>
              <a:buNone/>
            </a:pPr>
            <a:endParaRPr lang="en-US" altLang="zh-CN" sz="1800" dirty="0"/>
          </a:p>
          <a:p>
            <a:pPr>
              <a:buNone/>
            </a:pPr>
            <a:endParaRPr lang="en-US" altLang="zh-CN" sz="1800" dirty="0"/>
          </a:p>
          <a:p>
            <a:pPr>
              <a:buNone/>
            </a:pPr>
            <a:endParaRPr lang="en-US" altLang="zh-CN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85366" y="230708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6104" y="518319"/>
            <a:ext cx="10369868" cy="47946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1800" dirty="0"/>
              <a:t>       不到佛法。上师建议大家看大圆满前行</a:t>
            </a:r>
            <a:r>
              <a:rPr lang="en-US" altLang="zh-CN" sz="1800" dirty="0"/>
              <a:t>《</a:t>
            </a:r>
            <a:r>
              <a:rPr lang="zh-CN" altLang="en-US" sz="1800" dirty="0"/>
              <a:t>普贤上师言教</a:t>
            </a:r>
            <a:r>
              <a:rPr lang="en-US" altLang="zh-CN" sz="1800" dirty="0"/>
              <a:t>》</a:t>
            </a:r>
            <a:r>
              <a:rPr lang="zh-CN" altLang="en-US" sz="1800" dirty="0"/>
              <a:t>或是宗喀巴大师的</a:t>
            </a:r>
            <a:r>
              <a:rPr lang="en-US" altLang="zh-CN" sz="1800" dirty="0"/>
              <a:t>《</a:t>
            </a:r>
            <a:r>
              <a:rPr lang="zh-CN" altLang="en-US" sz="1800" dirty="0"/>
              <a:t>菩提道次第广论</a:t>
            </a:r>
            <a:r>
              <a:rPr lang="en-US" altLang="zh-CN" sz="1800" dirty="0"/>
              <a:t>》</a:t>
            </a:r>
            <a:r>
              <a:rPr lang="zh-CN" altLang="en-US" sz="1800" dirty="0"/>
              <a:t>都讲的比较清楚，全面。慧灯之光虽然通俗易懂，但是不是很全面，我们修四加行的时候，至少要把大圆满前行</a:t>
            </a:r>
            <a:r>
              <a:rPr lang="en-US" altLang="zh-CN" sz="1800" dirty="0"/>
              <a:t>《</a:t>
            </a:r>
            <a:r>
              <a:rPr lang="zh-CN" altLang="en-US" sz="1800" dirty="0"/>
              <a:t>普贤上师言教</a:t>
            </a:r>
            <a:r>
              <a:rPr lang="en-US" altLang="zh-CN" sz="1800" dirty="0"/>
              <a:t>》</a:t>
            </a:r>
            <a:r>
              <a:rPr lang="zh-CN" altLang="en-US" sz="1800" dirty="0"/>
              <a:t>必须要看（因为里面讲的很清楚，不仅仅是这个地球，还有释迦牟尼佛的法消失了以后，不等于佛法消失，中间有一个过渡的时间，然后弥勒佛又会传法等），要正好遇到佛法，遇到修行的机会，其实都是非常难得的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  </a:t>
            </a:r>
            <a:r>
              <a:rPr lang="zh-CN" altLang="en-US" sz="1800" dirty="0"/>
              <a:t>４）喑哑人（分两种）：</a:t>
            </a:r>
            <a:endParaRPr lang="en-US" altLang="zh-CN" sz="1800" dirty="0"/>
          </a:p>
          <a:p>
            <a:pPr>
              <a:buNone/>
            </a:pPr>
            <a:r>
              <a:rPr lang="zh-CN" altLang="en-US" sz="1800" dirty="0"/>
              <a:t>　　　</a:t>
            </a:r>
            <a:r>
              <a:rPr lang="en-US" altLang="zh-CN" sz="1800" dirty="0"/>
              <a:t>A</a:t>
            </a:r>
            <a:r>
              <a:rPr lang="zh-CN" altLang="en-US" sz="1800" dirty="0"/>
              <a:t>）感官上：就是聋哑人，这种人可以学佛（比如说盲人，可以通过盲文，尤其是可以听的见的话，电脑可以办他读）</a:t>
            </a:r>
            <a:endParaRPr lang="en-US" altLang="zh-CN" sz="1800" dirty="0"/>
          </a:p>
          <a:p>
            <a:pPr>
              <a:buNone/>
            </a:pPr>
            <a:r>
              <a:rPr lang="zh-CN" altLang="en-US" sz="1800" dirty="0"/>
              <a:t>　　　</a:t>
            </a:r>
            <a:r>
              <a:rPr lang="en-US" altLang="zh-CN" sz="1800" dirty="0"/>
              <a:t>B</a:t>
            </a:r>
            <a:r>
              <a:rPr lang="zh-CN" altLang="en-US" sz="1800" dirty="0"/>
              <a:t>）意识：就是他的意识没有智慧，根本没有办法理解，根本没办法学，就是有智障的人。</a:t>
            </a:r>
            <a:endParaRPr lang="en-US" altLang="zh-CN" sz="1800" dirty="0"/>
          </a:p>
          <a:p>
            <a:pPr>
              <a:buNone/>
            </a:pPr>
            <a:r>
              <a:rPr lang="zh-CN" altLang="en-US" sz="1800" b="1" dirty="0"/>
              <a:t>８个不闲暇</a:t>
            </a:r>
            <a:r>
              <a:rPr lang="zh-CN" altLang="en-US" sz="1800" dirty="0"/>
              <a:t>：四个和人类有关系，和四个人类没有关系，这８个都是没有学佛，没有修行的机会。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b="1" dirty="0"/>
              <a:t> 8</a:t>
            </a:r>
            <a:r>
              <a:rPr lang="zh-CN" altLang="en-US" sz="1800" b="1" dirty="0"/>
              <a:t>个代表性：</a:t>
            </a:r>
            <a:r>
              <a:rPr lang="zh-CN" altLang="en-US" sz="1800" dirty="0"/>
              <a:t>如果在细节的话，可能还有很多很多其它的</a:t>
            </a:r>
            <a:r>
              <a:rPr lang="en-US" altLang="zh-CN" sz="1800" dirty="0"/>
              <a:t>; </a:t>
            </a:r>
            <a:r>
              <a:rPr lang="zh-CN" altLang="en-US" sz="1800" dirty="0"/>
              <a:t> 我们这一世都不在这</a:t>
            </a:r>
            <a:r>
              <a:rPr lang="en-US" altLang="zh-CN" sz="1800" dirty="0"/>
              <a:t>8</a:t>
            </a:r>
            <a:r>
              <a:rPr lang="zh-CN" altLang="en-US" sz="1800" dirty="0"/>
              <a:t>个当中，那么有智障有多少人，有邪见有多少人， 佛不出世有多少人，科学家估计，已经死去了一千多亿人，这是有佛法的（</a:t>
            </a:r>
            <a:r>
              <a:rPr lang="en-US" altLang="zh-CN" sz="1800" dirty="0"/>
              <a:t>2</a:t>
            </a:r>
            <a:r>
              <a:rPr lang="zh-CN" altLang="en-US" sz="1800" dirty="0"/>
              <a:t>千多年），每年去世的人大概</a:t>
            </a:r>
            <a:r>
              <a:rPr lang="en-US" altLang="zh-CN" sz="1800" dirty="0"/>
              <a:t>5</a:t>
            </a:r>
            <a:r>
              <a:rPr lang="zh-CN" altLang="en-US" sz="1800" dirty="0"/>
              <a:t>千万人左右，一千多亿人没有听到佛法， 他们不知道什么的出离心，菩提心，解脱，轮回，没有机会</a:t>
            </a:r>
            <a:r>
              <a:rPr lang="zh-CN" altLang="en-US" sz="1800" b="1" dirty="0"/>
              <a:t>。</a:t>
            </a:r>
            <a:endParaRPr lang="en-US" altLang="zh-CN" sz="1800" b="1" dirty="0"/>
          </a:p>
          <a:p>
            <a:pPr>
              <a:buNone/>
            </a:pPr>
            <a:r>
              <a:rPr lang="zh-CN" altLang="en-US" sz="1600" dirty="0"/>
              <a:t>　　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89837" y="137319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6104" y="704127"/>
            <a:ext cx="10369868" cy="46088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dirty="0"/>
              <a:t> </a:t>
            </a:r>
          </a:p>
          <a:p>
            <a:pPr>
              <a:buNone/>
            </a:pPr>
            <a:r>
              <a:rPr lang="en-US" altLang="zh-CN" sz="1800" dirty="0"/>
              <a:t>	</a:t>
            </a:r>
            <a:r>
              <a:rPr lang="zh-CN" altLang="en-US" sz="1800" dirty="0"/>
              <a:t>　</a:t>
            </a:r>
            <a:r>
              <a:rPr lang="zh-CN" altLang="en-US" sz="2000" b="1" dirty="0"/>
              <a:t>我们这一生来自不易</a:t>
            </a:r>
            <a:endParaRPr lang="en-US" altLang="zh-CN" sz="2000" b="1" dirty="0"/>
          </a:p>
          <a:p>
            <a:pPr>
              <a:buNone/>
            </a:pPr>
            <a:r>
              <a:rPr lang="zh-CN" altLang="en-US" sz="2000" dirty="0"/>
              <a:t>　　</a:t>
            </a:r>
            <a:r>
              <a:rPr lang="zh-CN" altLang="en-US" sz="1800" dirty="0"/>
              <a:t>１）肉体：有很多毛病，他们拖着这样的一个躯体来到这个世界上，自然会有很多病痛，我们要去面对</a:t>
            </a:r>
            <a:endParaRPr lang="en-US" altLang="zh-CN" sz="1800" dirty="0"/>
          </a:p>
          <a:p>
            <a:pPr>
              <a:buNone/>
            </a:pPr>
            <a:r>
              <a:rPr lang="zh-CN" altLang="en-US" sz="1800" dirty="0"/>
              <a:t>　　２）精神：本质是一个非常了不起的佛性，但是在现实生活当中，我们还是不接触到这个层面，我们接触的是精神最外表，也是一个很肮脏的，很糟糕的状态，有这么多负面的东西，我们生活在最表面，所以我们会不开心，会焦虑，是自然的，但是我们不能因为这些鸡毛蒜皮的事情，而放弃很多机会。</a:t>
            </a:r>
            <a:endParaRPr lang="en-US" altLang="zh-CN" sz="1800" dirty="0"/>
          </a:p>
          <a:p>
            <a:pPr>
              <a:buNone/>
            </a:pPr>
            <a:r>
              <a:rPr lang="zh-CN" altLang="en-US" sz="1800" dirty="0"/>
              <a:t>　</a:t>
            </a:r>
            <a:r>
              <a:rPr lang="zh-CN" altLang="en-US" sz="1600" dirty="0"/>
              <a:t>          </a:t>
            </a:r>
            <a:r>
              <a:rPr lang="zh-CN" altLang="en-US" sz="2000" dirty="0"/>
              <a:t>我们要知道这是自然的依靠这样的一个心和身体去生活，去生存在这个世界上，那些坎坷，焦虑都是必然的，要接受。总的来说是很幸运，有福报的，虽然有很多烦恼，我们有一个和好的机会（学佛），从这个角度讲，人的前途是光明的，但是必须懂得人身难得，很重要。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B29EE-E486-4DA7-9236-21E7B6C6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人身难得之</a:t>
            </a:r>
            <a:r>
              <a:rPr lang="en-US" altLang="zh-CN" dirty="0"/>
              <a:t>2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845F56-AB1B-42B2-9B99-87712418A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61720"/>
              </p:ext>
            </p:extLst>
          </p:nvPr>
        </p:nvGraphicFramePr>
        <p:xfrm>
          <a:off x="576263" y="1344613"/>
          <a:ext cx="10369548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58">
                  <a:extLst>
                    <a:ext uri="{9D8B030D-6E8A-4147-A177-3AD203B41FA5}">
                      <a16:colId xmlns:a16="http://schemas.microsoft.com/office/drawing/2014/main" val="456188450"/>
                    </a:ext>
                  </a:extLst>
                </a:gridCol>
                <a:gridCol w="1728258">
                  <a:extLst>
                    <a:ext uri="{9D8B030D-6E8A-4147-A177-3AD203B41FA5}">
                      <a16:colId xmlns:a16="http://schemas.microsoft.com/office/drawing/2014/main" val="1622422139"/>
                    </a:ext>
                  </a:extLst>
                </a:gridCol>
                <a:gridCol w="1728258">
                  <a:extLst>
                    <a:ext uri="{9D8B030D-6E8A-4147-A177-3AD203B41FA5}">
                      <a16:colId xmlns:a16="http://schemas.microsoft.com/office/drawing/2014/main" val="3914143164"/>
                    </a:ext>
                  </a:extLst>
                </a:gridCol>
                <a:gridCol w="1728258">
                  <a:extLst>
                    <a:ext uri="{9D8B030D-6E8A-4147-A177-3AD203B41FA5}">
                      <a16:colId xmlns:a16="http://schemas.microsoft.com/office/drawing/2014/main" val="2917351559"/>
                    </a:ext>
                  </a:extLst>
                </a:gridCol>
                <a:gridCol w="1728258">
                  <a:extLst>
                    <a:ext uri="{9D8B030D-6E8A-4147-A177-3AD203B41FA5}">
                      <a16:colId xmlns:a16="http://schemas.microsoft.com/office/drawing/2014/main" val="3709287328"/>
                    </a:ext>
                  </a:extLst>
                </a:gridCol>
                <a:gridCol w="1728258">
                  <a:extLst>
                    <a:ext uri="{9D8B030D-6E8A-4147-A177-3AD203B41FA5}">
                      <a16:colId xmlns:a16="http://schemas.microsoft.com/office/drawing/2014/main" val="870993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1. </a:t>
                      </a:r>
                      <a:r>
                        <a:rPr lang="zh-CN" altLang="en-US" sz="1800" dirty="0"/>
                        <a:t>发菩提心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  <a:r>
                        <a:rPr lang="zh-CN" altLang="en-US" sz="1800" dirty="0"/>
                        <a:t>生命的价值和了解自我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r>
                        <a:rPr lang="zh-CN" altLang="en-US" sz="1800" dirty="0"/>
                        <a:t>闭关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  <a:r>
                        <a:rPr lang="zh-CN" altLang="en-US" sz="1800" dirty="0"/>
                        <a:t>基础修法的重要性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  <a:r>
                        <a:rPr lang="zh-CN" altLang="en-US" sz="1800" dirty="0"/>
                        <a:t>具体修法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  <a:r>
                        <a:rPr lang="zh-CN" altLang="en-US" sz="1800" dirty="0"/>
                        <a:t>四个人类不闲暇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523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  <a:r>
                        <a:rPr lang="zh-CN" altLang="en-US" sz="1800" dirty="0"/>
                        <a:t>佛性的因缘</a:t>
                      </a:r>
                      <a:endParaRPr lang="en-US" altLang="zh-CN" sz="1800" dirty="0"/>
                    </a:p>
                    <a:p>
                      <a:r>
                        <a:rPr lang="en-US" altLang="zh-CN" sz="1800" dirty="0"/>
                        <a:t>1.2 </a:t>
                      </a:r>
                      <a:r>
                        <a:rPr lang="zh-CN" altLang="en-US" sz="1800" dirty="0"/>
                        <a:t>短期目标和终极目标</a:t>
                      </a:r>
                      <a:endParaRPr lang="en-US" altLang="zh-CN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/>
                        <a:t>2.1 </a:t>
                      </a:r>
                      <a:r>
                        <a:rPr lang="zh-CN" altLang="en-US" sz="1800" dirty="0"/>
                        <a:t>生存的目标</a:t>
                      </a:r>
                      <a:endParaRPr lang="en-US" altLang="zh-CN" sz="1800" dirty="0"/>
                    </a:p>
                    <a:p>
                      <a:pPr>
                        <a:buNone/>
                      </a:pPr>
                      <a:r>
                        <a:rPr lang="en-US" altLang="zh-CN" sz="1800" dirty="0"/>
                        <a:t>2.2 </a:t>
                      </a:r>
                      <a:r>
                        <a:rPr lang="zh-CN" altLang="en-US" sz="1800" dirty="0"/>
                        <a:t>二十一世纪佛教徒的要求</a:t>
                      </a:r>
                      <a:endParaRPr lang="en-US" altLang="zh-CN" sz="1800" dirty="0"/>
                    </a:p>
                    <a:p>
                      <a:pPr>
                        <a:buNone/>
                      </a:pPr>
                      <a:r>
                        <a:rPr lang="en-US" altLang="zh-CN" sz="1800" dirty="0"/>
                        <a:t>2.3 </a:t>
                      </a:r>
                      <a:r>
                        <a:rPr lang="zh-CN" altLang="en-US" sz="1800" dirty="0"/>
                        <a:t>人身难得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altLang="zh-CN" dirty="0"/>
                        <a:t>.1 </a:t>
                      </a:r>
                      <a:r>
                        <a:rPr lang="zh-CN" altLang="en-US" dirty="0"/>
                        <a:t>什么是闭关</a:t>
                      </a:r>
                      <a:endParaRPr lang="en-US" altLang="zh-CN" dirty="0"/>
                    </a:p>
                    <a:p>
                      <a:r>
                        <a:rPr lang="en-US" dirty="0"/>
                        <a:t>3</a:t>
                      </a:r>
                      <a:r>
                        <a:rPr lang="en-US" altLang="zh-CN" dirty="0"/>
                        <a:t>.2 </a:t>
                      </a:r>
                      <a:r>
                        <a:rPr lang="zh-CN" altLang="en-US" dirty="0"/>
                        <a:t>封闭式训练</a:t>
                      </a:r>
                      <a:endParaRPr lang="en-US" altLang="zh-CN" dirty="0"/>
                    </a:p>
                    <a:p>
                      <a:r>
                        <a:rPr lang="en-US" dirty="0"/>
                        <a:t>3</a:t>
                      </a:r>
                      <a:r>
                        <a:rPr lang="en-US" altLang="zh-CN" dirty="0"/>
                        <a:t>.3 </a:t>
                      </a:r>
                      <a:r>
                        <a:rPr lang="zh-CN" altLang="en-US" dirty="0"/>
                        <a:t>基础训练要采用闭关的方式重要性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每天一小时</a:t>
                      </a:r>
                      <a:r>
                        <a:rPr lang="en-US" altLang="zh-CN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altLang="zh-CN" dirty="0"/>
                        <a:t>.1 </a:t>
                      </a:r>
                      <a:r>
                        <a:rPr lang="zh-CN" altLang="en-US" dirty="0"/>
                        <a:t>充分的思想准备</a:t>
                      </a:r>
                      <a:endParaRPr lang="en-US" altLang="zh-CN" dirty="0"/>
                    </a:p>
                    <a:p>
                      <a:r>
                        <a:rPr lang="en-US" dirty="0"/>
                        <a:t>4</a:t>
                      </a:r>
                      <a:r>
                        <a:rPr lang="en-US" altLang="zh-CN" dirty="0"/>
                        <a:t>.2 </a:t>
                      </a:r>
                      <a:r>
                        <a:rPr lang="zh-CN" altLang="en-US" dirty="0"/>
                        <a:t>刚开始会有些枯燥</a:t>
                      </a:r>
                      <a:r>
                        <a:rPr lang="en-US" altLang="zh-CN" dirty="0"/>
                        <a:t>,</a:t>
                      </a:r>
                      <a:r>
                        <a:rPr lang="zh-CN" altLang="en-US" dirty="0"/>
                        <a:t>跟生活会有矛盾</a:t>
                      </a:r>
                      <a:endParaRPr lang="en-US" altLang="zh-CN" dirty="0"/>
                    </a:p>
                    <a:p>
                      <a:r>
                        <a:rPr lang="en-US" dirty="0"/>
                        <a:t>4</a:t>
                      </a:r>
                      <a:r>
                        <a:rPr lang="en-US" altLang="zh-CN" dirty="0"/>
                        <a:t>.3 </a:t>
                      </a:r>
                      <a:r>
                        <a:rPr lang="zh-CN" altLang="en-US" dirty="0"/>
                        <a:t>慢慢会圆融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altLang="zh-CN" dirty="0"/>
                        <a:t>.1 </a:t>
                      </a:r>
                      <a:r>
                        <a:rPr lang="zh-CN" altLang="en-US" dirty="0"/>
                        <a:t>长寿天的不闲暇 </a:t>
                      </a:r>
                      <a:endParaRPr lang="en-US" altLang="zh-CN" dirty="0"/>
                    </a:p>
                    <a:p>
                      <a:r>
                        <a:rPr lang="en-US" dirty="0"/>
                        <a:t>5</a:t>
                      </a:r>
                      <a:r>
                        <a:rPr lang="en-US" altLang="zh-CN" dirty="0"/>
                        <a:t>.2 </a:t>
                      </a:r>
                      <a:r>
                        <a:rPr lang="zh-CN" altLang="en-US" dirty="0"/>
                        <a:t>闻思修不能脱节</a:t>
                      </a:r>
                      <a:endParaRPr lang="en-US" altLang="zh-CN" dirty="0"/>
                    </a:p>
                    <a:p>
                      <a:r>
                        <a:rPr lang="en-US" dirty="0"/>
                        <a:t>5</a:t>
                      </a:r>
                      <a:r>
                        <a:rPr lang="en-US" altLang="zh-CN" dirty="0"/>
                        <a:t>.3 </a:t>
                      </a:r>
                      <a:r>
                        <a:rPr lang="zh-CN" altLang="en-US" dirty="0"/>
                        <a:t>对比思考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四个角度</a:t>
                      </a:r>
                      <a:r>
                        <a:rPr lang="en-US" altLang="zh-CN" dirty="0"/>
                        <a:t>)</a:t>
                      </a:r>
                    </a:p>
                    <a:p>
                      <a:r>
                        <a:rPr lang="en-US" dirty="0"/>
                        <a:t>5</a:t>
                      </a:r>
                      <a:r>
                        <a:rPr lang="en-US" altLang="zh-CN" dirty="0"/>
                        <a:t>.4 </a:t>
                      </a:r>
                      <a:r>
                        <a:rPr lang="zh-CN" altLang="en-US" dirty="0"/>
                        <a:t>三个方法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r>
                        <a:rPr lang="en-US" altLang="zh-CN" dirty="0"/>
                        <a:t>.1 </a:t>
                      </a:r>
                      <a:r>
                        <a:rPr lang="zh-CN" altLang="en-US" dirty="0"/>
                        <a:t>边地</a:t>
                      </a:r>
                      <a:endParaRPr lang="en-US" altLang="zh-CN" dirty="0"/>
                    </a:p>
                    <a:p>
                      <a:r>
                        <a:rPr lang="en-US" dirty="0"/>
                        <a:t>6</a:t>
                      </a:r>
                      <a:r>
                        <a:rPr lang="en-US" altLang="zh-CN" dirty="0"/>
                        <a:t>.2 </a:t>
                      </a:r>
                      <a:r>
                        <a:rPr lang="zh-CN" altLang="en-US" dirty="0"/>
                        <a:t>邪见</a:t>
                      </a:r>
                      <a:endParaRPr lang="en-US" altLang="zh-CN" dirty="0"/>
                    </a:p>
                    <a:p>
                      <a:r>
                        <a:rPr lang="en-US" dirty="0"/>
                        <a:t>6</a:t>
                      </a:r>
                      <a:r>
                        <a:rPr lang="en-US" altLang="zh-CN" dirty="0"/>
                        <a:t>.3 </a:t>
                      </a:r>
                      <a:r>
                        <a:rPr lang="zh-CN" altLang="en-US" dirty="0"/>
                        <a:t>暗劫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佛不出世</a:t>
                      </a:r>
                      <a:r>
                        <a:rPr lang="en-US" altLang="zh-CN" dirty="0"/>
                        <a:t>)</a:t>
                      </a:r>
                    </a:p>
                    <a:p>
                      <a:r>
                        <a:rPr lang="en-US" dirty="0"/>
                        <a:t>6</a:t>
                      </a:r>
                      <a:r>
                        <a:rPr lang="en-US" altLang="zh-CN" dirty="0"/>
                        <a:t>.4 </a:t>
                      </a:r>
                      <a:r>
                        <a:rPr lang="zh-CN" altLang="en-US" dirty="0"/>
                        <a:t>喑哑</a:t>
                      </a:r>
                      <a:endParaRPr lang="en-US" altLang="zh-CN" dirty="0"/>
                    </a:p>
                    <a:p>
                      <a:r>
                        <a:rPr lang="en-US" dirty="0"/>
                        <a:t>6</a:t>
                      </a:r>
                      <a:r>
                        <a:rPr lang="en-US" altLang="zh-CN" dirty="0"/>
                        <a:t>.5 </a:t>
                      </a:r>
                      <a:r>
                        <a:rPr lang="zh-CN" altLang="en-US" dirty="0"/>
                        <a:t>我们这一生来之不易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1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i="1" dirty="0"/>
                        <a:t>所谓的在生活中修行是不可靠的</a:t>
                      </a:r>
                      <a:r>
                        <a:rPr lang="en-US" altLang="zh-CN" sz="1400" i="1" dirty="0"/>
                        <a:t>,</a:t>
                      </a:r>
                      <a:r>
                        <a:rPr lang="zh-CN" altLang="en-US" sz="1400" i="1" dirty="0"/>
                        <a:t>一定要上座</a:t>
                      </a:r>
                      <a:r>
                        <a:rPr lang="en-US" altLang="zh-CN" sz="1400" i="1" dirty="0"/>
                        <a:t>,</a:t>
                      </a:r>
                      <a:r>
                        <a:rPr lang="zh-CN" altLang="en-US" sz="1400" i="1" dirty="0"/>
                        <a:t>采取闭关的方式</a:t>
                      </a:r>
                      <a:r>
                        <a:rPr lang="en-US" altLang="zh-CN" sz="1400" i="1" dirty="0"/>
                        <a:t>,</a:t>
                      </a:r>
                      <a:r>
                        <a:rPr lang="zh-CN" altLang="en-US" sz="1400" i="1" dirty="0"/>
                        <a:t>修行才会有真正的效果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i="1" dirty="0"/>
                        <a:t>地狱</a:t>
                      </a:r>
                      <a:r>
                        <a:rPr lang="en-US" altLang="zh-CN" sz="1400" i="1" dirty="0"/>
                        <a:t>,</a:t>
                      </a:r>
                      <a:r>
                        <a:rPr lang="zh-CN" altLang="en-US" sz="1400" i="1" dirty="0"/>
                        <a:t>恶鬼</a:t>
                      </a:r>
                      <a:r>
                        <a:rPr lang="en-US" altLang="zh-CN" sz="1400" i="1" dirty="0"/>
                        <a:t>,</a:t>
                      </a:r>
                      <a:r>
                        <a:rPr lang="zh-CN" altLang="en-US" sz="1400" i="1" dirty="0"/>
                        <a:t>旁生道的不闲暇修法类似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52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72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104" y="640117"/>
            <a:ext cx="10369868" cy="4506145"/>
          </a:xfrm>
        </p:spPr>
        <p:txBody>
          <a:bodyPr>
            <a:normAutofit/>
          </a:bodyPr>
          <a:lstStyle/>
          <a:p>
            <a:r>
              <a:rPr lang="zh-CN" altLang="en-US" dirty="0"/>
              <a:t>一、发菩提心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	</a:t>
            </a:r>
            <a:r>
              <a:rPr lang="en-US" altLang="zh-CN" sz="2400" dirty="0"/>
              <a:t>1</a:t>
            </a:r>
            <a:r>
              <a:rPr lang="zh-CN" altLang="en-US" sz="2400" dirty="0"/>
              <a:t>，佛性的因缘。众生都有佛性，佛性是因，缘是自己的学习和修心。因缘具备都会成佛。（佛经里讲，这个世界上所以众生，最后都会成佛，只是时间早晚）</a:t>
            </a:r>
            <a:endParaRPr lang="en-US" altLang="zh-CN" sz="2400" dirty="0"/>
          </a:p>
          <a:p>
            <a:pPr>
              <a:buNone/>
            </a:pPr>
            <a:r>
              <a:rPr lang="en-US" altLang="zh-CN" dirty="0"/>
              <a:t>	</a:t>
            </a:r>
            <a:r>
              <a:rPr lang="en-US" altLang="zh-CN" sz="2400" dirty="0"/>
              <a:t>2</a:t>
            </a:r>
            <a:r>
              <a:rPr lang="zh-CN" altLang="en-US" sz="2400" dirty="0"/>
              <a:t>，生存与生命只是短期的人生目标，而解脱和成佛才是人生的终极目标，为了更好的利益和帮助众生解脱和成佛，我们要学佛，要修行。（三殊胜里的发菩提心）</a:t>
            </a:r>
            <a:endParaRPr lang="en-US" altLang="zh-CN" sz="2400" dirty="0"/>
          </a:p>
          <a:p>
            <a:pPr>
              <a:buNone/>
            </a:pPr>
            <a:endParaRPr lang="en-US" altLang="zh-CN" sz="2400" dirty="0"/>
          </a:p>
          <a:p>
            <a:pPr>
              <a:buNone/>
            </a:pPr>
            <a:r>
              <a:rPr lang="en-US" altLang="zh-CN" sz="2400" dirty="0"/>
              <a:t>	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85366" y="230708"/>
            <a:ext cx="3360605" cy="345396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人身难得 </a:t>
            </a:r>
            <a:r>
              <a:rPr lang="en-US" altLang="zh-CN" sz="2400" dirty="0"/>
              <a:t>2</a:t>
            </a:r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04" y="704127"/>
            <a:ext cx="10369868" cy="460883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二、生命的价值和了解自我。</a:t>
            </a:r>
            <a:endParaRPr lang="en-US" altLang="zh-CN" sz="2800" dirty="0"/>
          </a:p>
          <a:p>
            <a:pPr>
              <a:buNone/>
            </a:pPr>
            <a:r>
              <a:rPr lang="en-US" altLang="zh-CN" sz="2000" dirty="0"/>
              <a:t>	1</a:t>
            </a:r>
            <a:r>
              <a:rPr lang="zh-CN" altLang="en-US" sz="2000" dirty="0"/>
              <a:t>， 生存的目标是修行，净化心灵，了脱生死。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	A, </a:t>
            </a:r>
            <a:r>
              <a:rPr lang="zh-CN" altLang="en-US" sz="2000" dirty="0"/>
              <a:t>既要工作，又要修行。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	B, </a:t>
            </a:r>
            <a:r>
              <a:rPr lang="zh-CN" altLang="en-US" sz="2000" dirty="0"/>
              <a:t>即要物质生活（金钱），又要精神生活（修行）。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2</a:t>
            </a:r>
            <a:r>
              <a:rPr lang="zh-CN" altLang="en-US" sz="2000" dirty="0"/>
              <a:t>，二十一世纪佛教徒的要求：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	A</a:t>
            </a:r>
            <a:r>
              <a:rPr lang="zh-CN" altLang="en-US" sz="2000" dirty="0"/>
              <a:t>，学习科学和技术，获得</a:t>
            </a:r>
            <a:r>
              <a:rPr lang="zh-CN" altLang="en-US" sz="2000" u="sng" dirty="0"/>
              <a:t>知识</a:t>
            </a:r>
            <a:r>
              <a:rPr lang="zh-CN" altLang="en-US" sz="2000" dirty="0"/>
              <a:t>，工作和赚钱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	B</a:t>
            </a:r>
            <a:r>
              <a:rPr lang="zh-CN" altLang="en-US" sz="2000" dirty="0"/>
              <a:t>，接受释迦牟尼佛的教育，获得</a:t>
            </a:r>
            <a:r>
              <a:rPr lang="zh-CN" altLang="en-US" sz="2000" u="sng" dirty="0"/>
              <a:t>智慧</a:t>
            </a:r>
            <a:r>
              <a:rPr lang="zh-CN" altLang="en-US" sz="2000" dirty="0"/>
              <a:t>，作为生活的标准，人生才不会失去目标。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3</a:t>
            </a:r>
            <a:r>
              <a:rPr lang="zh-CN" altLang="en-US" sz="2000" dirty="0"/>
              <a:t>，人身难得：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	A</a:t>
            </a:r>
            <a:r>
              <a:rPr lang="zh-CN" altLang="en-US" sz="2000" dirty="0"/>
              <a:t>， 人生千载难逢，不容易（天下有成千上万的人，都没有这样的机会，只有很少一部分才有机会）</a:t>
            </a:r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		B</a:t>
            </a:r>
            <a:r>
              <a:rPr lang="zh-CN" altLang="en-US" sz="2000" dirty="0"/>
              <a:t>，</a:t>
            </a:r>
            <a:r>
              <a:rPr lang="en-US" altLang="zh-CN" sz="2000" dirty="0"/>
              <a:t> </a:t>
            </a:r>
            <a:r>
              <a:rPr lang="zh-CN" altLang="en-US" sz="2000" dirty="0"/>
              <a:t>人生幸福而又意义，生命难得</a:t>
            </a:r>
            <a:r>
              <a:rPr lang="en-US" altLang="zh-CN" sz="2000" dirty="0"/>
              <a:t>,  </a:t>
            </a:r>
            <a:r>
              <a:rPr lang="zh-CN" altLang="en-US" sz="2000" dirty="0"/>
              <a:t>要珍惜人身，修行佛法。</a:t>
            </a:r>
            <a:endParaRPr lang="en-US" altLang="zh-CN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85366" y="230708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138" y="640116"/>
            <a:ext cx="10369868" cy="46088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/>
              <a:t>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89837" y="137319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437" y="365919"/>
            <a:ext cx="10369868" cy="4843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三</a:t>
            </a:r>
            <a:r>
              <a:rPr lang="zh-CN" altLang="en-US" sz="2200" b="1" dirty="0"/>
              <a:t>、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闭关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</a:t>
            </a:r>
            <a:r>
              <a:rPr lang="zh-CN" altLang="en-US" sz="2200" b="1" dirty="0"/>
              <a:t>专门的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时间</a:t>
            </a:r>
            <a:r>
              <a:rPr lang="en-US" altLang="zh-CN" sz="2200" b="1" dirty="0"/>
              <a:t>,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静下来思考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正规的闭关（必须要有封闭式训练，在佛教里面才叫闭关）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	(1) 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一个星期，两个星期，三个星期，把自己封闭起来，专门去打坐，比如说净土宗叫佛七，打佛七，就是念佛， 每七天一个段落； 禅宗叫禅七，就是在这个时间当中专门去打坐，修禅， 时间一样以七天为一个段落， 叫做打禅七； 汉传佛教传统上都是同样。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(2)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藏传佛教叫闭关， 和汉传佛教一样最少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天， 当然我们如果没有时间， 只有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天也可以， 但是比较规范的闭关一般都是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天， 这些时间是专门打坐闭关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	(3)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另外一个闭关比较简</a:t>
            </a:r>
            <a:r>
              <a:rPr lang="zh-CN" altLang="en-US" sz="2200" dirty="0"/>
              <a:t>单</a:t>
            </a:r>
            <a:r>
              <a:rPr lang="en-US" altLang="zh-CN" sz="2200" dirty="0"/>
              <a:t>(</a:t>
            </a:r>
            <a:r>
              <a:rPr lang="zh-CN" altLang="en-US" sz="2200" dirty="0"/>
              <a:t>上师上堂课讲过</a:t>
            </a:r>
            <a:r>
              <a:rPr lang="en-US" altLang="zh-CN" sz="2200" dirty="0"/>
              <a:t>)</a:t>
            </a:r>
            <a:r>
              <a:rPr lang="zh-CN" altLang="en-US" sz="2200" dirty="0"/>
              <a:t>， 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每天安排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至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个小时的时间，比如每天早上早起一个小时， 在一个小时当中打坐， 晚上打坐一个小时，在这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1-2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个小时里， 把自己封闭，关门，把电话关掉， 专门去想这个事情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 专门去打坐， 在某种程度上也是一种闭关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04" y="442119"/>
            <a:ext cx="10369868" cy="4870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/>
              <a:t>	</a:t>
            </a:r>
            <a:r>
              <a:rPr lang="en-US" altLang="zh-CN" sz="1900" dirty="0"/>
              <a:t>   B</a:t>
            </a:r>
            <a:r>
              <a:rPr lang="zh-CN" altLang="en-US" sz="1900" dirty="0"/>
              <a:t>，封闭式训练</a:t>
            </a:r>
            <a:r>
              <a:rPr lang="en-US" altLang="zh-CN" sz="1900" dirty="0"/>
              <a:t>,</a:t>
            </a:r>
            <a:r>
              <a:rPr lang="zh-CN" altLang="en-US" sz="1900" dirty="0"/>
              <a:t> 有了封闭式训练以后， 有一些进步， 然后我们可以日常当中打坐，修禅， 但是前提条件必须要一段时间专门去修行打坐。</a:t>
            </a:r>
            <a:r>
              <a:rPr lang="en-US" altLang="zh-CN" sz="1900" dirty="0"/>
              <a:t>*</a:t>
            </a:r>
            <a:r>
              <a:rPr lang="zh-CN" altLang="en-US" sz="1900" dirty="0"/>
              <a:t>这个特别重要，希望大家要特别重视</a:t>
            </a:r>
            <a:endParaRPr lang="en-US" altLang="zh-CN" sz="1900" dirty="0"/>
          </a:p>
          <a:p>
            <a:pPr>
              <a:buNone/>
            </a:pPr>
            <a:r>
              <a:rPr lang="en-US" altLang="zh-CN" sz="1900" dirty="0"/>
              <a:t>         C</a:t>
            </a:r>
            <a:r>
              <a:rPr lang="zh-CN" altLang="en-US" sz="1900" dirty="0"/>
              <a:t>，我们视角的局限性决定了我们的世界观的局限性，是非判断的局限性，价值观的错误与漏洞</a:t>
            </a:r>
            <a:r>
              <a:rPr lang="en-US" altLang="zh-CN" sz="1900" dirty="0"/>
              <a:t>(</a:t>
            </a:r>
            <a:r>
              <a:rPr lang="zh-CN" altLang="en-US" sz="1900" dirty="0"/>
              <a:t>上师用光年</a:t>
            </a:r>
            <a:r>
              <a:rPr lang="en-US" altLang="zh-CN" sz="1900" dirty="0"/>
              <a:t>,</a:t>
            </a:r>
            <a:r>
              <a:rPr lang="zh-CN" altLang="en-US" sz="1900" dirty="0"/>
              <a:t>就是光的速度来解释</a:t>
            </a:r>
            <a:r>
              <a:rPr lang="en-US" altLang="zh-CN" sz="1900" dirty="0"/>
              <a:t>)</a:t>
            </a:r>
            <a:r>
              <a:rPr lang="zh-CN" altLang="en-US" sz="1900" dirty="0"/>
              <a:t>。</a:t>
            </a:r>
            <a:endParaRPr lang="en-US" altLang="zh-CN" sz="1900" dirty="0"/>
          </a:p>
          <a:p>
            <a:pPr>
              <a:buNone/>
            </a:pPr>
            <a:r>
              <a:rPr lang="en-US" altLang="zh-CN" sz="1900" dirty="0"/>
              <a:t>		</a:t>
            </a:r>
            <a:r>
              <a:rPr lang="zh-CN" altLang="en-US" sz="1900" dirty="0"/>
              <a:t>所以通过修人生难得的学习的训练来懂得珍惜生命。</a:t>
            </a:r>
            <a:endParaRPr lang="en-US" altLang="zh-CN" sz="1900" dirty="0"/>
          </a:p>
          <a:p>
            <a:pPr>
              <a:buNone/>
            </a:pPr>
            <a:r>
              <a:rPr lang="zh-CN" altLang="en-US" sz="1900" dirty="0"/>
              <a:t>                人身难得虽然很基础， 但是这是我们的动力，以后我们在学佛的道路上， 有些时候很懒惰，很懈怠，不想修，不想学， 我们一想到我们人身有多么难得， 多么不容易， 立即就提醒自己， 没有那么多的时间去浪费， 我这一生的时间每一分，每一秒都非常难得，成为一个真正的修行动力。</a:t>
            </a:r>
            <a:endParaRPr lang="en-US" altLang="zh-CN" sz="1900" dirty="0"/>
          </a:p>
          <a:p>
            <a:pPr>
              <a:buNone/>
            </a:pPr>
            <a:r>
              <a:rPr lang="en-US" altLang="zh-CN" sz="1900" dirty="0"/>
              <a:t>	</a:t>
            </a:r>
            <a:r>
              <a:rPr lang="zh-CN" altLang="en-US" sz="1900" dirty="0"/>
              <a:t> </a:t>
            </a:r>
            <a:r>
              <a:rPr lang="en-US" altLang="zh-CN" sz="1900" dirty="0"/>
              <a:t>	 </a:t>
            </a:r>
            <a:r>
              <a:rPr lang="zh-CN" altLang="en-US" sz="1900" dirty="0"/>
              <a:t>以后我们在修行的道路是成不成功， 还是要看这些基础训练；这些基础的训练，修行没有做好，走着走着就会不感兴趣，最后就会没有收获，会失败， 所以希望大家好好修人身难得，一定要一步一步修，不着急，着急也没有用，虽然我们会讲生命无常，但是再无常也好，没有这些基础训练</a:t>
            </a:r>
            <a:r>
              <a:rPr lang="en-CA" altLang="zh-CN" sz="1900" dirty="0"/>
              <a:t>(</a:t>
            </a:r>
            <a:r>
              <a:rPr lang="zh-CN" altLang="en-US" sz="1900" dirty="0"/>
              <a:t>比如直接训练禅宗</a:t>
            </a:r>
            <a:r>
              <a:rPr lang="en-CA" altLang="zh-CN" sz="1900" dirty="0"/>
              <a:t>)</a:t>
            </a:r>
            <a:r>
              <a:rPr lang="zh-CN" altLang="en-US" sz="1900" dirty="0"/>
              <a:t>，然后直接修大圆满，都会失败的。</a:t>
            </a:r>
            <a:endParaRPr lang="en-US" altLang="zh-CN" sz="1900" dirty="0"/>
          </a:p>
          <a:p>
            <a:pPr>
              <a:buNone/>
            </a:pPr>
            <a:endParaRPr lang="en-US" altLang="zh-CN" sz="19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89837" y="137319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37" y="442119"/>
            <a:ext cx="10369868" cy="4761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/>
              <a:t>    </a:t>
            </a:r>
            <a:r>
              <a:rPr lang="zh-CN" altLang="en-US" sz="2000" dirty="0"/>
              <a:t>四、基础</a:t>
            </a:r>
            <a:r>
              <a:rPr lang="zh-CN" altLang="en-US" sz="2000" b="1" dirty="0"/>
              <a:t>修法特别的重要</a:t>
            </a:r>
            <a:r>
              <a:rPr lang="zh-CN" altLang="en-US" sz="2200" b="1" dirty="0"/>
              <a:t>：</a:t>
            </a:r>
            <a:endParaRPr lang="en-US" altLang="zh-CN" sz="2200" b="1" dirty="0"/>
          </a:p>
          <a:p>
            <a:pPr>
              <a:buNone/>
            </a:pPr>
            <a:r>
              <a:rPr lang="zh-CN" altLang="en-US" sz="2400" b="1" dirty="0"/>
              <a:t>　</a:t>
            </a:r>
            <a:r>
              <a:rPr lang="zh-CN" altLang="en-US" sz="1800" dirty="0"/>
              <a:t>修行刚开始时候，每个人都必须要有一个充分的思想准备。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		</a:t>
            </a:r>
            <a:r>
              <a:rPr lang="zh-CN" altLang="en-US" sz="1800" dirty="0"/>
              <a:t>修行是一个比较枯燥的功课，有一点难，但是不是永远都是这个样子，当我们稍微有一点收获的时候，我们就会感受到，修行是非常有意思，特别幸福，快乐，这个时候修行，打坐就成为我们生活的一部分；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		</a:t>
            </a:r>
            <a:r>
              <a:rPr lang="zh-CN" altLang="en-US" sz="1800" dirty="0"/>
              <a:t>一开始生活和修行还是有一点矛盾， 修行的时候，我们认为不是我们的生活，是一个比较枯燥的训练，然后生活也谈不上什么修行，从感觉上是有一点冲突，就是我们打坐时候感觉牺牲生活的内容，生活的时候也就牺牲了修行的时间。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		</a:t>
            </a:r>
            <a:r>
              <a:rPr lang="zh-CN" altLang="en-US" sz="1800" dirty="0"/>
              <a:t>但是到了一定的时候，这两个完全可以圆融，所以要看远一点，不能急功近利（比如修一星期，两星期，没有什么感觉，就不修 了，这样不会有结果，另外还有打坐的时候比较枯燥，就不想修了）。</a:t>
            </a:r>
            <a:endParaRPr lang="en-US" altLang="zh-CN" sz="1800" dirty="0"/>
          </a:p>
          <a:p>
            <a:pPr>
              <a:buNone/>
            </a:pPr>
            <a:r>
              <a:rPr lang="en-US" altLang="zh-CN" sz="1800" dirty="0"/>
              <a:t>		</a:t>
            </a:r>
            <a:r>
              <a:rPr lang="zh-CN" altLang="en-US" sz="1800" dirty="0"/>
              <a:t>修行有时候比较枯燥，但是为了更高的目标，为了解脱，要接受这些，只要有勇气和精神，那么修行的路上一定会成功。</a:t>
            </a:r>
            <a:endParaRPr lang="en-US" altLang="zh-CN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85366" y="230708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85366" y="230708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9437" y="442119"/>
            <a:ext cx="10369868" cy="4761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/>
              <a:t> </a:t>
            </a:r>
            <a:r>
              <a:rPr lang="zh-CN" altLang="en-US" sz="1900" b="1" dirty="0"/>
              <a:t>五、具体修法</a:t>
            </a:r>
            <a:r>
              <a:rPr lang="zh-CN" altLang="en-US" sz="1900" dirty="0"/>
              <a:t>：</a:t>
            </a:r>
            <a:endParaRPr lang="en-US" altLang="zh-CN" sz="1900" dirty="0"/>
          </a:p>
          <a:p>
            <a:pPr>
              <a:buNone/>
            </a:pPr>
            <a:r>
              <a:rPr lang="zh-CN" altLang="en-US" sz="1900" dirty="0"/>
              <a:t>十八个闲暇和圆满，圆满就是具备了修行的十种条件</a:t>
            </a:r>
            <a:endParaRPr lang="en-US" altLang="zh-CN" sz="1900" dirty="0"/>
          </a:p>
          <a:p>
            <a:pPr>
              <a:buNone/>
            </a:pPr>
            <a:r>
              <a:rPr lang="zh-CN" altLang="en-US" sz="1900" dirty="0"/>
              <a:t>八闲暇就是有时间，有机会（</a:t>
            </a:r>
            <a:r>
              <a:rPr lang="en-US" altLang="zh-CN" sz="1900" dirty="0"/>
              <a:t>8</a:t>
            </a:r>
            <a:r>
              <a:rPr lang="zh-CN" altLang="en-US" sz="1900" dirty="0"/>
              <a:t>种机会），了解闲暇要先去了解他的对立的不闲暇，没有机会</a:t>
            </a:r>
            <a:endParaRPr lang="en-US" altLang="zh-CN" sz="1900" dirty="0"/>
          </a:p>
          <a:p>
            <a:pPr>
              <a:buNone/>
            </a:pPr>
            <a:r>
              <a:rPr lang="zh-CN" altLang="en-US" sz="1900" dirty="0"/>
              <a:t>八个不闲暇：当中有四个和人类没有关系：</a:t>
            </a:r>
            <a:r>
              <a:rPr lang="en-US" altLang="zh-CN" sz="1900" dirty="0"/>
              <a:t>1.</a:t>
            </a:r>
            <a:r>
              <a:rPr lang="zh-CN" altLang="en-US" sz="1900" dirty="0"/>
              <a:t>地狱，</a:t>
            </a:r>
            <a:r>
              <a:rPr lang="en-US" altLang="zh-CN" sz="1900" dirty="0"/>
              <a:t>2.</a:t>
            </a:r>
            <a:r>
              <a:rPr lang="zh-CN" altLang="en-US" sz="1900" dirty="0"/>
              <a:t>饿鬼，</a:t>
            </a:r>
            <a:r>
              <a:rPr lang="en-US" altLang="zh-CN" sz="1900" dirty="0"/>
              <a:t>3.</a:t>
            </a:r>
            <a:r>
              <a:rPr lang="zh-CN" altLang="en-US" sz="1900" dirty="0"/>
              <a:t>旁生，</a:t>
            </a:r>
            <a:r>
              <a:rPr lang="en-US" altLang="zh-CN" sz="1900" dirty="0"/>
              <a:t>4.</a:t>
            </a:r>
            <a:r>
              <a:rPr lang="zh-CN" altLang="en-US" sz="1900" dirty="0"/>
              <a:t>长寿天</a:t>
            </a:r>
            <a:endParaRPr lang="en-US" altLang="zh-CN" sz="1900" dirty="0"/>
          </a:p>
          <a:p>
            <a:pPr>
              <a:buNone/>
            </a:pPr>
            <a:r>
              <a:rPr lang="zh-CN" altLang="en-US" sz="1900" b="1" dirty="0"/>
              <a:t>＊长寿天</a:t>
            </a:r>
            <a:endParaRPr lang="en-US" altLang="zh-CN" sz="1900" dirty="0"/>
          </a:p>
          <a:p>
            <a:pPr>
              <a:buNone/>
            </a:pPr>
            <a:r>
              <a:rPr lang="en-US" altLang="zh-CN" sz="1900" dirty="0"/>
              <a:t>    1</a:t>
            </a:r>
            <a:r>
              <a:rPr lang="zh-CN" altLang="en-US" sz="1900" dirty="0"/>
              <a:t>）天人有机会修行，但是有一种人没有修行机会，这种人就叫长寿天，他的寿命可达上千万年</a:t>
            </a:r>
            <a:endParaRPr lang="en-US" altLang="zh-CN" sz="1900" dirty="0"/>
          </a:p>
          <a:p>
            <a:pPr>
              <a:buNone/>
            </a:pPr>
            <a:r>
              <a:rPr lang="zh-CN" altLang="en-US" sz="1900" dirty="0"/>
              <a:t>    </a:t>
            </a:r>
            <a:r>
              <a:rPr lang="en-US" altLang="zh-CN" sz="1900" dirty="0"/>
              <a:t>2</a:t>
            </a:r>
            <a:r>
              <a:rPr lang="zh-CN" altLang="en-US" sz="1900" dirty="0"/>
              <a:t>）人类：生命不长，是因为构成人身体的物质是非常粗糙的，所以人类变化非常明显，就是容易衰老</a:t>
            </a:r>
            <a:r>
              <a:rPr lang="en-US" altLang="zh-CN" sz="1900" dirty="0"/>
              <a:t>( </a:t>
            </a:r>
            <a:r>
              <a:rPr lang="zh-CN" altLang="en-US" sz="1900" dirty="0"/>
              <a:t>佛教四种诞生</a:t>
            </a:r>
            <a:r>
              <a:rPr lang="en-US" altLang="zh-CN" sz="1900" dirty="0"/>
              <a:t>, </a:t>
            </a:r>
            <a:r>
              <a:rPr lang="zh-CN" altLang="en-US" sz="1900" dirty="0"/>
              <a:t>人类和动物都是胎生）。</a:t>
            </a:r>
            <a:endParaRPr lang="en-US" altLang="zh-CN" sz="1900" dirty="0"/>
          </a:p>
          <a:p>
            <a:pPr>
              <a:buNone/>
            </a:pPr>
            <a:r>
              <a:rPr lang="en-US" altLang="zh-CN" sz="1900" dirty="0"/>
              <a:t>    3</a:t>
            </a:r>
            <a:r>
              <a:rPr lang="zh-CN" altLang="en-US" sz="1900" dirty="0"/>
              <a:t>）天人，色界和无色界都是天人， 他们的身体结构构成他们的身体的物质和人类不同， 他们的物质变化不大，所以他们的生命可达上万年，上千万年，但是他们投生和人类不同，他们诞生没有父母，他们诞生到天界，生下来的时候，他们的心不需要修禅定，</a:t>
            </a:r>
            <a:r>
              <a:rPr lang="zh-CN" altLang="en-US" sz="1900" b="1" dirty="0"/>
              <a:t>特别特别</a:t>
            </a:r>
            <a:r>
              <a:rPr lang="zh-CN" altLang="en-US" sz="1900" dirty="0"/>
              <a:t>的平静，几乎没有思维。</a:t>
            </a:r>
            <a:endParaRPr lang="en-US" altLang="zh-CN" sz="1900" dirty="0"/>
          </a:p>
          <a:p>
            <a:pPr>
              <a:buNone/>
            </a:pPr>
            <a:endParaRPr lang="en-US" altLang="zh-CN" sz="2100" dirty="0"/>
          </a:p>
          <a:p>
            <a:pPr>
              <a:buNone/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37" y="442119"/>
            <a:ext cx="10369868" cy="460883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1800" dirty="0"/>
          </a:p>
          <a:p>
            <a:pPr>
              <a:buNone/>
            </a:pPr>
            <a:r>
              <a:rPr lang="en-US" altLang="zh-CN" sz="1900" dirty="0"/>
              <a:t>    4</a:t>
            </a:r>
            <a:r>
              <a:rPr lang="zh-CN" altLang="en-US" sz="1900" dirty="0"/>
              <a:t>） 六道轮回的人或是动物，这些生命的生理状态和心理状态是差不多（比如人的身体和心构造都很粗糙）</a:t>
            </a:r>
            <a:endParaRPr lang="en-US" altLang="zh-CN" sz="1900" dirty="0"/>
          </a:p>
          <a:p>
            <a:pPr>
              <a:buNone/>
            </a:pPr>
            <a:r>
              <a:rPr lang="en-US" altLang="zh-CN" sz="1900" dirty="0"/>
              <a:t>    </a:t>
            </a:r>
            <a:r>
              <a:rPr lang="zh-CN" altLang="en-US" sz="1900" dirty="0"/>
              <a:t> </a:t>
            </a:r>
            <a:r>
              <a:rPr lang="en-US" altLang="zh-CN" sz="1900" dirty="0"/>
              <a:t>5</a:t>
            </a:r>
            <a:r>
              <a:rPr lang="zh-CN" altLang="en-US" sz="1900" dirty="0"/>
              <a:t>）天人：构造他们身体的物质也非常细微，不是我们看到的物质，因为我们看到的物质是</a:t>
            </a:r>
            <a:r>
              <a:rPr lang="zh-CN" altLang="en-US" sz="1900" b="1" dirty="0"/>
              <a:t>最最最</a:t>
            </a:r>
            <a:r>
              <a:rPr lang="zh-CN" altLang="en-US" sz="1900" dirty="0"/>
              <a:t>粗糙的，最细微的是无色界里面的人的身体，就像一种光一样，不像我们这样有质量的</a:t>
            </a:r>
            <a:r>
              <a:rPr lang="en-US" altLang="zh-CN" sz="1900" dirty="0"/>
              <a:t>,</a:t>
            </a:r>
            <a:r>
              <a:rPr lang="zh-CN" altLang="en-US" sz="1900" dirty="0"/>
              <a:t>占空间，他们的身体没有痛苦，不生病，不衰老，诞生的时候诞生，死亡的时候就走了，但是这种状态只是平静，没有菩提心，没有出离心，没有智慧，不会证悟空性，就像人类深度睡眠（我们的心很平静，但是没有证悟），最大的问题是，当他们的生命要结束的时候，开始有思维，因为他们要投生，在这之前，他们一直都认为自己的这个状态是成就，解脱，最后他们发现他们没有解脱，还要投生， 这个时候他们就会对佛法产生邪见，他觉得佛说的是假的，原来解脱是不存在的，这是必然的</a:t>
            </a:r>
            <a:r>
              <a:rPr lang="en-US" altLang="zh-CN" sz="1900" dirty="0"/>
              <a:t>, </a:t>
            </a:r>
            <a:r>
              <a:rPr lang="zh-CN" altLang="en-US" sz="1900" dirty="0"/>
              <a:t>因他们造了这个业，最后会堕恶趣，所以这是一个非常不理想的地方</a:t>
            </a:r>
            <a:r>
              <a:rPr lang="en-US" altLang="zh-CN" sz="1900" dirty="0"/>
              <a:t>(</a:t>
            </a:r>
            <a:r>
              <a:rPr lang="zh-CN" altLang="en-US" sz="1900" dirty="0"/>
              <a:t>在回来以后就不知道是什么样了</a:t>
            </a:r>
            <a:r>
              <a:rPr lang="en-US" altLang="zh-CN" sz="1900" dirty="0"/>
              <a:t>)</a:t>
            </a:r>
            <a:r>
              <a:rPr lang="zh-CN" altLang="en-US" sz="1900" dirty="0"/>
              <a:t>。</a:t>
            </a:r>
            <a:endParaRPr lang="en-US" altLang="zh-CN" sz="1900" dirty="0"/>
          </a:p>
          <a:p>
            <a:pPr>
              <a:buNone/>
            </a:pPr>
            <a:endParaRPr lang="en-US" altLang="zh-CN" sz="1800" dirty="0"/>
          </a:p>
          <a:p>
            <a:pPr>
              <a:buNone/>
            </a:pPr>
            <a:endParaRPr lang="en-US" altLang="zh-CN" sz="1800" dirty="0"/>
          </a:p>
          <a:p>
            <a:pPr>
              <a:buNone/>
            </a:pPr>
            <a:endParaRPr lang="en-US" altLang="zh-CN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89837" y="137319"/>
            <a:ext cx="3360605" cy="3453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人身难得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11057</TotalTime>
  <Words>1260</Words>
  <Application>Microsoft Office PowerPoint</Application>
  <PresentationFormat>Custom</PresentationFormat>
  <Paragraphs>144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宋体</vt:lpstr>
      <vt:lpstr>Arial</vt:lpstr>
      <vt:lpstr>Calibri</vt:lpstr>
      <vt:lpstr>Office Theme</vt:lpstr>
      <vt:lpstr>人身难得 2</vt:lpstr>
      <vt:lpstr>人身难得之2</vt:lpstr>
      <vt:lpstr>人身难得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人身难得 2</dc:title>
  <dc:creator>PLC</dc:creator>
  <cp:lastModifiedBy>Zuokun Zhang</cp:lastModifiedBy>
  <cp:revision>506</cp:revision>
  <dcterms:created xsi:type="dcterms:W3CDTF">2017-10-03T01:02:26Z</dcterms:created>
  <dcterms:modified xsi:type="dcterms:W3CDTF">2017-10-25T18:15:01Z</dcterms:modified>
</cp:coreProperties>
</file>