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9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0DE59-F49F-4B2D-8611-50EA590DEDBE}" type="datetimeFigureOut">
              <a:rPr lang="en-CA" smtClean="0"/>
              <a:pPr/>
              <a:t>24/08/2017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6203A-84E9-4912-9806-05479B815176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285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454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06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94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46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019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31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15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98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40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93F-815B-44B8-9117-F46F2903D2BA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8110-7B35-4925-AC93-F1A27DA262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1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BF93F-815B-44B8-9117-F46F2903D2BA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58110-7B35-4925-AC93-F1A27DA2620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5462" y="301924"/>
            <a:ext cx="1412293" cy="19754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6677" y="5488474"/>
            <a:ext cx="931078" cy="931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3922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latin typeface="隶书" panose="02010509060101010101" pitchFamily="49" charset="-122"/>
                <a:ea typeface="隶书" panose="02010509060101010101" pitchFamily="49" charset="-122"/>
              </a:rPr>
              <a:t>四外加行</a:t>
            </a:r>
            <a:r>
              <a:rPr lang="en-US" altLang="zh-CN" sz="4800" b="1" dirty="0">
                <a:latin typeface="隶书" panose="02010509060101010101" pitchFamily="49" charset="-122"/>
                <a:ea typeface="隶书" panose="02010509060101010101" pitchFamily="49" charset="-122"/>
              </a:rPr>
              <a:t>—</a:t>
            </a:r>
            <a:r>
              <a:rPr lang="zh-CN" altLang="en-US" sz="4800" b="1" dirty="0">
                <a:latin typeface="隶书" panose="02010509060101010101" pitchFamily="49" charset="-122"/>
                <a:ea typeface="隶书" panose="02010509060101010101" pitchFamily="49" charset="-122"/>
              </a:rPr>
              <a:t>轮回痛苦的修法</a:t>
            </a:r>
            <a:endParaRPr lang="en-US" sz="4800" b="1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r>
              <a:rPr lang="zh-CN" altLang="en-US" dirty="0">
                <a:latin typeface="隶书" panose="02010509060101010101" pitchFamily="49" charset="-122"/>
                <a:ea typeface="隶书" panose="02010509060101010101" pitchFamily="49" charset="-122"/>
              </a:rPr>
              <a:t>温哥华慧灯</a:t>
            </a:r>
            <a:r>
              <a:rPr lang="en-US" altLang="zh-CN" dirty="0">
                <a:latin typeface="隶书" panose="02010509060101010101" pitchFamily="49" charset="-122"/>
                <a:ea typeface="隶书" panose="02010509060101010101" pitchFamily="49" charset="-122"/>
              </a:rPr>
              <a:t>1</a:t>
            </a:r>
            <a:r>
              <a:rPr lang="zh-CN" altLang="en-US" dirty="0">
                <a:latin typeface="隶书" panose="02010509060101010101" pitchFamily="49" charset="-122"/>
                <a:ea typeface="隶书" panose="02010509060101010101" pitchFamily="49" charset="-122"/>
              </a:rPr>
              <a:t>组</a:t>
            </a:r>
            <a:endParaRPr lang="en-US" dirty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r>
              <a:rPr lang="en-US" altLang="zh-CN" dirty="0">
                <a:latin typeface="隶书" panose="02010509060101010101" pitchFamily="49" charset="-122"/>
                <a:ea typeface="隶书" panose="02010509060101010101" pitchFamily="49" charset="-122"/>
              </a:rPr>
              <a:t>2017</a:t>
            </a:r>
            <a:r>
              <a:rPr lang="zh-CN" altLang="en-US" dirty="0">
                <a:latin typeface="隶书" panose="02010509060101010101" pitchFamily="49" charset="-122"/>
                <a:ea typeface="隶书" panose="02010509060101010101" pitchFamily="49" charset="-122"/>
              </a:rPr>
              <a:t>年</a:t>
            </a:r>
            <a:r>
              <a:rPr lang="en-US" altLang="zh-CN" dirty="0">
                <a:latin typeface="隶书" panose="02010509060101010101" pitchFamily="49" charset="-122"/>
                <a:ea typeface="隶书" panose="02010509060101010101" pitchFamily="49" charset="-122"/>
              </a:rPr>
              <a:t>8</a:t>
            </a:r>
            <a:r>
              <a:rPr lang="zh-CN" altLang="en-US" dirty="0">
                <a:latin typeface="隶书" panose="02010509060101010101" pitchFamily="49" charset="-122"/>
                <a:ea typeface="隶书" panose="02010509060101010101" pitchFamily="49" charset="-122"/>
              </a:rPr>
              <a:t>月</a:t>
            </a:r>
            <a:r>
              <a:rPr lang="en-US" altLang="zh-CN" dirty="0">
                <a:latin typeface="隶书" panose="02010509060101010101" pitchFamily="49" charset="-122"/>
                <a:ea typeface="隶书" panose="02010509060101010101" pitchFamily="49" charset="-122"/>
              </a:rPr>
              <a:t>15</a:t>
            </a:r>
            <a:r>
              <a:rPr lang="zh-CN" altLang="en-US" dirty="0">
                <a:latin typeface="隶书" panose="02010509060101010101" pitchFamily="49" charset="-122"/>
                <a:ea typeface="隶书" panose="02010509060101010101" pitchFamily="49" charset="-122"/>
              </a:rPr>
              <a:t>日</a:t>
            </a:r>
            <a:endParaRPr lang="en-US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45207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幸福的本体是什么？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幸福是内心的感受，一定要建立在满足感的基础上。没有满足感，绝不可能有幸福。满足感不是一定要建立在丰富的物质基础上的。</a:t>
            </a:r>
            <a:endParaRPr lang="en-US" altLang="zh-CN" dirty="0"/>
          </a:p>
          <a:p>
            <a:r>
              <a:rPr lang="zh-CN" altLang="en-US" dirty="0"/>
              <a:t>幸福跟满足感有密切联系。我们的满足感随时随着外界物质的变化而变。满足感不在于物质的多少，好坏。</a:t>
            </a:r>
            <a:endParaRPr lang="en-US" altLang="zh-CN" dirty="0"/>
          </a:p>
          <a:p>
            <a:r>
              <a:rPr lang="zh-CN" altLang="en-US" dirty="0"/>
              <a:t>因为人的欲望是无限膨胀的，只要看到好东西的时候，立即就起心动念了。这个时候就对自己的东西没有满足感，然后幸福感也没有了。人一生几十年都在追求又追求，有时得到暂时的满足就感到幸福。这就是我们轮回中所谓的幸福快乐。</a:t>
            </a:r>
            <a:endParaRPr lang="en-US" altLang="zh-CN" dirty="0"/>
          </a:p>
          <a:p>
            <a:r>
              <a:rPr lang="zh-CN" altLang="en-US" dirty="0"/>
              <a:t>当我们心底无限膨胀的欲望出来后，就打破了我们的幸福感。我们以为幸福是被外面的东西破坏了，其实就是我们内心中的满意度产生了变化。</a:t>
            </a:r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追求幸福的路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西方一直都认为幸福是外面的物质创造的，要到外面的物质生活中去追求幸福。启蒙运动（</a:t>
            </a:r>
            <a:r>
              <a:rPr lang="en-US" altLang="zh-CN" dirty="0"/>
              <a:t>17</a:t>
            </a:r>
            <a:r>
              <a:rPr lang="zh-CN" altLang="en-US" dirty="0"/>
              <a:t>，</a:t>
            </a:r>
            <a:r>
              <a:rPr lang="en-US" altLang="zh-CN" dirty="0"/>
              <a:t>18</a:t>
            </a:r>
            <a:r>
              <a:rPr lang="zh-CN" altLang="en-US" dirty="0"/>
              <a:t>世纪）时的很多西方哲学家都是这么认为的，直到现在</a:t>
            </a:r>
            <a:r>
              <a:rPr lang="en-US" altLang="zh-CN" dirty="0"/>
              <a:t>21</a:t>
            </a:r>
            <a:r>
              <a:rPr lang="zh-CN" altLang="en-US" dirty="0"/>
              <a:t>世纪的时候，才知道这种追求方法也是不可靠的。</a:t>
            </a:r>
            <a:endParaRPr lang="en-US" altLang="zh-CN" dirty="0"/>
          </a:p>
          <a:p>
            <a:r>
              <a:rPr lang="zh-CN" altLang="en-US" dirty="0"/>
              <a:t>释迦牟尼佛给我们指出了追求幸福的路。</a:t>
            </a:r>
            <a:r>
              <a:rPr lang="en-US" altLang="zh-CN" dirty="0"/>
              <a:t>——</a:t>
            </a:r>
            <a:r>
              <a:rPr lang="zh-CN" altLang="en-US" dirty="0"/>
              <a:t>因为追求幸福的的路很长，有很多痛苦，得到幸福的时间又很短，从整体轮回的角度看，说轮回是幸福的不符合事实。</a:t>
            </a:r>
            <a:endParaRPr lang="en-US" altLang="zh-CN" dirty="0"/>
          </a:p>
          <a:p>
            <a:r>
              <a:rPr lang="zh-CN" altLang="en-US" dirty="0"/>
              <a:t>用痛苦来形容轮回更符合。因为轮回当中的一切，都没有离开过苦苦、变苦和行苦。实际上哲学家，科学家也没有找到追求幸福的方法。无始以来，我们一直在追求幸福，可是也没有找到一个好方法。所以佛说轮回是痛苦的一点都不过分。</a:t>
            </a:r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佛为什么说轮回是痛苦的？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有的知识分子认为佛教消极、悲观，这是站在门外看，根本不了解佛教。佛教是深层次的人生观、世界观。</a:t>
            </a:r>
            <a:endParaRPr lang="en-US" altLang="zh-CN" dirty="0"/>
          </a:p>
          <a:p>
            <a:r>
              <a:rPr lang="zh-CN" altLang="en-US" dirty="0"/>
              <a:t>所有的人都想要幸福，一辈子追求幸福，但是真正得到幸福的人很少。得到幸福的人后来享受幸福的时间又很短。其他时间都在追求幸福，并经历了各种各样的痛苦。</a:t>
            </a:r>
            <a:endParaRPr lang="en-US" altLang="zh-CN" dirty="0"/>
          </a:p>
          <a:p>
            <a:r>
              <a:rPr lang="zh-CN" altLang="en-US" dirty="0"/>
              <a:t>现在物质水平比以前提高，但是从精神层面来讲有各种各样的痛苦，像焦虑症、抑郁症、孤独症、强迫症等等。得精神疾病的人越来越年轻化。为什么呢？因为物质生活越丰富，给人带来的压力越大。因为物质生活是需要付出的。付出了这么大的代价，得到了一点物质的生活，却没有带来幸福。这就是发展的悖论。</a:t>
            </a:r>
            <a:endParaRPr lang="en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佛为什么说轮回是痛苦的？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CN" altLang="en-US" dirty="0"/>
              <a:t>我们以前不知道，因为我们对金钱太不了解了。大家都没有做过亿万富翁，所以我们和金钱有一定的距离。得不到的东西永远在我们心里是很完美的东西。所以我们认为金钱很了不起。如果要多少钱就有多少钱就一定会幸福。</a:t>
            </a:r>
            <a:endParaRPr lang="en-US" altLang="zh-CN" dirty="0"/>
          </a:p>
          <a:p>
            <a:r>
              <a:rPr lang="zh-CN" altLang="en-US" dirty="0"/>
              <a:t>我们总说未来会更幸福。实际上，再过十年、二十年后，我就衰老了，会死亡的。怎么会比现在更好呢？全世界</a:t>
            </a:r>
            <a:r>
              <a:rPr lang="en-US" altLang="zh-CN" dirty="0"/>
              <a:t>70</a:t>
            </a:r>
            <a:r>
              <a:rPr lang="zh-CN" altLang="en-US" dirty="0"/>
              <a:t>亿人每个人的未来都是衰老、死亡，那谁的未来会更幸福呢？</a:t>
            </a:r>
            <a:endParaRPr lang="en-US" altLang="zh-CN" dirty="0"/>
          </a:p>
          <a:p>
            <a:r>
              <a:rPr lang="zh-CN" altLang="en-US" dirty="0"/>
              <a:t>我们一直沉迷于表面现象中，除了满足感官的需求外没有任何追求。我们一切的努力只是锁定在短短的几十年中，如果实现就实现，不能实现的话，就永远没有希望了。每个人等到七老八十以后，就只有等死，没有追求了。这种人生观、世界观才是非常消极悲观的。</a:t>
            </a:r>
            <a:endParaRPr lang="en-C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真确地看待轮回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/>
              <a:t>如果看到这一世过了还有下一世，就没有必要这么悲观。这一世没有做好，下一世还有机会改正。</a:t>
            </a:r>
            <a:endParaRPr lang="en-US" altLang="zh-CN" dirty="0"/>
          </a:p>
          <a:p>
            <a:r>
              <a:rPr lang="zh-CN" altLang="en-US" dirty="0"/>
              <a:t>佛说生命是轮回的，不要把轮回太理想化，太美化。它本身就是丑陋的、不幸福的。佛不否定断恶行善，可以在轮回中得到幸福。但是要明白这个幸福是短暂的、相对的，幸福当中有很多不幸的。当你积累了福报得到幸福时，千万不要沉迷在这个果报当中。要知道继续制造幸福的因素。</a:t>
            </a:r>
            <a:endParaRPr lang="en-US" altLang="zh-CN" dirty="0"/>
          </a:p>
          <a:p>
            <a:r>
              <a:rPr lang="zh-CN" altLang="en-US" dirty="0"/>
              <a:t>幸福是有因有缘的。幸福是短暂的，不会永远如此。这个世界是痛苦的</a:t>
            </a:r>
            <a:r>
              <a:rPr lang="en-US" altLang="zh-CN" dirty="0"/>
              <a:t>——</a:t>
            </a:r>
            <a:r>
              <a:rPr lang="zh-CN" altLang="en-US" dirty="0"/>
              <a:t>佛陀的教育是独一无二的。全世界没有一个宗教、哲学里没有这样的人生观、世界观。</a:t>
            </a:r>
            <a:endParaRPr lang="en-US" altLang="zh-CN" dirty="0"/>
          </a:p>
          <a:p>
            <a:r>
              <a:rPr lang="zh-CN" altLang="en-US" dirty="0"/>
              <a:t>如果从轮回的整体去思维了以后生起了强烈的出离心，就不需要进一步思考。否则，需要进一步分开思考地狱、饿鬼、畜生等的痛苦。</a:t>
            </a:r>
            <a:endParaRPr lang="en-US" altLang="zh-C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地狱的存在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CN" altLang="en-US" dirty="0"/>
              <a:t>有人说，从地壳到地心之间没有看到地狱的存在，所以说有地狱是骗人的。这是根本不了解佛教所讲的地狱的样子。</a:t>
            </a:r>
            <a:endParaRPr lang="en-US" altLang="zh-CN" dirty="0"/>
          </a:p>
          <a:p>
            <a:r>
              <a:rPr lang="zh-CN" altLang="en-US" dirty="0"/>
              <a:t>有的佛经中说：地狱就在印度菩提伽耶的下面，上面是天界。但另外的佛经中说这是不对的。佛这样说是为了方便大家修行。说地狱在下面，我们在中间，天界在上面，比较容易观想。</a:t>
            </a:r>
            <a:endParaRPr lang="en-US" altLang="zh-CN" dirty="0"/>
          </a:p>
          <a:p>
            <a:r>
              <a:rPr lang="zh-CN" altLang="en-US" dirty="0"/>
              <a:t>其实，天界和地狱不在天上，也不在地下。它没有一个确切的位置，就像梦境一样，没有一个确切的位置。一定要有位置的话，就是做梦的人睡在哪里，就在哪里。</a:t>
            </a:r>
            <a:endParaRPr lang="en-CA" altLang="zh-CN" dirty="0"/>
          </a:p>
          <a:p>
            <a:r>
              <a:rPr lang="zh-CN" altLang="en-US" dirty="0"/>
              <a:t>当一个人造的罪业足够导致恐怖的境像的时候，这个人在哪里死亡，哪里就是他的地狱。在他的境界中会出现地狱，就跟现实生活一样。直到它的业力清静，才会从中醒过来。就像我们做一场恶梦一样。</a:t>
            </a:r>
            <a:endParaRPr lang="en-US" altLang="zh-CN" dirty="0"/>
          </a:p>
          <a:p>
            <a:r>
              <a:rPr lang="zh-CN" altLang="en-US" dirty="0"/>
              <a:t>恶梦最多是几分钟，几个小时，就可以醒来，恶梦也不稳定。地狱更稳定，时间更长。对做梦的人来说，梦中的恐怖和现世生活中的恐怖是一样的。地狱就像梦境一样，对这个人来说是实实在在的。</a:t>
            </a:r>
            <a:endParaRPr lang="en-C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地狱的存在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CN" altLang="en-US" dirty="0"/>
              <a:t>佛知道更深层次的人生观、世界观，我们要学了很多以后才能够接受。暂时不能接受的时候，佛跟这种人说地狱在下面，天界在上面。</a:t>
            </a:r>
            <a:endParaRPr lang="en-US" altLang="zh-CN" dirty="0"/>
          </a:p>
          <a:p>
            <a:r>
              <a:rPr lang="en-US" altLang="zh-CN" dirty="0"/>
              <a:t>2500</a:t>
            </a:r>
            <a:r>
              <a:rPr lang="zh-CN" altLang="en-US" dirty="0"/>
              <a:t>年前的</a:t>
            </a:r>
            <a:r>
              <a:rPr lang="en-US" altLang="zh-CN" dirty="0"/>
              <a:t>《</a:t>
            </a:r>
            <a:r>
              <a:rPr lang="zh-CN" altLang="en-US" dirty="0"/>
              <a:t>时轮金刚</a:t>
            </a:r>
            <a:r>
              <a:rPr lang="en-US" altLang="zh-CN" dirty="0"/>
              <a:t>》</a:t>
            </a:r>
            <a:r>
              <a:rPr lang="zh-CN" altLang="en-US" dirty="0"/>
              <a:t>就把地球上的经度、纬度，还有月球绕地球转时的近地点和远地点的速度都讲得非常清楚了。但是佛不说“日心说”，还是说“地心说”。因为当时的人们无法理解。</a:t>
            </a:r>
            <a:endParaRPr lang="en-US" altLang="zh-CN" dirty="0"/>
          </a:p>
          <a:p>
            <a:r>
              <a:rPr lang="zh-CN" altLang="en-US" dirty="0"/>
              <a:t>佛的经典有“了义”和“不了义”之分。 “了义”是最终极的观点， “不了义”是暂时的观点。暂时的观点是不符合事实的，但是为了符合某种人的口味，暂时这样说的。佛引导他们慢慢进入解脱道后，他们慢慢会明白的。</a:t>
            </a:r>
            <a:endParaRPr lang="en-US" altLang="zh-CN" dirty="0"/>
          </a:p>
          <a:p>
            <a:r>
              <a:rPr lang="zh-CN" altLang="en-US" dirty="0"/>
              <a:t>罪业不够深时，不会堕到地狱当中，暂时在饿鬼或者畜生道。罪业严重到足够显现一个地狱的境像时，地狱就会出来，就像我们做梦一样。善业成熟时，天界、非天的境像就出现了。</a:t>
            </a:r>
            <a:endParaRPr lang="en-US" altLang="zh-CN" dirty="0"/>
          </a:p>
          <a:p>
            <a:r>
              <a:rPr lang="zh-CN" altLang="en-US" dirty="0"/>
              <a:t>可以说地狱存在，或者不存在。除了自己的梦境以外，地狱不存在，现实生活也不存在。从做梦人的角度看，梦境是存在的，恶梦也是存在的。</a:t>
            </a:r>
            <a:endParaRPr lang="en-C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地狱的痛苦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观想地狱的痛苦，从四个方面去思考：</a:t>
            </a:r>
            <a:endParaRPr lang="en-US" altLang="zh-CN" dirty="0"/>
          </a:p>
          <a:p>
            <a:pPr>
              <a:buNone/>
            </a:pPr>
            <a:r>
              <a:rPr lang="en-US" altLang="zh-CN" dirty="0"/>
              <a:t>  ①</a:t>
            </a:r>
            <a:r>
              <a:rPr lang="zh-CN" altLang="en-US" dirty="0"/>
              <a:t>每一个地狱的环境  ②地狱众生的身体</a:t>
            </a:r>
            <a:endParaRPr lang="en-US" altLang="zh-CN" dirty="0"/>
          </a:p>
          <a:p>
            <a:pPr>
              <a:buNone/>
            </a:pPr>
            <a:r>
              <a:rPr lang="en-US" altLang="zh-CN" dirty="0"/>
              <a:t>  </a:t>
            </a:r>
            <a:r>
              <a:rPr lang="zh-CN" altLang="en-US" dirty="0"/>
              <a:t>③地狱众生的寿命  ④地狱众生所忍受的痛苦</a:t>
            </a:r>
            <a:endParaRPr lang="en-CA" altLang="zh-CN" dirty="0"/>
          </a:p>
          <a:p>
            <a:r>
              <a:rPr lang="zh-CN" altLang="en-US" dirty="0"/>
              <a:t>思考的时候不能作为旁观者，要把自己当作地狱众生中受痛苦的一员，这样才会有非常强烈的感受。</a:t>
            </a:r>
            <a:endParaRPr lang="en-US" altLang="zh-CN" dirty="0"/>
          </a:p>
          <a:p>
            <a:r>
              <a:rPr lang="zh-CN" altLang="en-US" dirty="0"/>
              <a:t>十八层地狱，热地狱、寒地狱、孤独地狱、近边地狱等等，也是一种说法而已。实际上根本不止。有各种各样不可思议的痛苦。</a:t>
            </a:r>
            <a:endParaRPr lang="en-US" altLang="zh-CN" dirty="0"/>
          </a:p>
          <a:p>
            <a:r>
              <a:rPr lang="zh-CN" altLang="en-US" dirty="0"/>
              <a:t>因为我们人制造的罪业，或者我们给其他众生带来的痛苦，是非常不可思议的。这个痛苦我们一定要付责任的。</a:t>
            </a:r>
            <a:endParaRPr lang="en-US" altLang="zh-CN" dirty="0"/>
          </a:p>
          <a:p>
            <a:pPr>
              <a:buNone/>
            </a:pPr>
            <a:r>
              <a:rPr lang="en-US" altLang="zh-CN" dirty="0"/>
              <a:t>  </a:t>
            </a:r>
            <a:endParaRPr lang="en-CA" altLang="zh-C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地狱的痛苦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CN" altLang="en-US" dirty="0"/>
              <a:t>比如，监狱是人间，人违背了人为的法律以后接受惩罚的地方；地狱是全生命（不仅是人）违背了自然法律后接受惩罚的地方。当然，地狱和监狱不能等同，但是有类似的地方。因果是全生命之间的约束。法律是人和人之间的约束。因果是一种自然规律。</a:t>
            </a:r>
            <a:endParaRPr lang="en-US" altLang="zh-CN" dirty="0"/>
          </a:p>
          <a:p>
            <a:r>
              <a:rPr lang="zh-CN" altLang="en-US" dirty="0"/>
              <a:t>我们以为只要有钱，买得起就可以吃各种生命。根本不考虑众生的痛苦。对被吃的生命而言，他们受了这么大的痛苦，我们难道不需要肤任何责任吗？没有任何后果吗？这是不可能的。我们无因无缘对这些无辜的生命，制造了这么大的痛苦，还想不负责任，这是不可能的。后果就是要下地狱。要去地狱当中去接受这个惩罚。这和合理的，天经地义的。如果说人间有法律，有监狱是合理的。坏人做了坏事后受到惩罚是合理的。那么地狱的存在也是合理的。法律存在合理的话，因果存在就更合理了。</a:t>
            </a:r>
            <a:endParaRPr lang="en-US" altLang="zh-CN" dirty="0"/>
          </a:p>
          <a:p>
            <a:r>
              <a:rPr lang="zh-CN" altLang="en-US" dirty="0"/>
              <a:t>科学和哲学都没有理由否定因果的存在，顶多就是说不相信，因为没看到。相信不相信是我们主观意识的问题。不相信不一定没有，相信了也不一定有。我们给众生带来这么大的痛苦，然后自己要承受果报，这是合情合理的。所以，地狱的存在是合理的。</a:t>
            </a:r>
            <a:endParaRPr lang="en-C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其余五道的痛苦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恶鬼道的痛苦主要是饥渴。参考</a:t>
            </a:r>
            <a:r>
              <a:rPr lang="en-US" altLang="zh-CN" dirty="0"/>
              <a:t>《</a:t>
            </a:r>
            <a:r>
              <a:rPr lang="zh-CN" altLang="en-US" dirty="0"/>
              <a:t>普贤上师言教</a:t>
            </a:r>
            <a:r>
              <a:rPr lang="en-US" altLang="zh-CN" dirty="0"/>
              <a:t>》</a:t>
            </a:r>
            <a:r>
              <a:rPr lang="zh-CN" altLang="en-US" dirty="0"/>
              <a:t>，宗喀巴大师的</a:t>
            </a:r>
            <a:r>
              <a:rPr lang="en-US" altLang="zh-CN" dirty="0"/>
              <a:t>《</a:t>
            </a:r>
            <a:r>
              <a:rPr lang="zh-CN" altLang="en-US" dirty="0"/>
              <a:t>三主要道</a:t>
            </a:r>
            <a:r>
              <a:rPr lang="en-US" altLang="zh-CN" dirty="0"/>
              <a:t>》</a:t>
            </a:r>
            <a:r>
              <a:rPr lang="zh-CN" altLang="en-US" dirty="0"/>
              <a:t>，汉传佛教的佛经。都有详细描述六道轮回痛苦的。</a:t>
            </a:r>
            <a:endParaRPr lang="en-US" altLang="zh-CN" dirty="0"/>
          </a:p>
          <a:p>
            <a:r>
              <a:rPr lang="zh-CN" altLang="en-US" dirty="0"/>
              <a:t>畜生道的痛苦。参看佛经，还有像</a:t>
            </a:r>
            <a:r>
              <a:rPr lang="en-US" altLang="zh-CN" dirty="0"/>
              <a:t>《</a:t>
            </a:r>
            <a:r>
              <a:rPr lang="zh-CN" altLang="en-US" dirty="0"/>
              <a:t>动物世界</a:t>
            </a:r>
            <a:r>
              <a:rPr lang="en-US" altLang="zh-CN" dirty="0"/>
              <a:t>》</a:t>
            </a:r>
            <a:r>
              <a:rPr lang="zh-CN" altLang="en-US" dirty="0"/>
              <a:t>等这类纪录片去了解。</a:t>
            </a:r>
            <a:endParaRPr lang="en-US" altLang="zh-CN" dirty="0"/>
          </a:p>
          <a:p>
            <a:r>
              <a:rPr lang="zh-CN" altLang="en-US" dirty="0"/>
              <a:t>天界，非天，参考佛经的描述。</a:t>
            </a:r>
            <a:endParaRPr lang="en-US" altLang="zh-CN" dirty="0"/>
          </a:p>
          <a:p>
            <a:r>
              <a:rPr lang="zh-CN" altLang="en-US" dirty="0"/>
              <a:t>人类的痛苦，我们自己最了解。人类的八大根本痛苦：生、老、病、死、怨憎会苦、爱别离苦、欲不得苦、不欲临苦。思维我们自己身上，家庭，朋友，亲人，同学等，在现实生活中发生的痛苦。</a:t>
            </a:r>
            <a:endParaRPr lang="en-US" altLang="zh-CN" dirty="0"/>
          </a:p>
          <a:p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>
                <a:latin typeface="隶书" panose="02010509060101010101" pitchFamily="49" charset="-122"/>
                <a:ea typeface="隶书" panose="02010509060101010101" pitchFamily="49" charset="-122"/>
              </a:rPr>
              <a:t>为什么要思维轮回的痛苦？</a:t>
            </a:r>
            <a:endParaRPr lang="en-US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zh-CN" altLang="en-US" dirty="0">
                <a:latin typeface="隶书" panose="02010509060101010101" pitchFamily="49" charset="-122"/>
                <a:ea typeface="隶书" panose="02010509060101010101" pitchFamily="49" charset="-122"/>
              </a:rPr>
              <a:t>如果不知道轮回是痛苦的话，我们就不会想从轮回中解脱。</a:t>
            </a:r>
            <a:endParaRPr lang="en-US" altLang="zh-CN" dirty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dirty="0"/>
              <a:t>凡夫人大多鼠目寸光，只考虑眼前的健康，金钱等，沉溺在暂时的人间幸福中，因此错过了很多机会。</a:t>
            </a:r>
            <a:endParaRPr lang="en-US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佛法中讲轮回是充满痛苦的，很多人认为这是悲观、消极，其实这就是实际的情况。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5792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思维轮回痛苦的过程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这样反复去思维了以后，真正感觉到轮回中没有一个真正幸福的时候，或者这种幸福的时间很少，即使生生世世做人、天人，也不是什么很幸福的事。</a:t>
            </a:r>
            <a:endParaRPr lang="en-US" altLang="zh-CN" dirty="0"/>
          </a:p>
          <a:p>
            <a:r>
              <a:rPr lang="zh-CN" altLang="en-US" dirty="0"/>
              <a:t>思考累了的时候，就停下来，不追究过去，也不迎接未来，当下也不要有杂念，就在这种状态中停下来，</a:t>
            </a:r>
            <a:r>
              <a:rPr lang="en-US" altLang="zh-CN" dirty="0"/>
              <a:t>1</a:t>
            </a:r>
            <a:r>
              <a:rPr lang="zh-CN" altLang="en-US" dirty="0"/>
              <a:t> 、</a:t>
            </a:r>
            <a:r>
              <a:rPr lang="en-US" altLang="zh-CN" dirty="0"/>
              <a:t>2</a:t>
            </a:r>
            <a:r>
              <a:rPr lang="zh-CN" altLang="en-US" dirty="0"/>
              <a:t> 、</a:t>
            </a:r>
            <a:r>
              <a:rPr lang="en-US" altLang="zh-CN" dirty="0"/>
              <a:t>5</a:t>
            </a:r>
            <a:r>
              <a:rPr lang="zh-CN" altLang="en-US" dirty="0"/>
              <a:t>分钟都可。当念头再生起时，继续去思维轮回的痛苦。</a:t>
            </a:r>
            <a:endParaRPr lang="en-US" altLang="zh-CN" dirty="0"/>
          </a:p>
          <a:p>
            <a:r>
              <a:rPr lang="zh-CN" altLang="en-US" dirty="0"/>
              <a:t>最终的结论：①心里很悲伤，因为人世间，整个六道轮回，是一个这样痛苦的地方，有一点悲观。②既然轮回是这样痛苦的，我要摆脱这个痛苦。我一定要成佛，一定要从轮回当中解脱。这就是出离心。</a:t>
            </a:r>
            <a:endParaRPr lang="en-C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四外加行修好的最低标准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/>
              <a:t>《</a:t>
            </a:r>
            <a:r>
              <a:rPr lang="zh-CN" altLang="en-US" dirty="0"/>
              <a:t>大圆满前行</a:t>
            </a:r>
            <a:r>
              <a:rPr lang="en-US" altLang="zh-CN" dirty="0"/>
              <a:t>》</a:t>
            </a:r>
            <a:r>
              <a:rPr lang="zh-CN" altLang="en-US" dirty="0"/>
              <a:t>中都是高标准，我们暂时短期内达不到。这里说最低标准。</a:t>
            </a:r>
            <a:endParaRPr lang="en-US" altLang="zh-CN" dirty="0"/>
          </a:p>
          <a:p>
            <a:r>
              <a:rPr lang="zh-CN" altLang="en-US" dirty="0"/>
              <a:t>人身难得：修了以后和没有修之前相比，心里上有一个很大的变化。以前不觉得人身有多难得，多重要，要珍惜。修了后，深深地体会到人身是非常非常难得的，这次好不容易得到一个这样的人身的时候，千万不能错过，一定要坚决去做有意义的事。当这种心里的变化比较稳定时就算人身难得修好了。</a:t>
            </a:r>
            <a:endParaRPr lang="en-US" altLang="zh-CN" dirty="0"/>
          </a:p>
          <a:p>
            <a:r>
              <a:rPr lang="zh-CN" altLang="en-US" dirty="0"/>
              <a:t>寿命无常：没有修之前，都知道我们最后都会死，但是随时随地都有可能死亡这些念头不强烈。修了以后，深深地体会到生命是非常非常脆弱的，随时都有可能消失，所以要抓紧时间修行。如果懈怠懒惰的话，有可能我什么都没有修出之前，就要离开这个地方，所以就很着急。当这种相仿比较稳定且强烈的时候，无常就算修好了。</a:t>
            </a:r>
            <a:endParaRPr lang="en-C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四外加行修好的最低标准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轮回痛苦：以前我们也知道生老病死，但是对轮回痛苦的这种痛苦感觉不强烈。修了以后我们深深地体会到人生或者这个轮回都是很痛苦的。所以我要赶紧从这个地方解脱。我一定要摆脱这个痛苦。当这种感觉很强烈，很稳定的时候，我们可以说轮回痛苦修成功了。</a:t>
            </a:r>
            <a:endParaRPr lang="en-US" altLang="zh-CN" dirty="0"/>
          </a:p>
          <a:p>
            <a:r>
              <a:rPr lang="zh-CN" altLang="en-US" dirty="0"/>
              <a:t>当我们还没有生起这种感觉的时候，就是一个普通人，还没有进入佛门的非常不成熟的普通人。在这样的时候，修禅宗，大圆满，修什么都没用。应为很不成熟，根基不成熟。首先大家要好好修四外加行。修完后再讲菩提心的修法，空性的修法。如果在这一生中，这些都不去修的话，就是非常的对不起自己。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佛的世界观、人生观和凡夫不同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佛经云：“世间肯定的，我也肯定；世间否定的，我也否定。世间与我争论，我不跟世间争论。”</a:t>
            </a:r>
            <a:endParaRPr lang="en-US" altLang="zh-CN" dirty="0"/>
          </a:p>
          <a:p>
            <a:r>
              <a:rPr lang="en-US" altLang="zh-CN" dirty="0"/>
              <a:t>『</a:t>
            </a:r>
            <a:r>
              <a:rPr lang="zh-CN" altLang="en-US" dirty="0"/>
              <a:t>世间</a:t>
            </a:r>
            <a:r>
              <a:rPr lang="en-US" altLang="zh-CN" dirty="0"/>
              <a:t>』—</a:t>
            </a:r>
            <a:r>
              <a:rPr lang="zh-CN" altLang="en-US" dirty="0"/>
              <a:t>我们的五种感官和第六意识的思维的判断。我们的感官的世界观是表面的，肤浅的。我们只看到表面现象，深层次的看不到。只看到轮回中的一个片段，看不到整体。</a:t>
            </a:r>
            <a:endParaRPr lang="en-US" altLang="zh-CN" dirty="0"/>
          </a:p>
          <a:p>
            <a:r>
              <a:rPr lang="en-US" altLang="zh-CN" dirty="0"/>
              <a:t>『</a:t>
            </a:r>
            <a:r>
              <a:rPr lang="zh-CN" altLang="en-US" dirty="0"/>
              <a:t>出世间</a:t>
            </a:r>
            <a:r>
              <a:rPr lang="en-US" altLang="zh-CN" dirty="0"/>
              <a:t>』—</a:t>
            </a:r>
            <a:r>
              <a:rPr lang="zh-CN" altLang="en-US" dirty="0"/>
              <a:t>佛的智慧，证悟空性的智慧。佛讲的是深层次的世界观和人生观。</a:t>
            </a:r>
            <a:endParaRPr lang="en-US" altLang="zh-CN" dirty="0"/>
          </a:p>
          <a:p>
            <a:r>
              <a:rPr lang="zh-CN" altLang="en-US" dirty="0"/>
              <a:t>比如，肉眼和显微镜观察鹅卵石会得到不同的结论。肉眼看到的是静止不动的一个整体的东西；显微镜看到的是无数运动的分子、原子、电子。静止是形式，外表，最表面的现象；运动是物质的本体。这是两个不同的层面。</a:t>
            </a:r>
            <a:endParaRPr lang="en-US" altLang="zh-CN" dirty="0"/>
          </a:p>
          <a:p>
            <a:endParaRPr lang="en-US" altLang="zh-C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佛的世界观、人生观和凡夫不同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同样的，佛的智慧看到的世界和人生跟我们所看到的有不同的地方。我们会和佛争论，但佛不会和我们争论，因为佛知道我们的感官本身就是有错误的。错误的感官得到的结论也是错误的。</a:t>
            </a:r>
            <a:endParaRPr lang="en-US" altLang="zh-CN" dirty="0"/>
          </a:p>
          <a:p>
            <a:r>
              <a:rPr lang="zh-CN" altLang="en-US" dirty="0"/>
              <a:t>佛不否认现世生活中有一些所谓的幸福，但是从整体上来看轮回是痛苦的。</a:t>
            </a:r>
            <a:endParaRPr lang="en-US" altLang="zh-CN" dirty="0"/>
          </a:p>
          <a:p>
            <a:r>
              <a:rPr lang="zh-CN" altLang="en-US" dirty="0"/>
              <a:t>我们的眼光只看到很短很短的十年，二十年。从整个轮回的角度来讲，如果轮回是</a:t>
            </a:r>
            <a:r>
              <a:rPr lang="en-US" altLang="zh-CN" dirty="0"/>
              <a:t>1</a:t>
            </a:r>
            <a:r>
              <a:rPr lang="zh-CN" altLang="en-US" dirty="0"/>
              <a:t>天</a:t>
            </a:r>
            <a:r>
              <a:rPr lang="en-US" altLang="zh-CN" dirty="0"/>
              <a:t>24</a:t>
            </a:r>
            <a:r>
              <a:rPr lang="zh-CN" altLang="en-US" dirty="0"/>
              <a:t>小时，我们只看到</a:t>
            </a:r>
            <a:r>
              <a:rPr lang="en-US" altLang="zh-CN" dirty="0"/>
              <a:t>1</a:t>
            </a:r>
            <a:r>
              <a:rPr lang="zh-CN" altLang="en-US" dirty="0"/>
              <a:t>秒钟的千万分之一都不到。其他的我们都不知道。</a:t>
            </a:r>
            <a:endParaRPr lang="en-US" altLang="zh-CN" dirty="0"/>
          </a:p>
          <a:p>
            <a:r>
              <a:rPr lang="zh-CN" altLang="en-US" dirty="0"/>
              <a:t>凡夫只看到眼前的东西，很重视眼前，不重视过去，不重视未来。佛是从轮回的整体来看。我们首先要知道轮回是痛苦的，才会有要解脱的出离心，解脱了后，我们也要让其他所有众生解脱。</a:t>
            </a:r>
            <a:endParaRPr lang="en-US" altLang="zh-CN" dirty="0"/>
          </a:p>
          <a:p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我们为什么不知道轮回的痛苦？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有些人因为自己前世的福报，这一生各方面都比较圆满，没有什么太大的痛苦。所以他认为世界就是这样子，明天也是今天这样子，明年也是现在这样子。</a:t>
            </a:r>
            <a:endParaRPr lang="en-US" altLang="zh-CN" dirty="0"/>
          </a:p>
          <a:p>
            <a:r>
              <a:rPr lang="zh-CN" altLang="en-US" dirty="0"/>
              <a:t>这是非常愚蠢的想法，没有任何道理。随时都有发生各种各样意外的可能性，比如健康问题，家庭问题，工作问题，自然灾害等等。只看眼前的一点，觉得轮回是幸福的，这是大错特错的。</a:t>
            </a:r>
            <a:endParaRPr lang="en-US" altLang="zh-CN" dirty="0"/>
          </a:p>
          <a:p>
            <a:r>
              <a:rPr lang="zh-CN" altLang="en-US" dirty="0"/>
              <a:t>要从轮回的整体去看，知道轮回痛苦后，不会更消极，更悲观，会更积极。因为从此以后，有了更高，更长远的追求，更有人生的计划，目的和方向。</a:t>
            </a:r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如何思考轮回的痛苦？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我们要以一个公正的心态、眼光来看世界，不能把世界中本身很痛苦的东西人为地美化。如果我们用很好听的词汇来形容这个世界，我们就会错过很多机会。所以，要用公正的逻辑，有理性的思维去思考这个问题。</a:t>
            </a:r>
            <a:endParaRPr lang="en-US" altLang="zh-CN" dirty="0"/>
          </a:p>
          <a:p>
            <a:r>
              <a:rPr lang="zh-CN" altLang="en-US" dirty="0"/>
              <a:t>我们一直都活在一种表面现象当中，父母给我们的教育，学校里得到的教育，和同学、朋友的交流等，所有的一切给我们灌输的都是这个世界的表面现象，没有一个思想是深层次的思考。所以我们现在进一步地去思考这个问题非常有必要。</a:t>
            </a:r>
            <a:endParaRPr lang="en-US" altLang="zh-CN" dirty="0"/>
          </a:p>
          <a:p>
            <a:r>
              <a:rPr lang="zh-CN" altLang="en-US" dirty="0"/>
              <a:t>怎么样去思考？必须要用理性的思维。如果我们的思维离开了理性，没有什么哲理的话，那我们的思考也可能是错误的。所以要学一些理论。</a:t>
            </a:r>
            <a:endParaRPr lang="en-US" altLang="zh-C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如何思考轮回的痛苦？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具体的修法：打坐思维。先做打坐的预备工作，一直到观想上师，然后上师化光融入自己的心，稍作停留，然后就开始修轮回的痛苦。用打坐的方式思考这个问题。</a:t>
            </a:r>
            <a:endParaRPr lang="en-US" altLang="zh-CN" dirty="0"/>
          </a:p>
          <a:p>
            <a:r>
              <a:rPr lang="zh-CN" altLang="en-US" dirty="0"/>
              <a:t>思考的时候有两种不同的层面、方式。首先，不分地狱、饿鬼、畜生等，从整体去思考轮回。</a:t>
            </a:r>
            <a:endParaRPr lang="en-US" altLang="zh-CN" dirty="0"/>
          </a:p>
          <a:p>
            <a:r>
              <a:rPr lang="zh-CN" altLang="en-US" dirty="0"/>
              <a:t>佛说的六道三界里包含了所有的生命、众生。佛说这个世界是痛苦的，要以准确的心态去理解。佛讲的痛苦总的分三种：苦苦、变苦、行苦。</a:t>
            </a:r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三苦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苦苦：大家都公认的痛苦，比如生病时的痛苦。从区域的分类来讲，地狱中充满苦苦，饿鬼道中除了少数饿鬼外，绝大多数也都是苦苦。畜生中虽然也会有一点它自己的幸福，也绝大多数都是这种痛苦。三恶道里大多数是苦苦。</a:t>
            </a:r>
            <a:endParaRPr lang="en-US" altLang="zh-CN" dirty="0"/>
          </a:p>
          <a:p>
            <a:r>
              <a:rPr lang="zh-CN" altLang="en-US" dirty="0"/>
              <a:t>变苦：变化的痛苦。某种事物变化而引起的痛苦叫变苦。在人和天人道比较常见。不是很明显的痛苦，是一个潜在的痛苦。</a:t>
            </a:r>
            <a:endParaRPr lang="en-US" altLang="zh-CN" dirty="0"/>
          </a:p>
          <a:p>
            <a:r>
              <a:rPr lang="zh-CN" altLang="en-US" dirty="0"/>
              <a:t>行苦：凡是有变化的东西都是导致痛苦的。比如说，十年后要死亡的话，这十年中的每一秒钟都是离死亡越来越近。因为有了这一秒钟，会有后面的一切。所有的变化的东西都是痛苦的。世俗人认为的幸福从这一角度去看也是痛苦。</a:t>
            </a:r>
            <a:endParaRPr lang="en-US" altLang="zh-CN" dirty="0"/>
          </a:p>
          <a:p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幸福的本体是什么？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从时间的角度，我们一生中真正感到幸福的时间不多。大家都在为追求幸福而活着，追求的过程中有时很痛苦。得不到想要的东西，内心和身体都很痛苦。追求的过程漫长，得到幸福的时间很短。以买一个别墅为例。</a:t>
            </a:r>
            <a:endParaRPr lang="en-US" altLang="zh-CN" dirty="0"/>
          </a:p>
          <a:p>
            <a:r>
              <a:rPr lang="en-US" altLang="zh-CN" dirty="0"/>
              <a:t>《</a:t>
            </a:r>
            <a:r>
              <a:rPr lang="zh-CN" altLang="en-US" dirty="0"/>
              <a:t>什么是幸福</a:t>
            </a:r>
            <a:r>
              <a:rPr lang="en-US" altLang="zh-CN" dirty="0"/>
              <a:t>》</a:t>
            </a:r>
            <a:r>
              <a:rPr lang="zh-CN" altLang="en-US" dirty="0"/>
              <a:t>书中邀请了</a:t>
            </a:r>
            <a:r>
              <a:rPr lang="en-US" altLang="zh-CN" dirty="0"/>
              <a:t>160</a:t>
            </a:r>
            <a:r>
              <a:rPr lang="zh-CN" altLang="en-US" dirty="0"/>
              <a:t>多位大师，让他们给幸福下定义。有各种各样的说法：拥有稳定的收入、和睦的家庭、有很多钱、出去旅游等等</a:t>
            </a:r>
            <a:r>
              <a:rPr lang="en-US" altLang="zh-CN" dirty="0"/>
              <a:t>—</a:t>
            </a:r>
            <a:r>
              <a:rPr lang="zh-CN" altLang="en-US" dirty="0"/>
              <a:t>这些就是幸福吗？</a:t>
            </a:r>
            <a:endParaRPr lang="en-US" altLang="zh-CN" dirty="0"/>
          </a:p>
          <a:p>
            <a:r>
              <a:rPr lang="zh-CN" altLang="en-US" dirty="0"/>
              <a:t>上面所有这些定义都是错误的。这些只是幸福的渠道，制造幸福的因缘，但是它们不是幸福。</a:t>
            </a:r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</TotalTime>
  <Words>3779</Words>
  <Application>Microsoft Office PowerPoint</Application>
  <PresentationFormat>Widescreen</PresentationFormat>
  <Paragraphs>100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宋体</vt:lpstr>
      <vt:lpstr>隶书</vt:lpstr>
      <vt:lpstr>Arial</vt:lpstr>
      <vt:lpstr>Calibri</vt:lpstr>
      <vt:lpstr>Office Theme</vt:lpstr>
      <vt:lpstr>四外加行—轮回痛苦的修法</vt:lpstr>
      <vt:lpstr>为什么要思维轮回的痛苦？</vt:lpstr>
      <vt:lpstr>佛的世界观、人生观和凡夫不同</vt:lpstr>
      <vt:lpstr>佛的世界观、人生观和凡夫不同</vt:lpstr>
      <vt:lpstr>我们为什么不知道轮回的痛苦？</vt:lpstr>
      <vt:lpstr>如何思考轮回的痛苦？</vt:lpstr>
      <vt:lpstr>如何思考轮回的痛苦？</vt:lpstr>
      <vt:lpstr>三苦</vt:lpstr>
      <vt:lpstr>幸福的本体是什么？</vt:lpstr>
      <vt:lpstr>幸福的本体是什么？</vt:lpstr>
      <vt:lpstr>追求幸福的路</vt:lpstr>
      <vt:lpstr>佛为什么说轮回是痛苦的？</vt:lpstr>
      <vt:lpstr>佛为什么说轮回是痛苦的？</vt:lpstr>
      <vt:lpstr>真确地看待轮回</vt:lpstr>
      <vt:lpstr>地狱的存在</vt:lpstr>
      <vt:lpstr>地狱的存在</vt:lpstr>
      <vt:lpstr>地狱的痛苦</vt:lpstr>
      <vt:lpstr>地狱的痛苦</vt:lpstr>
      <vt:lpstr>其余五道的痛苦</vt:lpstr>
      <vt:lpstr>思维轮回痛苦的过程</vt:lpstr>
      <vt:lpstr>四外加行修好的最低标准</vt:lpstr>
      <vt:lpstr>四外加行修好的最低标准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人身难得的修法</dc:title>
  <dc:creator>Zuokun Zhang</dc:creator>
  <cp:lastModifiedBy>Zuokun Zhang</cp:lastModifiedBy>
  <cp:revision>38</cp:revision>
  <dcterms:created xsi:type="dcterms:W3CDTF">2017-03-14T20:57:56Z</dcterms:created>
  <dcterms:modified xsi:type="dcterms:W3CDTF">2017-08-24T23:45:28Z</dcterms:modified>
</cp:coreProperties>
</file>