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58" r:id="rId5"/>
    <p:sldId id="259" r:id="rId6"/>
    <p:sldId id="260" r:id="rId7"/>
    <p:sldId id="262" r:id="rId8"/>
    <p:sldId id="261"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0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4-08T22:12:53.464"/>
    </inkml:context>
    <inkml:brush xml:id="br0">
      <inkml:brushProperty name="width" value="0.05" units="cm"/>
      <inkml:brushProperty name="height" value="0.05" units="cm"/>
      <inkml:brushProperty name="ignorePressure" value="1"/>
    </inkml:brush>
  </inkml:definitions>
  <inkml:traceGroup>
    <inkml:annotationXML>
      <emma:emma xmlns:emma="http://www.w3.org/2003/04/emma" version="1.0">
        <emma:interpretation id="{AF5A40A7-D46C-49B4-AD7A-431A2EC1D921}" emma:medium="tactile" emma:mode="ink">
          <msink:context xmlns:msink="http://schemas.microsoft.com/ink/2010/main" type="writingRegion" rotatedBoundingBox="8332,12652 8473,12652 8473,12737 8332,12737"/>
        </emma:interpretation>
      </emma:emma>
    </inkml:annotationXML>
    <inkml:traceGroup>
      <inkml:annotationXML>
        <emma:emma xmlns:emma="http://www.w3.org/2003/04/emma" version="1.0">
          <emma:interpretation id="{46796070-DAF0-44CF-A8C4-B0AF25F8D640}" emma:medium="tactile" emma:mode="ink">
            <msink:context xmlns:msink="http://schemas.microsoft.com/ink/2010/main" type="paragraph" rotatedBoundingBox="8332,12652 8473,12652 8473,12737 8332,12737" alignmentLevel="1"/>
          </emma:interpretation>
        </emma:emma>
      </inkml:annotationXML>
      <inkml:traceGroup>
        <inkml:annotationXML>
          <emma:emma xmlns:emma="http://www.w3.org/2003/04/emma" version="1.0">
            <emma:interpretation id="{E7F8E04A-3607-47C7-AFD2-C9A65FF6A8DF}" emma:medium="tactile" emma:mode="ink">
              <msink:context xmlns:msink="http://schemas.microsoft.com/ink/2010/main" type="line" rotatedBoundingBox="8332,12652 8473,12652 8473,12737 8332,12737"/>
            </emma:interpretation>
          </emma:emma>
        </inkml:annotationXML>
        <inkml:traceGroup>
          <inkml:annotationXML>
            <emma:emma xmlns:emma="http://www.w3.org/2003/04/emma" version="1.0">
              <emma:interpretation id="{91FD3BA5-93CC-4162-8845-92D80FA4A725}" emma:medium="tactile" emma:mode="ink">
                <msink:context xmlns:msink="http://schemas.microsoft.com/ink/2010/main" type="inkWord" rotatedBoundingBox="8332,12652 8341,12652 8341,12667 8332,12667"/>
              </emma:interpretation>
              <emma:one-of disjunction-type="recognition" id="oneOf0">
                <emma:interpretation id="interp0" emma:lang="zh-CN" emma:confidence="0">
                  <emma:literal>‘</emma:literal>
                </emma:interpretation>
                <emma:interpretation id="interp1" emma:lang="zh-CN" emma:confidence="0">
                  <emma:literal>·</emma:literal>
                </emma:interpretation>
                <emma:interpretation id="interp2" emma:lang="zh-CN" emma:confidence="0">
                  <emma:literal>'</emma:literal>
                </emma:interpretation>
                <emma:interpretation id="interp3" emma:lang="zh-CN" emma:confidence="0">
                  <emma:literal>“</emma:literal>
                </emma:interpretation>
                <emma:interpretation id="interp4" emma:lang="zh-CN" emma:confidence="0">
                  <emma:literal>‵</emma:literal>
                </emma:interpretation>
              </emma:one-of>
            </emma:emma>
          </inkml:annotationXML>
          <inkml:trace contextRef="#ctx0" brushRef="#br0">10 1,'-4'0,"-1"0</inkml:trace>
        </inkml:traceGroup>
        <inkml:traceGroup>
          <inkml:annotationXML>
            <emma:emma xmlns:emma="http://www.w3.org/2003/04/emma" version="1.0">
              <emma:interpretation id="{F994435F-F5AD-420B-A58D-FEC8930F3D8C}" emma:medium="tactile" emma:mode="ink">
                <msink:context xmlns:msink="http://schemas.microsoft.com/ink/2010/main" type="inkWord" rotatedBoundingBox="8458,12722 8473,12722 8473,12737 8458,12737"/>
              </emma:interpretation>
              <emma:one-of disjunction-type="recognition" id="oneOf1">
                <emma:interpretation id="interp5" emma:lang="zh-CN" emma:confidence="0">
                  <emma:literal>,</emma:literal>
                </emma:interpretation>
                <emma:interpretation id="interp6" emma:lang="zh-CN" emma:confidence="0">
                  <emma:literal>.</emma:literal>
                </emma:interpretation>
                <emma:interpretation id="interp7" emma:lang="zh-CN" emma:confidence="0">
                  <emma:literal>、</emma:literal>
                </emma:interpretation>
                <emma:interpretation id="interp8" emma:lang="zh-CN" emma:confidence="0">
                  <emma:literal>·</emma:literal>
                </emma:interpretation>
                <emma:interpretation id="interp9" emma:lang="zh-CN" emma:confidence="0">
                  <emma:literal>'</emma:literal>
                </emma:interpretation>
              </emma:one-of>
            </emma:emma>
          </inkml:annotationXML>
          <inkml:trace contextRef="#ctx0" brushRef="#br0" timeOffset="1583">127 71</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F1C42C6-3C9A-4116-A7F6-779EECD7D30A}"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1C2BC-1E81-4C79-A4AD-D5324E204D50}" type="slidenum">
              <a:rPr lang="en-US" smtClean="0"/>
              <a:t>‹#›</a:t>
            </a:fld>
            <a:endParaRPr lang="en-US"/>
          </a:p>
        </p:txBody>
      </p:sp>
    </p:spTree>
    <p:extLst>
      <p:ext uri="{BB962C8B-B14F-4D97-AF65-F5344CB8AC3E}">
        <p14:creationId xmlns:p14="http://schemas.microsoft.com/office/powerpoint/2010/main" val="953027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1C42C6-3C9A-4116-A7F6-779EECD7D30A}"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1C2BC-1E81-4C79-A4AD-D5324E204D50}" type="slidenum">
              <a:rPr lang="en-US" smtClean="0"/>
              <a:t>‹#›</a:t>
            </a:fld>
            <a:endParaRPr lang="en-US"/>
          </a:p>
        </p:txBody>
      </p:sp>
    </p:spTree>
    <p:extLst>
      <p:ext uri="{BB962C8B-B14F-4D97-AF65-F5344CB8AC3E}">
        <p14:creationId xmlns:p14="http://schemas.microsoft.com/office/powerpoint/2010/main" val="2100853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1C42C6-3C9A-4116-A7F6-779EECD7D30A}"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1C2BC-1E81-4C79-A4AD-D5324E204D50}" type="slidenum">
              <a:rPr lang="en-US" smtClean="0"/>
              <a:t>‹#›</a:t>
            </a:fld>
            <a:endParaRPr lang="en-US"/>
          </a:p>
        </p:txBody>
      </p:sp>
    </p:spTree>
    <p:extLst>
      <p:ext uri="{BB962C8B-B14F-4D97-AF65-F5344CB8AC3E}">
        <p14:creationId xmlns:p14="http://schemas.microsoft.com/office/powerpoint/2010/main" val="421799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1C42C6-3C9A-4116-A7F6-779EECD7D30A}"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1C2BC-1E81-4C79-A4AD-D5324E204D50}" type="slidenum">
              <a:rPr lang="en-US" smtClean="0"/>
              <a:t>‹#›</a:t>
            </a:fld>
            <a:endParaRPr lang="en-US"/>
          </a:p>
        </p:txBody>
      </p:sp>
    </p:spTree>
    <p:extLst>
      <p:ext uri="{BB962C8B-B14F-4D97-AF65-F5344CB8AC3E}">
        <p14:creationId xmlns:p14="http://schemas.microsoft.com/office/powerpoint/2010/main" val="1485504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F1C42C6-3C9A-4116-A7F6-779EECD7D30A}"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1C2BC-1E81-4C79-A4AD-D5324E204D50}" type="slidenum">
              <a:rPr lang="en-US" smtClean="0"/>
              <a:t>‹#›</a:t>
            </a:fld>
            <a:endParaRPr lang="en-US"/>
          </a:p>
        </p:txBody>
      </p:sp>
    </p:spTree>
    <p:extLst>
      <p:ext uri="{BB962C8B-B14F-4D97-AF65-F5344CB8AC3E}">
        <p14:creationId xmlns:p14="http://schemas.microsoft.com/office/powerpoint/2010/main" val="4219074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1C42C6-3C9A-4116-A7F6-779EECD7D30A}"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1C2BC-1E81-4C79-A4AD-D5324E204D50}" type="slidenum">
              <a:rPr lang="en-US" smtClean="0"/>
              <a:t>‹#›</a:t>
            </a:fld>
            <a:endParaRPr lang="en-US"/>
          </a:p>
        </p:txBody>
      </p:sp>
    </p:spTree>
    <p:extLst>
      <p:ext uri="{BB962C8B-B14F-4D97-AF65-F5344CB8AC3E}">
        <p14:creationId xmlns:p14="http://schemas.microsoft.com/office/powerpoint/2010/main" val="1745741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1C42C6-3C9A-4116-A7F6-779EECD7D30A}" type="datetimeFigureOut">
              <a:rPr lang="en-US" smtClean="0"/>
              <a:t>5/2/2017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51C2BC-1E81-4C79-A4AD-D5324E204D50}" type="slidenum">
              <a:rPr lang="en-US" smtClean="0"/>
              <a:t>‹#›</a:t>
            </a:fld>
            <a:endParaRPr lang="en-US"/>
          </a:p>
        </p:txBody>
      </p:sp>
    </p:spTree>
    <p:extLst>
      <p:ext uri="{BB962C8B-B14F-4D97-AF65-F5344CB8AC3E}">
        <p14:creationId xmlns:p14="http://schemas.microsoft.com/office/powerpoint/2010/main" val="442092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F1C42C6-3C9A-4116-A7F6-779EECD7D30A}" type="datetimeFigureOut">
              <a:rPr lang="en-US" smtClean="0"/>
              <a:t>5/2/2017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51C2BC-1E81-4C79-A4AD-D5324E204D50}" type="slidenum">
              <a:rPr lang="en-US" smtClean="0"/>
              <a:t>‹#›</a:t>
            </a:fld>
            <a:endParaRPr lang="en-US"/>
          </a:p>
        </p:txBody>
      </p:sp>
    </p:spTree>
    <p:extLst>
      <p:ext uri="{BB962C8B-B14F-4D97-AF65-F5344CB8AC3E}">
        <p14:creationId xmlns:p14="http://schemas.microsoft.com/office/powerpoint/2010/main" val="1878026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C42C6-3C9A-4116-A7F6-779EECD7D30A}" type="datetimeFigureOut">
              <a:rPr lang="en-US" smtClean="0"/>
              <a:t>5/2/2017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51C2BC-1E81-4C79-A4AD-D5324E204D50}" type="slidenum">
              <a:rPr lang="en-US" smtClean="0"/>
              <a:t>‹#›</a:t>
            </a:fld>
            <a:endParaRPr lang="en-US"/>
          </a:p>
        </p:txBody>
      </p:sp>
    </p:spTree>
    <p:extLst>
      <p:ext uri="{BB962C8B-B14F-4D97-AF65-F5344CB8AC3E}">
        <p14:creationId xmlns:p14="http://schemas.microsoft.com/office/powerpoint/2010/main" val="4251070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1C42C6-3C9A-4116-A7F6-779EECD7D30A}"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1C2BC-1E81-4C79-A4AD-D5324E204D50}" type="slidenum">
              <a:rPr lang="en-US" smtClean="0"/>
              <a:t>‹#›</a:t>
            </a:fld>
            <a:endParaRPr lang="en-US"/>
          </a:p>
        </p:txBody>
      </p:sp>
    </p:spTree>
    <p:extLst>
      <p:ext uri="{BB962C8B-B14F-4D97-AF65-F5344CB8AC3E}">
        <p14:creationId xmlns:p14="http://schemas.microsoft.com/office/powerpoint/2010/main" val="2709641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1C42C6-3C9A-4116-A7F6-779EECD7D30A}"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1C2BC-1E81-4C79-A4AD-D5324E204D50}" type="slidenum">
              <a:rPr lang="en-US" smtClean="0"/>
              <a:t>‹#›</a:t>
            </a:fld>
            <a:endParaRPr lang="en-US"/>
          </a:p>
        </p:txBody>
      </p:sp>
    </p:spTree>
    <p:extLst>
      <p:ext uri="{BB962C8B-B14F-4D97-AF65-F5344CB8AC3E}">
        <p14:creationId xmlns:p14="http://schemas.microsoft.com/office/powerpoint/2010/main" val="3709904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C42C6-3C9A-4116-A7F6-779EECD7D30A}" type="datetimeFigureOut">
              <a:rPr lang="en-US" smtClean="0"/>
              <a:t>5/2/2017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51C2BC-1E81-4C79-A4AD-D5324E204D50}" type="slidenum">
              <a:rPr lang="en-US" smtClean="0"/>
              <a:t>‹#›</a:t>
            </a:fld>
            <a:endParaRPr lang="en-US"/>
          </a:p>
        </p:txBody>
      </p:sp>
    </p:spTree>
    <p:extLst>
      <p:ext uri="{BB962C8B-B14F-4D97-AF65-F5344CB8AC3E}">
        <p14:creationId xmlns:p14="http://schemas.microsoft.com/office/powerpoint/2010/main" val="2704298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96953"/>
            <a:ext cx="8847589" cy="1563717"/>
          </a:xfrm>
        </p:spPr>
        <p:txBody>
          <a:bodyPr>
            <a:normAutofit/>
          </a:bodyPr>
          <a:lstStyle/>
          <a:p>
            <a:r>
              <a:rPr lang="zh-CN" altLang="en-US" sz="6600" b="1" dirty="0"/>
              <a:t>第二册第一阶段复习</a:t>
            </a:r>
            <a:endParaRPr lang="en-US" sz="6600" b="1" dirty="0"/>
          </a:p>
        </p:txBody>
      </p:sp>
      <p:sp>
        <p:nvSpPr>
          <p:cNvPr id="3" name="Subtitle 2"/>
          <p:cNvSpPr>
            <a:spLocks noGrp="1"/>
          </p:cNvSpPr>
          <p:nvPr>
            <p:ph type="subTitle" idx="1"/>
          </p:nvPr>
        </p:nvSpPr>
        <p:spPr>
          <a:xfrm>
            <a:off x="1524000" y="2759978"/>
            <a:ext cx="9295002" cy="3632433"/>
          </a:xfrm>
        </p:spPr>
        <p:txBody>
          <a:bodyPr>
            <a:normAutofit/>
          </a:bodyPr>
          <a:lstStyle/>
          <a:p>
            <a:pPr algn="just"/>
            <a:r>
              <a:rPr lang="zh-CN" altLang="en-US" sz="4000" b="1" dirty="0"/>
              <a:t>一，金刚七句之上师瑜伽</a:t>
            </a:r>
            <a:endParaRPr lang="en-US" altLang="zh-CN" sz="4000" b="1" dirty="0"/>
          </a:p>
          <a:p>
            <a:pPr algn="just"/>
            <a:r>
              <a:rPr lang="zh-CN" altLang="en-US" sz="4000" b="1" dirty="0"/>
              <a:t>二，为什么现代人越来越来没有幸福感</a:t>
            </a:r>
            <a:endParaRPr lang="en-US" altLang="zh-CN" sz="4000" b="1" dirty="0"/>
          </a:p>
          <a:p>
            <a:pPr algn="just"/>
            <a:r>
              <a:rPr lang="zh-CN" altLang="en-US" sz="4000" b="1" dirty="0"/>
              <a:t>三，如何面对痛苦和幸福</a:t>
            </a:r>
            <a:endParaRPr lang="en-US" altLang="zh-CN" sz="4000" b="1" dirty="0"/>
          </a:p>
          <a:p>
            <a:pPr algn="just"/>
            <a:r>
              <a:rPr lang="zh-CN" altLang="en-US" sz="4000" b="1" dirty="0"/>
              <a:t>四，语加持的修法</a:t>
            </a:r>
            <a:endParaRPr lang="en-US" sz="4000" b="1" dirty="0"/>
          </a:p>
        </p:txBody>
      </p:sp>
    </p:spTree>
    <p:extLst>
      <p:ext uri="{BB962C8B-B14F-4D97-AF65-F5344CB8AC3E}">
        <p14:creationId xmlns:p14="http://schemas.microsoft.com/office/powerpoint/2010/main" val="3286003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3200" dirty="0"/>
              <a:t>                 </a:t>
            </a:r>
            <a:r>
              <a:rPr lang="zh-CN" altLang="en-US" b="1" dirty="0"/>
              <a:t>具体修法之三</a:t>
            </a:r>
            <a:r>
              <a:rPr lang="en-US" altLang="zh-CN" b="1" dirty="0"/>
              <a:t>    </a:t>
            </a:r>
            <a:r>
              <a:rPr lang="zh-CN" altLang="en-US" b="1" dirty="0"/>
              <a:t>祈祷</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endParaRPr lang="en-US" altLang="zh-CN" b="1" dirty="0"/>
          </a:p>
          <a:p>
            <a:pPr marL="0" indent="0">
              <a:buNone/>
            </a:pPr>
            <a:r>
              <a:rPr lang="zh-CN" altLang="en-US" b="1" dirty="0"/>
              <a:t>祈祷</a:t>
            </a:r>
            <a:endParaRPr lang="en-US" altLang="zh-CN" b="1" dirty="0"/>
          </a:p>
          <a:p>
            <a:pPr marL="0" indent="0">
              <a:buNone/>
            </a:pPr>
            <a:r>
              <a:rPr lang="zh-CN" altLang="en-US" dirty="0"/>
              <a:t>  </a:t>
            </a:r>
            <a:r>
              <a:rPr lang="zh-CN" altLang="en-US" sz="1400" dirty="0"/>
              <a:t>皈处总集广大智悲藏，</a:t>
            </a:r>
          </a:p>
          <a:p>
            <a:pPr marL="0" indent="0">
              <a:buNone/>
            </a:pPr>
            <a:r>
              <a:rPr lang="zh-CN" altLang="en-US" sz="1400" dirty="0"/>
              <a:t>     浊世唯一救主珍贵宝，</a:t>
            </a:r>
          </a:p>
          <a:p>
            <a:pPr marL="0" indent="0">
              <a:buNone/>
            </a:pPr>
            <a:r>
              <a:rPr lang="zh-CN" altLang="en-US" sz="1400" dirty="0"/>
              <a:t>     遭受五浊衰损痛苦时，</a:t>
            </a:r>
          </a:p>
          <a:p>
            <a:pPr marL="0" indent="0">
              <a:buNone/>
            </a:pPr>
            <a:r>
              <a:rPr lang="zh-CN" altLang="en-US" sz="1400" dirty="0"/>
              <a:t>     愿速慈悲垂视祈请子。</a:t>
            </a:r>
            <a:endParaRPr lang="en-US" altLang="zh-CN" sz="1400" dirty="0"/>
          </a:p>
          <a:p>
            <a:pPr marL="0" indent="0">
              <a:buNone/>
            </a:pPr>
            <a:r>
              <a:rPr lang="zh-CN" altLang="en-US" sz="1400" dirty="0"/>
              <a:t>     密意界中散射大悲力，</a:t>
            </a:r>
          </a:p>
          <a:p>
            <a:pPr marL="0" indent="0">
              <a:buNone/>
            </a:pPr>
            <a:r>
              <a:rPr lang="zh-CN" altLang="en-US" sz="1400" dirty="0"/>
              <a:t>     请求加持具敬我之心，</a:t>
            </a:r>
          </a:p>
          <a:p>
            <a:pPr marL="0" indent="0">
              <a:buNone/>
            </a:pPr>
            <a:r>
              <a:rPr lang="zh-CN" altLang="en-US" sz="1400" dirty="0"/>
              <a:t>     祈请迅速示显诸验相，</a:t>
            </a:r>
          </a:p>
          <a:p>
            <a:pPr marL="0" indent="0">
              <a:buNone/>
            </a:pPr>
            <a:r>
              <a:rPr lang="zh-CN" altLang="en-US" sz="1400" dirty="0"/>
              <a:t>     恩赐共与不共之成就。</a:t>
            </a:r>
          </a:p>
          <a:p>
            <a:pPr marL="0" indent="0">
              <a:buNone/>
            </a:pPr>
            <a:r>
              <a:rPr lang="zh-CN" altLang="en-US" sz="1400" dirty="0"/>
              <a:t> </a:t>
            </a:r>
            <a:r>
              <a:rPr lang="zh-CN" altLang="en-US" sz="1600" dirty="0"/>
              <a:t>念诵完上边祈请文之后，尽力念诵</a:t>
            </a:r>
            <a:r>
              <a:rPr lang="en-US" altLang="zh-CN" sz="1600" dirty="0"/>
              <a:t>《</a:t>
            </a:r>
            <a:r>
              <a:rPr lang="zh-CN" altLang="en-US" sz="1600" dirty="0"/>
              <a:t>莲师金刚七句祈祷文</a:t>
            </a:r>
            <a:r>
              <a:rPr lang="en-US" altLang="zh-CN" sz="1600" dirty="0"/>
              <a:t>》</a:t>
            </a:r>
            <a:r>
              <a:rPr lang="zh-CN" altLang="en-US" sz="1600" dirty="0"/>
              <a:t>同时以虔诚的心祈祷莲师，观想莲师心间发出五色智慧光，</a:t>
            </a:r>
            <a:endParaRPr lang="en-US" altLang="zh-CN" sz="1600" dirty="0"/>
          </a:p>
          <a:p>
            <a:pPr marL="0" indent="0">
              <a:buNone/>
            </a:pPr>
            <a:r>
              <a:rPr lang="zh-CN" altLang="en-US" sz="1600" dirty="0"/>
              <a:t>融入自己心中，获得莲师的智慧加持。</a:t>
            </a:r>
          </a:p>
          <a:p>
            <a:pPr marL="0" indent="0">
              <a:buNone/>
            </a:pPr>
            <a:r>
              <a:rPr lang="zh-CN" altLang="en-US" sz="1600" dirty="0"/>
              <a:t>之后念诵莲花生大师的心咒：“嗡啊吽班匝尔古汝班玛斯德吽”。七句祈祷文和莲师心咒念多少遍根据</a:t>
            </a:r>
            <a:endParaRPr lang="en-US" altLang="zh-CN" sz="1600" dirty="0"/>
          </a:p>
          <a:p>
            <a:pPr marL="0" indent="0">
              <a:buNone/>
            </a:pPr>
            <a:r>
              <a:rPr lang="zh-CN" altLang="en-US" sz="1600" dirty="0"/>
              <a:t>自己时间定。</a:t>
            </a:r>
          </a:p>
          <a:p>
            <a:pPr marL="0" indent="0">
              <a:buNone/>
            </a:pPr>
            <a:endParaRPr lang="en-US" altLang="zh-CN" sz="2100" dirty="0"/>
          </a:p>
          <a:p>
            <a:pPr marL="0" indent="0">
              <a:buNone/>
            </a:pPr>
            <a:endParaRPr lang="en-US" dirty="0"/>
          </a:p>
        </p:txBody>
      </p:sp>
    </p:spTree>
    <p:extLst>
      <p:ext uri="{BB962C8B-B14F-4D97-AF65-F5344CB8AC3E}">
        <p14:creationId xmlns:p14="http://schemas.microsoft.com/office/powerpoint/2010/main" val="1335888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b="1" dirty="0"/>
              <a:t>          具体修法之四</a:t>
            </a:r>
            <a:r>
              <a:rPr lang="en-US" altLang="zh-CN" b="1" dirty="0"/>
              <a:t>   </a:t>
            </a:r>
            <a:r>
              <a:rPr lang="zh-CN" altLang="en-US" b="1" dirty="0"/>
              <a:t>接受灌顶</a:t>
            </a:r>
            <a:endParaRPr lang="en-US" b="1" dirty="0"/>
          </a:p>
        </p:txBody>
      </p:sp>
      <p:sp>
        <p:nvSpPr>
          <p:cNvPr id="3" name="Content Placeholder 2"/>
          <p:cNvSpPr>
            <a:spLocks noGrp="1"/>
          </p:cNvSpPr>
          <p:nvPr>
            <p:ph idx="1"/>
          </p:nvPr>
        </p:nvSpPr>
        <p:spPr>
          <a:xfrm>
            <a:off x="713064" y="1543574"/>
            <a:ext cx="10640736" cy="4773335"/>
          </a:xfrm>
        </p:spPr>
        <p:txBody>
          <a:bodyPr>
            <a:normAutofit lnSpcReduction="10000"/>
          </a:bodyPr>
          <a:lstStyle/>
          <a:p>
            <a:pPr marL="0" indent="0">
              <a:buNone/>
            </a:pPr>
            <a:endParaRPr lang="en-US" altLang="zh-CN" sz="1400" b="1" dirty="0"/>
          </a:p>
          <a:p>
            <a:pPr marL="0" indent="0">
              <a:buNone/>
            </a:pPr>
            <a:r>
              <a:rPr lang="zh-CN" altLang="en-US" sz="1400" b="1" dirty="0"/>
              <a:t>接受灌顶</a:t>
            </a:r>
            <a:endParaRPr lang="en-US" altLang="zh-CN" sz="1400" b="1" dirty="0"/>
          </a:p>
          <a:p>
            <a:pPr marL="0" indent="0">
              <a:buNone/>
            </a:pPr>
            <a:r>
              <a:rPr lang="zh-CN" altLang="en-US" sz="1200" dirty="0"/>
              <a:t>   </a:t>
            </a:r>
            <a:r>
              <a:rPr lang="zh-CN" altLang="en-US" sz="1100" dirty="0"/>
              <a:t>上师三处三字中，</a:t>
            </a:r>
          </a:p>
          <a:p>
            <a:pPr marL="0" indent="0">
              <a:buNone/>
            </a:pPr>
            <a:r>
              <a:rPr lang="zh-CN" altLang="en-US" sz="1100" dirty="0"/>
              <a:t>    放射白红蓝三光，</a:t>
            </a:r>
          </a:p>
          <a:p>
            <a:pPr marL="0" indent="0">
              <a:buNone/>
            </a:pPr>
            <a:r>
              <a:rPr lang="zh-CN" altLang="en-US" sz="1100" dirty="0"/>
              <a:t>    融自三处消三障，</a:t>
            </a:r>
          </a:p>
          <a:p>
            <a:pPr marL="0" indent="0">
              <a:buNone/>
            </a:pPr>
            <a:r>
              <a:rPr lang="zh-CN" altLang="en-US" sz="1100" dirty="0"/>
              <a:t>    成就身语意金刚。</a:t>
            </a:r>
          </a:p>
          <a:p>
            <a:pPr marL="0" indent="0">
              <a:buNone/>
            </a:pPr>
            <a:r>
              <a:rPr lang="zh-CN" altLang="en-US" sz="1100" dirty="0"/>
              <a:t>    上师诸眷皆化光，</a:t>
            </a:r>
          </a:p>
          <a:p>
            <a:pPr marL="0" indent="0">
              <a:buNone/>
            </a:pPr>
            <a:r>
              <a:rPr lang="zh-CN" altLang="en-US" sz="1100" dirty="0"/>
              <a:t>    白红明点吽字相，</a:t>
            </a:r>
          </a:p>
          <a:p>
            <a:pPr marL="0" indent="0">
              <a:buNone/>
            </a:pPr>
            <a:r>
              <a:rPr lang="zh-CN" altLang="en-US" sz="1100" dirty="0"/>
              <a:t>     融入自心上师意，</a:t>
            </a:r>
          </a:p>
          <a:p>
            <a:pPr marL="0" indent="0">
              <a:buNone/>
            </a:pPr>
            <a:r>
              <a:rPr lang="zh-CN" altLang="en-US" sz="1100" dirty="0"/>
              <a:t>    自心无别法身中。</a:t>
            </a:r>
          </a:p>
          <a:p>
            <a:pPr marL="0" indent="0">
              <a:buNone/>
            </a:pPr>
            <a:r>
              <a:rPr lang="zh-CN" altLang="en-US" sz="1100" dirty="0"/>
              <a:t>     阿！阿！</a:t>
            </a:r>
          </a:p>
          <a:p>
            <a:pPr marL="0" indent="0">
              <a:buNone/>
            </a:pPr>
            <a:r>
              <a:rPr lang="zh-CN" altLang="en-US" sz="1500" dirty="0"/>
              <a:t>从莲花生大师眉间“嗡”字发出一道白光，融入自己眉间；从喉间的“阿”字发出一道红光，融入自己喉间；从心间的“吽”字发出一道蓝光，融入自己心间。这三道光象征莲花生大师身口意的加持，融入自己三处表示自己获得加持，清净了身口意的所有障碍与罪业。</a:t>
            </a:r>
            <a:r>
              <a:rPr lang="zh-CN" altLang="en-US" sz="1600" dirty="0"/>
              <a:t>之后把自己的身口意，观想为莲花生大师的身口意。</a:t>
            </a:r>
          </a:p>
          <a:p>
            <a:pPr marL="0" indent="0">
              <a:buNone/>
            </a:pPr>
            <a:r>
              <a:rPr lang="zh-CN" altLang="en-US" sz="1500" dirty="0"/>
              <a:t>最后，莲花生大师佛父佛母及眷属变成一团圆形的光团，光有红白两色。光团里面有一个藏文的“吽”字。白光象征佛菩萨的身，红光象征佛菩萨的语，“吽”字代表佛菩萨或莲师的意。最后，光团从头顶融入自己心间，观想莲师身口意的功德或智慧与自己的心融为一体，并消失于法界，之后安住在空性的境界中或静下来。</a:t>
            </a:r>
            <a:endParaRPr lang="en-US" altLang="zh-CN" sz="1500" dirty="0"/>
          </a:p>
          <a:p>
            <a:pPr marL="0" indent="0">
              <a:buNone/>
            </a:pPr>
            <a:r>
              <a:rPr lang="zh-CN" altLang="en-US" sz="1500" dirty="0"/>
              <a:t>接受灌顶这部分，还有另外一种修法：观想莲花生大师的身体和心间滴下甘露</a:t>
            </a:r>
            <a:r>
              <a:rPr lang="en-US" altLang="zh-CN" sz="1500" dirty="0"/>
              <a:t>, </a:t>
            </a:r>
            <a:r>
              <a:rPr lang="zh-CN" altLang="en-US" sz="1500" dirty="0"/>
              <a:t>具体修法看课本。</a:t>
            </a:r>
            <a:endParaRPr lang="en-US" sz="1500"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2999669" y="4555027"/>
              <a:ext cx="45720" cy="25560"/>
            </p14:xfrm>
          </p:contentPart>
        </mc:Choice>
        <mc:Fallback xmlns="">
          <p:pic>
            <p:nvPicPr>
              <p:cNvPr id="5" name="Ink 4"/>
              <p:cNvPicPr/>
              <p:nvPr/>
            </p:nvPicPr>
            <p:blipFill>
              <a:blip r:embed="rId3"/>
              <a:stretch>
                <a:fillRect/>
              </a:stretch>
            </p:blipFill>
            <p:spPr>
              <a:xfrm>
                <a:off x="2990669" y="4546027"/>
                <a:ext cx="63360" cy="43200"/>
              </a:xfrm>
              <a:prstGeom prst="rect">
                <a:avLst/>
              </a:prstGeom>
            </p:spPr>
          </p:pic>
        </mc:Fallback>
      </mc:AlternateContent>
    </p:spTree>
    <p:extLst>
      <p:ext uri="{BB962C8B-B14F-4D97-AF65-F5344CB8AC3E}">
        <p14:creationId xmlns:p14="http://schemas.microsoft.com/office/powerpoint/2010/main" val="3746682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b="1" dirty="0"/>
              <a:t>        具体修法之五    回向，起座。</a:t>
            </a:r>
            <a:endParaRPr lang="en-US" b="1" dirty="0"/>
          </a:p>
        </p:txBody>
      </p:sp>
      <p:sp>
        <p:nvSpPr>
          <p:cNvPr id="3" name="Content Placeholder 2"/>
          <p:cNvSpPr>
            <a:spLocks noGrp="1"/>
          </p:cNvSpPr>
          <p:nvPr>
            <p:ph idx="1"/>
          </p:nvPr>
        </p:nvSpPr>
        <p:spPr/>
        <p:txBody>
          <a:bodyPr/>
          <a:lstStyle/>
          <a:p>
            <a:pPr marL="0" indent="0">
              <a:buNone/>
            </a:pPr>
            <a:endParaRPr lang="en-US" altLang="zh-CN" dirty="0"/>
          </a:p>
          <a:p>
            <a:pPr marL="0" indent="0">
              <a:buNone/>
            </a:pPr>
            <a:r>
              <a:rPr lang="zh-CN" altLang="en-US" dirty="0"/>
              <a:t>金刚七句之上师瑜伽最后总回向，并从禅定中起座</a:t>
            </a:r>
            <a:endParaRPr lang="en-US" dirty="0"/>
          </a:p>
        </p:txBody>
      </p:sp>
    </p:spTree>
    <p:extLst>
      <p:ext uri="{BB962C8B-B14F-4D97-AF65-F5344CB8AC3E}">
        <p14:creationId xmlns:p14="http://schemas.microsoft.com/office/powerpoint/2010/main" val="4044993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07" y="868465"/>
            <a:ext cx="10515600" cy="1325563"/>
          </a:xfrm>
        </p:spPr>
        <p:txBody>
          <a:bodyPr/>
          <a:lstStyle/>
          <a:p>
            <a:r>
              <a:rPr lang="zh-CN" altLang="en-US" b="1" dirty="0"/>
              <a:t>       </a:t>
            </a:r>
            <a:r>
              <a:rPr lang="zh-CN" altLang="en-US" dirty="0">
                <a:latin typeface="+mn-ea"/>
                <a:ea typeface="+mn-ea"/>
              </a:rPr>
              <a:t>为什么现代人越来越来没有幸福感</a:t>
            </a:r>
            <a:br>
              <a:rPr lang="en-US" altLang="zh-CN" b="1" dirty="0"/>
            </a:br>
            <a:endParaRPr lang="en-US" b="1" dirty="0"/>
          </a:p>
        </p:txBody>
      </p:sp>
      <p:sp>
        <p:nvSpPr>
          <p:cNvPr id="3" name="Content Placeholder 2"/>
          <p:cNvSpPr>
            <a:spLocks noGrp="1"/>
          </p:cNvSpPr>
          <p:nvPr>
            <p:ph idx="1"/>
          </p:nvPr>
        </p:nvSpPr>
        <p:spPr/>
        <p:txBody>
          <a:bodyPr>
            <a:normAutofit/>
          </a:bodyPr>
          <a:lstStyle/>
          <a:p>
            <a:pPr marL="0" indent="0">
              <a:buNone/>
            </a:pPr>
            <a:endParaRPr lang="en-US" altLang="zh-CN" sz="3200" dirty="0"/>
          </a:p>
          <a:p>
            <a:pPr marL="0" indent="0">
              <a:buNone/>
            </a:pPr>
            <a:r>
              <a:rPr lang="zh-CN" altLang="en-US" sz="3200" dirty="0"/>
              <a:t>一、  </a:t>
            </a:r>
            <a:r>
              <a:rPr lang="zh-CN" altLang="en-US" sz="4000" b="1" dirty="0"/>
              <a:t>现代人的悲剧</a:t>
            </a:r>
            <a:endParaRPr lang="en-US" altLang="zh-CN" sz="4000" b="1" dirty="0"/>
          </a:p>
          <a:p>
            <a:pPr marL="0" indent="0">
              <a:buNone/>
            </a:pPr>
            <a:r>
              <a:rPr lang="zh-CN" altLang="en-US" sz="4000" b="1" dirty="0"/>
              <a:t>二、幸福痛苦与外在的关系</a:t>
            </a:r>
            <a:endParaRPr lang="en-US" altLang="zh-CN" sz="4000" b="1" dirty="0"/>
          </a:p>
          <a:p>
            <a:pPr marL="0" indent="0">
              <a:buNone/>
            </a:pPr>
            <a:r>
              <a:rPr lang="zh-CN" altLang="en-US" sz="4000" b="1" dirty="0"/>
              <a:t>三、痛苦的来源</a:t>
            </a:r>
            <a:endParaRPr lang="en-US" altLang="zh-CN" sz="4000" b="1" dirty="0"/>
          </a:p>
          <a:p>
            <a:pPr marL="0" indent="0">
              <a:buNone/>
            </a:pPr>
            <a:r>
              <a:rPr lang="zh-CN" altLang="en-US" sz="4000" b="1" dirty="0"/>
              <a:t>四、解决痛苦方法</a:t>
            </a:r>
            <a:endParaRPr lang="en-US" sz="4000" b="1" dirty="0"/>
          </a:p>
        </p:txBody>
      </p:sp>
    </p:spTree>
    <p:extLst>
      <p:ext uri="{BB962C8B-B14F-4D97-AF65-F5344CB8AC3E}">
        <p14:creationId xmlns:p14="http://schemas.microsoft.com/office/powerpoint/2010/main" val="3669382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b="1" dirty="0"/>
              <a:t>             现代人的悲剧</a:t>
            </a:r>
            <a:endParaRPr lang="en-US" b="1" dirty="0"/>
          </a:p>
        </p:txBody>
      </p:sp>
      <p:sp>
        <p:nvSpPr>
          <p:cNvPr id="3" name="Content Placeholder 2"/>
          <p:cNvSpPr>
            <a:spLocks noGrp="1"/>
          </p:cNvSpPr>
          <p:nvPr>
            <p:ph idx="1"/>
          </p:nvPr>
        </p:nvSpPr>
        <p:spPr/>
        <p:txBody>
          <a:bodyPr/>
          <a:lstStyle/>
          <a:p>
            <a:pPr marL="0" indent="0">
              <a:buNone/>
            </a:pPr>
            <a:r>
              <a:rPr lang="zh-CN" altLang="en-US" sz="1600" dirty="0"/>
              <a:t>无论过去还是现在人人都希望幸福。拥有幸福，追求幸福是包括动物在内的所有生命最终极的目标。过去人生活贫穷的时候，认为有钱了，物质生活发达了就会幸福，然而到了现代社会这些目标大部分人都实现了，还是觉得不幸福， 甚至出现了更严重的</a:t>
            </a:r>
            <a:r>
              <a:rPr lang="zh-CN" altLang="en-US" sz="1600" b="1" u="sng" dirty="0"/>
              <a:t>悲剧</a:t>
            </a:r>
            <a:r>
              <a:rPr lang="zh-CN" altLang="en-US" sz="1600" dirty="0"/>
              <a:t>，这些悲剧主要表现在以下几个方面：</a:t>
            </a:r>
            <a:endParaRPr lang="en-US" altLang="zh-CN" sz="1600" dirty="0"/>
          </a:p>
          <a:p>
            <a:pPr marL="0" indent="0">
              <a:buNone/>
            </a:pPr>
            <a:r>
              <a:rPr lang="en-US" altLang="zh-CN" sz="2000" dirty="0"/>
              <a:t>1</a:t>
            </a:r>
            <a:r>
              <a:rPr lang="zh-CN" altLang="en-US" sz="2000" dirty="0"/>
              <a:t>，</a:t>
            </a:r>
            <a:r>
              <a:rPr lang="zh-CN" altLang="en-US" sz="2000" b="1" dirty="0"/>
              <a:t>人越来越不会做人，伦理道德底线也越来越低。</a:t>
            </a:r>
            <a:endParaRPr lang="en-US" altLang="zh-CN" sz="2000" b="1" dirty="0"/>
          </a:p>
          <a:p>
            <a:pPr marL="0" indent="0">
              <a:buNone/>
            </a:pPr>
            <a:r>
              <a:rPr lang="en-US" altLang="zh-CN" sz="2000" b="1" dirty="0"/>
              <a:t>2</a:t>
            </a:r>
            <a:r>
              <a:rPr lang="zh-CN" altLang="en-US" sz="2000" b="1" dirty="0"/>
              <a:t>，幸福指数下降， </a:t>
            </a:r>
            <a:r>
              <a:rPr lang="en-US" altLang="zh-CN" sz="2000" b="1" dirty="0"/>
              <a:t>60</a:t>
            </a:r>
            <a:r>
              <a:rPr lang="zh-CN" altLang="en-US" sz="2000" b="1" dirty="0"/>
              <a:t>年代以后，欧美科学家们研究发现，人类的幸福指数一直都在下滑。</a:t>
            </a:r>
            <a:endParaRPr lang="en-US" altLang="zh-CN" sz="2000" b="1" dirty="0"/>
          </a:p>
          <a:p>
            <a:pPr marL="0" indent="0">
              <a:buNone/>
            </a:pPr>
            <a:r>
              <a:rPr lang="en-US" altLang="zh-CN" sz="2000" b="1" dirty="0"/>
              <a:t>3</a:t>
            </a:r>
            <a:r>
              <a:rPr lang="zh-CN" altLang="en-US" sz="2000" b="1" dirty="0"/>
              <a:t>，离婚率自杀率犯罪率都成倍增长，数据显示在过去的</a:t>
            </a:r>
            <a:r>
              <a:rPr lang="en-US" altLang="zh-CN" sz="2000" b="1" dirty="0"/>
              <a:t>40</a:t>
            </a:r>
            <a:r>
              <a:rPr lang="zh-CN" altLang="en-US" sz="2000" b="1" dirty="0"/>
              <a:t>多年中美国都成三，四倍的增 长。</a:t>
            </a:r>
            <a:endParaRPr lang="en-US" altLang="zh-CN" sz="2000" b="1" dirty="0"/>
          </a:p>
          <a:p>
            <a:pPr marL="0" indent="0">
              <a:buNone/>
            </a:pPr>
            <a:r>
              <a:rPr lang="en-US" altLang="zh-CN" sz="2000" b="1" dirty="0"/>
              <a:t>4</a:t>
            </a:r>
            <a:r>
              <a:rPr lang="zh-CN" altLang="en-US" sz="2000" b="1" dirty="0"/>
              <a:t>， 抑郁症、孤独症、焦虑症等轻度的精神疾病越来越普遍</a:t>
            </a:r>
            <a:r>
              <a:rPr lang="zh-CN" altLang="en-US" sz="2000" dirty="0"/>
              <a:t>。</a:t>
            </a:r>
            <a:r>
              <a:rPr lang="zh-CN" altLang="en-US" sz="1600" dirty="0"/>
              <a:t>随着 社会竞争加剧， 人与人之间的关系，越来越冷漠。竞争、攀比、互不信任、互不沟通、勾心斗角、尔虞我诈，一切都为自己着想。 导致了无穷的压力，从而导致了这些症状的高发率。</a:t>
            </a:r>
            <a:endParaRPr lang="en-US" altLang="zh-CN" sz="1600" dirty="0"/>
          </a:p>
          <a:p>
            <a:pPr marL="0" indent="0">
              <a:buNone/>
            </a:pPr>
            <a:r>
              <a:rPr lang="zh-CN" altLang="en-US" sz="1600" dirty="0"/>
              <a:t>为什么解决了温饱，拥有了财富还是不幸福？反而更多的悲剧又出现？有什么办法能解决这个心灵危机？该用什么方法让我们更自由、更健康、更幸福呢？要想解决这些问题首先要搞清楚幸福痛苦到底是何物？与外在又有何关系？</a:t>
            </a:r>
            <a:endParaRPr lang="en-US" sz="1600" dirty="0"/>
          </a:p>
        </p:txBody>
      </p:sp>
    </p:spTree>
    <p:extLst>
      <p:ext uri="{BB962C8B-B14F-4D97-AF65-F5344CB8AC3E}">
        <p14:creationId xmlns:p14="http://schemas.microsoft.com/office/powerpoint/2010/main" val="371240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b="1" dirty="0"/>
              <a:t>        幸福痛苦与外在的关系</a:t>
            </a:r>
            <a:endParaRPr lang="en-US" b="1" dirty="0"/>
          </a:p>
        </p:txBody>
      </p:sp>
      <p:sp>
        <p:nvSpPr>
          <p:cNvPr id="3" name="Content Placeholder 2"/>
          <p:cNvSpPr>
            <a:spLocks noGrp="1"/>
          </p:cNvSpPr>
          <p:nvPr>
            <p:ph idx="1"/>
          </p:nvPr>
        </p:nvSpPr>
        <p:spPr/>
        <p:txBody>
          <a:bodyPr/>
          <a:lstStyle/>
          <a:p>
            <a:r>
              <a:rPr lang="zh-CN" altLang="en-US" dirty="0"/>
              <a:t> </a:t>
            </a:r>
            <a:r>
              <a:rPr lang="zh-CN" altLang="en-US" b="1" dirty="0"/>
              <a:t>什么是痛苦和幸福？</a:t>
            </a:r>
            <a:endParaRPr lang="en-US" altLang="zh-CN" b="1" dirty="0"/>
          </a:p>
          <a:p>
            <a:pPr marL="0" indent="0">
              <a:buNone/>
            </a:pPr>
            <a:r>
              <a:rPr lang="zh-CN" altLang="en-US" dirty="0"/>
              <a:t>      </a:t>
            </a:r>
            <a:r>
              <a:rPr lang="zh-CN" altLang="en-US" sz="2000" dirty="0"/>
              <a:t>痛苦和幸福是一种内在的感受，其本质属于精神范畴，不属于物质范畴。</a:t>
            </a:r>
            <a:endParaRPr lang="en-US" altLang="zh-CN" sz="2000" dirty="0"/>
          </a:p>
          <a:p>
            <a:r>
              <a:rPr lang="zh-CN" altLang="en-US" b="1" dirty="0"/>
              <a:t>幸福痛苦与外在的</a:t>
            </a:r>
            <a:r>
              <a:rPr lang="zh-CN" altLang="en-US" dirty="0"/>
              <a:t>关系</a:t>
            </a:r>
            <a:endParaRPr lang="en-US" altLang="zh-CN" dirty="0"/>
          </a:p>
          <a:p>
            <a:pPr marL="0" indent="0">
              <a:buNone/>
            </a:pPr>
            <a:r>
              <a:rPr lang="zh-CN" altLang="en-US" sz="1800" dirty="0"/>
              <a:t>幸福痛苦有些时候和物质有点关系，比如在物质生活贫乏的时候，物质，金钱能给人带来暂短的幸福感觉，高收入，和睦的家庭、旅游等都能带来比较舒适的感觉。</a:t>
            </a:r>
            <a:endParaRPr lang="en-US" altLang="zh-CN" sz="1800" dirty="0"/>
          </a:p>
          <a:p>
            <a:pPr marL="0" indent="0">
              <a:buNone/>
            </a:pPr>
            <a:r>
              <a:rPr lang="zh-CN" altLang="en-US" sz="1800" dirty="0"/>
              <a:t>有些时候幸福痛苦和物质没有关系，在物质生活达到一定水平以后就不觉得幸福了，幸福痛苦只与精神状态有关。也即是说到了一定的时候，幸福痛苦与外在是没有任何关系的。</a:t>
            </a:r>
            <a:endParaRPr lang="en-US" altLang="zh-CN" sz="1800" dirty="0"/>
          </a:p>
          <a:p>
            <a:pPr marL="0" indent="0">
              <a:buNone/>
            </a:pPr>
            <a:r>
              <a:rPr lang="zh-CN" altLang="en-US" sz="1800" dirty="0"/>
              <a:t>其实关于幸福痛苦与外在是根本的关系。早在</a:t>
            </a:r>
            <a:r>
              <a:rPr lang="en-US" sz="1800" dirty="0">
                <a:latin typeface="DengXian" panose="02010600030101010101" pitchFamily="2" charset="-122"/>
                <a:ea typeface="DengXian" panose="02010600030101010101" pitchFamily="2" charset="-122"/>
              </a:rPr>
              <a:t>2500多年前，佛陀就说得非常清楚了，只是</a:t>
            </a:r>
            <a:r>
              <a:rPr lang="zh-CN" altLang="en-US" sz="1800" dirty="0">
                <a:latin typeface="DengXian" panose="02010600030101010101" pitchFamily="2" charset="-122"/>
                <a:ea typeface="DengXian" panose="02010600030101010101" pitchFamily="2" charset="-122"/>
              </a:rPr>
              <a:t>很多</a:t>
            </a:r>
            <a:r>
              <a:rPr lang="en-US" sz="1800" dirty="0" err="1">
                <a:latin typeface="DengXian" panose="02010600030101010101" pitchFamily="2" charset="-122"/>
                <a:ea typeface="DengXian" panose="02010600030101010101" pitchFamily="2" charset="-122"/>
              </a:rPr>
              <a:t>人现在才发现</a:t>
            </a:r>
            <a:r>
              <a:rPr lang="zh-CN" altLang="en-US" sz="1800" dirty="0">
                <a:latin typeface="DengXian" panose="02010600030101010101" pitchFamily="2" charset="-122"/>
                <a:ea typeface="DengXian" panose="02010600030101010101" pitchFamily="2" charset="-122"/>
              </a:rPr>
              <a:t>。</a:t>
            </a:r>
            <a:endParaRPr lang="en-US" sz="1800"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190046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           </a:t>
            </a:r>
            <a:r>
              <a:rPr lang="zh-CN" altLang="en-US" b="1" dirty="0"/>
              <a:t>痛苦的来源</a:t>
            </a:r>
            <a:endParaRPr lang="en-US" b="1" dirty="0"/>
          </a:p>
        </p:txBody>
      </p:sp>
      <p:sp>
        <p:nvSpPr>
          <p:cNvPr id="3" name="Content Placeholder 2"/>
          <p:cNvSpPr>
            <a:spLocks noGrp="1"/>
          </p:cNvSpPr>
          <p:nvPr>
            <p:ph idx="1"/>
          </p:nvPr>
        </p:nvSpPr>
        <p:spPr/>
        <p:txBody>
          <a:bodyPr/>
          <a:lstStyle/>
          <a:p>
            <a:endParaRPr lang="en-US" altLang="zh-CN" dirty="0"/>
          </a:p>
          <a:p>
            <a:r>
              <a:rPr lang="zh-CN" altLang="en-US" b="1" dirty="0"/>
              <a:t>过度的欲望</a:t>
            </a:r>
            <a:r>
              <a:rPr lang="en-US" altLang="zh-CN" dirty="0"/>
              <a:t>--</a:t>
            </a:r>
            <a:r>
              <a:rPr lang="zh-CN" altLang="en-US" sz="1200" dirty="0"/>
              <a:t>过度的欲望就象脱轨的列车。对物质、名声、权力、地位等等的欲望超标带来过多的压力，更多的不开心与更多的痛苦。</a:t>
            </a:r>
            <a:r>
              <a:rPr lang="zh-CN" altLang="en-US" sz="1050" dirty="0"/>
              <a:t> 例如房子，车子等等从无向有，从低向高无节制的追求带来的痛苦。</a:t>
            </a:r>
            <a:endParaRPr lang="en-US" altLang="zh-CN" sz="1050" dirty="0"/>
          </a:p>
          <a:p>
            <a:endParaRPr lang="en-US" altLang="zh-CN" sz="1050" dirty="0"/>
          </a:p>
          <a:p>
            <a:r>
              <a:rPr lang="zh-CN" altLang="en-US" b="1" dirty="0"/>
              <a:t>自私心</a:t>
            </a:r>
            <a:r>
              <a:rPr lang="en-US" altLang="zh-CN" dirty="0"/>
              <a:t>—</a:t>
            </a:r>
            <a:r>
              <a:rPr lang="zh-CN" altLang="en-US" sz="1200" dirty="0"/>
              <a:t>离谱的自私就象脱缰的野马。对自私心没有管理、不加控制，它就会没有节制地无限膨胀，最后将导致更多的压力和痛苦。吃独食（工资的例子），不知分享，不愿看到别人拥有和自己一样的待遇或地位金钱等等的自私心造成的烦恼和痛苦。</a:t>
            </a:r>
            <a:endParaRPr lang="en-US" altLang="zh-CN" sz="1200" dirty="0"/>
          </a:p>
          <a:p>
            <a:endParaRPr lang="en-US" altLang="zh-CN" sz="1200" dirty="0"/>
          </a:p>
          <a:p>
            <a:r>
              <a:rPr lang="zh-CN" altLang="en-US" b="1" dirty="0"/>
              <a:t>执着</a:t>
            </a:r>
            <a:r>
              <a:rPr lang="en-US" altLang="zh-CN" dirty="0"/>
              <a:t>–</a:t>
            </a:r>
            <a:r>
              <a:rPr lang="zh-CN" altLang="en-US" dirty="0"/>
              <a:t> </a:t>
            </a:r>
            <a:r>
              <a:rPr lang="zh-CN" altLang="en-US" sz="1200" dirty="0"/>
              <a:t>过度的执着是一种无形的杀手。佛教认为，把周边的一切，包括人和物质，都看得非常实在，就是执着。执着会产生欲望，随后导致痛苦。执着是痛苦的首要因素，而物质等等都是次要的。所以，单靠外界的物质条件来让自己获得幸福，是不可能的，</a:t>
            </a:r>
            <a:r>
              <a:rPr lang="zh-CN" altLang="en-US" dirty="0"/>
              <a:t> </a:t>
            </a:r>
            <a:r>
              <a:rPr lang="zh-CN" altLang="en-US" sz="1200" dirty="0"/>
              <a:t>要想获得幸福，只有调试自己的内心，并适当地往内心去寻找。</a:t>
            </a:r>
          </a:p>
          <a:p>
            <a:pPr marL="0" indent="0">
              <a:buNone/>
            </a:pPr>
            <a:endParaRPr lang="en-US" dirty="0"/>
          </a:p>
        </p:txBody>
      </p:sp>
    </p:spTree>
    <p:extLst>
      <p:ext uri="{BB962C8B-B14F-4D97-AF65-F5344CB8AC3E}">
        <p14:creationId xmlns:p14="http://schemas.microsoft.com/office/powerpoint/2010/main" val="2803480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b="1" dirty="0"/>
              <a:t>           解决痛苦方法</a:t>
            </a:r>
            <a:endParaRPr lang="en-US" b="1" dirty="0"/>
          </a:p>
        </p:txBody>
      </p:sp>
      <p:sp>
        <p:nvSpPr>
          <p:cNvPr id="3" name="Content Placeholder 2"/>
          <p:cNvSpPr>
            <a:spLocks noGrp="1"/>
          </p:cNvSpPr>
          <p:nvPr>
            <p:ph idx="1"/>
          </p:nvPr>
        </p:nvSpPr>
        <p:spPr>
          <a:xfrm>
            <a:off x="729842" y="1825624"/>
            <a:ext cx="10623958" cy="4826845"/>
          </a:xfrm>
        </p:spPr>
        <p:txBody>
          <a:bodyPr>
            <a:normAutofit/>
          </a:bodyPr>
          <a:lstStyle/>
          <a:p>
            <a:pPr marL="0" indent="0">
              <a:buNone/>
            </a:pPr>
            <a:endParaRPr lang="en-US" altLang="zh-CN" b="1" dirty="0"/>
          </a:p>
          <a:p>
            <a:pPr marL="0" indent="0">
              <a:buNone/>
            </a:pPr>
            <a:r>
              <a:rPr lang="zh-CN" altLang="en-US" b="1" dirty="0"/>
              <a:t>佛陀认为，解决痛苦，有两种方法：</a:t>
            </a:r>
            <a:endParaRPr lang="en-US" altLang="zh-CN" b="1" dirty="0"/>
          </a:p>
          <a:p>
            <a:pPr marL="0" indent="0">
              <a:buNone/>
            </a:pPr>
            <a:endParaRPr lang="en-US" altLang="zh-CN" b="1" dirty="0"/>
          </a:p>
          <a:p>
            <a:pPr marL="0" indent="0">
              <a:buNone/>
            </a:pPr>
            <a:r>
              <a:rPr lang="en-US" altLang="zh-CN" b="1" dirty="0"/>
              <a:t>1</a:t>
            </a:r>
            <a:r>
              <a:rPr lang="zh-CN" altLang="en-US" sz="2400" b="1" dirty="0"/>
              <a:t>，一个是通过一些观念来改变我们原有的认识，了解痛苦的本质，来龙去脉，从而缓和我们的压力。</a:t>
            </a:r>
            <a:endParaRPr lang="en-US" altLang="zh-CN" sz="2400" b="1" dirty="0"/>
          </a:p>
          <a:p>
            <a:pPr marL="0" indent="0">
              <a:buNone/>
            </a:pPr>
            <a:r>
              <a:rPr lang="en-US" altLang="zh-CN" sz="2400" b="1" dirty="0"/>
              <a:t>2</a:t>
            </a:r>
            <a:r>
              <a:rPr lang="zh-CN" altLang="en-US" sz="2400" b="1" dirty="0"/>
              <a:t>，另外一种方法，就是禅修。</a:t>
            </a:r>
            <a:endParaRPr lang="en-US" altLang="zh-CN" sz="2400" b="1" dirty="0"/>
          </a:p>
          <a:p>
            <a:pPr marL="0" indent="0">
              <a:buNone/>
            </a:pPr>
            <a:r>
              <a:rPr lang="en-US" altLang="zh-CN" sz="2400" dirty="0"/>
              <a:t>      </a:t>
            </a:r>
            <a:r>
              <a:rPr lang="zh-CN" altLang="en-US" sz="2000" dirty="0"/>
              <a:t>佛学一直都在着力于该方面的研究，并给出了一定的答案、方案，若能吸收并实践这些理念，再加上现代科学赋予人类的物质财富的完美结合，即现代文明和传统文化的结合，就能让我们在拥有足够物质的同时，设法控制精神上的上述三个缺陷，把心态调整到最佳状态，拥有丰富的精神财富与健康心灵，这样就能使我们的生活越来越健康、越来越幸福，也能使整个社会往健康的方向发展。</a:t>
            </a:r>
            <a:endParaRPr lang="en-US" sz="2000" dirty="0"/>
          </a:p>
        </p:txBody>
      </p:sp>
    </p:spTree>
    <p:extLst>
      <p:ext uri="{BB962C8B-B14F-4D97-AF65-F5344CB8AC3E}">
        <p14:creationId xmlns:p14="http://schemas.microsoft.com/office/powerpoint/2010/main" val="4179594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b="1" dirty="0"/>
              <a:t>             如何面对痛苦和幸福</a:t>
            </a:r>
            <a:endParaRPr lang="en-US" b="1" dirty="0"/>
          </a:p>
        </p:txBody>
      </p:sp>
      <p:sp>
        <p:nvSpPr>
          <p:cNvPr id="3" name="Content Placeholder 2"/>
          <p:cNvSpPr>
            <a:spLocks noGrp="1"/>
          </p:cNvSpPr>
          <p:nvPr>
            <p:ph idx="1"/>
          </p:nvPr>
        </p:nvSpPr>
        <p:spPr/>
        <p:txBody>
          <a:bodyPr/>
          <a:lstStyle/>
          <a:p>
            <a:endParaRPr lang="en-US" altLang="zh-CN" dirty="0"/>
          </a:p>
          <a:p>
            <a:endParaRPr lang="en-US" altLang="zh-CN" dirty="0"/>
          </a:p>
          <a:p>
            <a:r>
              <a:rPr lang="zh-CN" altLang="en-US" sz="3600" dirty="0"/>
              <a:t>如何面对痛苦</a:t>
            </a:r>
            <a:endParaRPr lang="en-US" altLang="zh-CN" sz="3600" dirty="0"/>
          </a:p>
          <a:p>
            <a:pPr marL="0" indent="0">
              <a:buNone/>
            </a:pPr>
            <a:endParaRPr lang="en-US" altLang="zh-CN" sz="3600" dirty="0"/>
          </a:p>
          <a:p>
            <a:r>
              <a:rPr lang="zh-CN" altLang="en-US" sz="3600" dirty="0"/>
              <a:t>如何面对幸福</a:t>
            </a:r>
            <a:endParaRPr lang="en-US" sz="3600" dirty="0"/>
          </a:p>
        </p:txBody>
      </p:sp>
    </p:spTree>
    <p:extLst>
      <p:ext uri="{BB962C8B-B14F-4D97-AF65-F5344CB8AC3E}">
        <p14:creationId xmlns:p14="http://schemas.microsoft.com/office/powerpoint/2010/main" val="3931364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5243"/>
            <a:ext cx="10515600" cy="1325563"/>
          </a:xfrm>
        </p:spPr>
        <p:txBody>
          <a:bodyPr/>
          <a:lstStyle/>
          <a:p>
            <a:r>
              <a:rPr lang="zh-CN" altLang="en-US" dirty="0"/>
              <a:t>            </a:t>
            </a:r>
            <a:r>
              <a:rPr lang="zh-CN" altLang="en-US" b="1" dirty="0"/>
              <a:t>如何面对痛苦</a:t>
            </a:r>
            <a:br>
              <a:rPr lang="en-US" altLang="zh-CN" dirty="0"/>
            </a:br>
            <a:endParaRPr lang="en-US" dirty="0"/>
          </a:p>
        </p:txBody>
      </p:sp>
      <p:sp>
        <p:nvSpPr>
          <p:cNvPr id="3" name="Content Placeholder 2"/>
          <p:cNvSpPr>
            <a:spLocks noGrp="1"/>
          </p:cNvSpPr>
          <p:nvPr>
            <p:ph idx="1"/>
          </p:nvPr>
        </p:nvSpPr>
        <p:spPr/>
        <p:txBody>
          <a:bodyPr/>
          <a:lstStyle/>
          <a:p>
            <a:pPr marL="0" indent="0">
              <a:buNone/>
            </a:pPr>
            <a:endParaRPr lang="en-US" altLang="zh-CN" dirty="0"/>
          </a:p>
          <a:p>
            <a:pPr marL="0" indent="0">
              <a:buNone/>
            </a:pPr>
            <a:r>
              <a:rPr lang="zh-CN" altLang="en-US" dirty="0"/>
              <a:t>一</a:t>
            </a:r>
            <a:r>
              <a:rPr lang="zh-CN" altLang="en-US" sz="3600" b="1" dirty="0"/>
              <a:t>、什么是痛苦</a:t>
            </a:r>
            <a:endParaRPr lang="en-US" altLang="zh-CN" sz="3600" b="1" dirty="0"/>
          </a:p>
          <a:p>
            <a:pPr marL="0" indent="0">
              <a:buNone/>
            </a:pPr>
            <a:r>
              <a:rPr lang="zh-CN" altLang="en-US" sz="3600" b="1" dirty="0"/>
              <a:t>二、痛苦的来源</a:t>
            </a:r>
            <a:endParaRPr lang="en-US" altLang="zh-CN" sz="3600" b="1" dirty="0"/>
          </a:p>
          <a:p>
            <a:pPr marL="0" indent="0">
              <a:buNone/>
            </a:pPr>
            <a:r>
              <a:rPr lang="zh-CN" altLang="en-US" sz="3600" b="1" dirty="0"/>
              <a:t>三、战胜痛苦</a:t>
            </a:r>
            <a:endParaRPr lang="en-US" altLang="zh-CN" sz="3600" b="1" dirty="0"/>
          </a:p>
          <a:p>
            <a:pPr marL="0" indent="0">
              <a:buNone/>
            </a:pPr>
            <a:r>
              <a:rPr lang="zh-CN" altLang="en-US" sz="3600" b="1" dirty="0"/>
              <a:t>四、解决痛苦的方法</a:t>
            </a:r>
            <a:endParaRPr lang="en-US" sz="3600" b="1" dirty="0"/>
          </a:p>
        </p:txBody>
      </p:sp>
    </p:spTree>
    <p:extLst>
      <p:ext uri="{BB962C8B-B14F-4D97-AF65-F5344CB8AC3E}">
        <p14:creationId xmlns:p14="http://schemas.microsoft.com/office/powerpoint/2010/main" val="1334349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latin typeface="Arial Black" panose="020B0A04020102020204" pitchFamily="34" charset="0"/>
                <a:ea typeface="+mn-ea"/>
              </a:rPr>
              <a:t>          </a:t>
            </a:r>
            <a:r>
              <a:rPr lang="zh-CN" altLang="en-US" sz="4800" dirty="0">
                <a:latin typeface="Arial Black" panose="020B0A04020102020204" pitchFamily="34" charset="0"/>
                <a:ea typeface="+mn-ea"/>
              </a:rPr>
              <a:t>金刚七句之上师瑜伽</a:t>
            </a:r>
            <a:endParaRPr lang="en-US" sz="4800" dirty="0">
              <a:latin typeface="Arial Black" panose="020B0A04020102020204" pitchFamily="34" charset="0"/>
              <a:ea typeface="+mn-ea"/>
            </a:endParaRPr>
          </a:p>
        </p:txBody>
      </p:sp>
      <p:sp>
        <p:nvSpPr>
          <p:cNvPr id="3" name="Content Placeholder 2"/>
          <p:cNvSpPr>
            <a:spLocks noGrp="1"/>
          </p:cNvSpPr>
          <p:nvPr>
            <p:ph idx="1"/>
          </p:nvPr>
        </p:nvSpPr>
        <p:spPr>
          <a:xfrm>
            <a:off x="939567" y="2018572"/>
            <a:ext cx="10280009" cy="4231226"/>
          </a:xfrm>
        </p:spPr>
        <p:txBody>
          <a:bodyPr>
            <a:normAutofit/>
          </a:bodyPr>
          <a:lstStyle/>
          <a:p>
            <a:r>
              <a:rPr lang="zh-CN" altLang="en-US" sz="4000" dirty="0"/>
              <a:t>莲师上师瑜伽的重要性</a:t>
            </a:r>
            <a:endParaRPr lang="en-US" altLang="zh-CN" sz="4000" dirty="0"/>
          </a:p>
          <a:p>
            <a:r>
              <a:rPr lang="zh-CN" altLang="en-US" sz="4000" dirty="0"/>
              <a:t>什么人适合修莲花生上师瑜伽</a:t>
            </a:r>
            <a:endParaRPr lang="en-US" altLang="zh-CN" sz="4000" dirty="0"/>
          </a:p>
          <a:p>
            <a:r>
              <a:rPr lang="zh-CN" altLang="en-US" sz="4000" dirty="0"/>
              <a:t>莲花生大师的功德</a:t>
            </a:r>
            <a:endParaRPr lang="en-US" altLang="zh-CN" sz="4000" dirty="0"/>
          </a:p>
          <a:p>
            <a:r>
              <a:rPr lang="zh-CN" altLang="en-US" sz="4000" dirty="0"/>
              <a:t>观想的方法（如何观想莲花生大师）</a:t>
            </a:r>
            <a:endParaRPr lang="en-US" altLang="zh-CN" sz="4000" dirty="0"/>
          </a:p>
          <a:p>
            <a:r>
              <a:rPr lang="zh-CN" altLang="en-US" sz="4000" dirty="0"/>
              <a:t>具体修法</a:t>
            </a:r>
            <a:endParaRPr lang="en-US" sz="4000" dirty="0"/>
          </a:p>
        </p:txBody>
      </p:sp>
    </p:spTree>
    <p:extLst>
      <p:ext uri="{BB962C8B-B14F-4D97-AF65-F5344CB8AC3E}">
        <p14:creationId xmlns:p14="http://schemas.microsoft.com/office/powerpoint/2010/main" val="2123831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        </a:t>
            </a:r>
            <a:r>
              <a:rPr lang="zh-CN" altLang="en-US" b="1" dirty="0"/>
              <a:t>什么是痛苦</a:t>
            </a:r>
            <a:endParaRPr lang="en-US" b="1" dirty="0"/>
          </a:p>
        </p:txBody>
      </p:sp>
      <p:sp>
        <p:nvSpPr>
          <p:cNvPr id="3" name="Content Placeholder 2"/>
          <p:cNvSpPr>
            <a:spLocks noGrp="1"/>
          </p:cNvSpPr>
          <p:nvPr>
            <p:ph idx="1"/>
          </p:nvPr>
        </p:nvSpPr>
        <p:spPr/>
        <p:txBody>
          <a:bodyPr/>
          <a:lstStyle/>
          <a:p>
            <a:pPr marL="0" indent="0">
              <a:buNone/>
            </a:pPr>
            <a:endParaRPr lang="en-US" altLang="zh-CN" dirty="0"/>
          </a:p>
          <a:p>
            <a:pPr marL="0" indent="0">
              <a:buNone/>
            </a:pPr>
            <a:r>
              <a:rPr lang="zh-CN" altLang="en-US" dirty="0"/>
              <a:t>痛苦是</a:t>
            </a:r>
            <a:r>
              <a:rPr lang="zh-CN" altLang="en-US" b="1" u="sng" dirty="0"/>
              <a:t>精神</a:t>
            </a:r>
            <a:r>
              <a:rPr lang="zh-CN" altLang="en-US" dirty="0"/>
              <a:t>的一种特殊的内在感受。</a:t>
            </a:r>
            <a:endParaRPr lang="en-US" altLang="zh-CN" dirty="0"/>
          </a:p>
          <a:p>
            <a:pPr marL="0" indent="0">
              <a:buNone/>
            </a:pPr>
            <a:endParaRPr lang="en-US" altLang="zh-CN" dirty="0"/>
          </a:p>
          <a:p>
            <a:pPr marL="0" indent="0">
              <a:buNone/>
            </a:pPr>
            <a:r>
              <a:rPr lang="zh-CN" altLang="en-US" dirty="0"/>
              <a:t>精神可分为两种：</a:t>
            </a:r>
            <a:r>
              <a:rPr lang="en-US" altLang="zh-CN" dirty="0"/>
              <a:t>1</a:t>
            </a:r>
            <a:r>
              <a:rPr lang="zh-CN" altLang="en-US" dirty="0"/>
              <a:t>，分别精神，    即分别念</a:t>
            </a:r>
            <a:r>
              <a:rPr lang="zh-CN" altLang="en-US" sz="1600" dirty="0"/>
              <a:t>                        第六意识思维所感受</a:t>
            </a:r>
            <a:endParaRPr lang="en-US" altLang="zh-CN" sz="1600" dirty="0"/>
          </a:p>
          <a:p>
            <a:pPr marL="0" indent="0">
              <a:buNone/>
            </a:pPr>
            <a:r>
              <a:rPr lang="en-US" altLang="zh-CN" dirty="0"/>
              <a:t>                                   2</a:t>
            </a:r>
            <a:r>
              <a:rPr lang="zh-CN" altLang="en-US" dirty="0"/>
              <a:t>，无分别精神，即无分别念。 </a:t>
            </a:r>
            <a:r>
              <a:rPr lang="zh-CN" altLang="en-US" sz="1600" dirty="0"/>
              <a:t>眼、耳、鼻、舌、身的感受，</a:t>
            </a:r>
            <a:endParaRPr lang="en-US" altLang="zh-CN" sz="1600" dirty="0"/>
          </a:p>
          <a:p>
            <a:pPr marL="0" indent="0">
              <a:buNone/>
            </a:pPr>
            <a:endParaRPr lang="en-US" altLang="zh-CN" sz="1600" dirty="0"/>
          </a:p>
          <a:p>
            <a:pPr marL="0" indent="0">
              <a:buNone/>
            </a:pPr>
            <a:endParaRPr lang="en-US" altLang="zh-CN" sz="1600" dirty="0"/>
          </a:p>
          <a:p>
            <a:pPr marL="0" indent="0">
              <a:buNone/>
            </a:pPr>
            <a:r>
              <a:rPr lang="zh-CN" altLang="en-US" sz="1600" dirty="0"/>
              <a:t>对应精神的分类，痛苦也分两种</a:t>
            </a:r>
            <a:r>
              <a:rPr lang="en-US" altLang="zh-CN" sz="1600" dirty="0"/>
              <a:t>---</a:t>
            </a:r>
            <a:r>
              <a:rPr lang="zh-CN" altLang="en-US" sz="1600" dirty="0"/>
              <a:t>分别念痛苦和无分别念痛苦</a:t>
            </a:r>
            <a:endParaRPr lang="en-US" altLang="zh-CN" sz="1600" dirty="0"/>
          </a:p>
          <a:p>
            <a:pPr marL="0" indent="0">
              <a:buNone/>
            </a:pPr>
            <a:endParaRPr lang="en-US" altLang="zh-CN" sz="1600" dirty="0"/>
          </a:p>
          <a:p>
            <a:pPr marL="0" indent="0">
              <a:buNone/>
            </a:pPr>
            <a:r>
              <a:rPr lang="en-US" sz="1600" dirty="0"/>
              <a:t>    </a:t>
            </a:r>
          </a:p>
          <a:p>
            <a:pPr marL="0" indent="0">
              <a:buNone/>
            </a:pPr>
            <a:endParaRPr lang="en-US" sz="1600" dirty="0"/>
          </a:p>
        </p:txBody>
      </p:sp>
    </p:spTree>
    <p:extLst>
      <p:ext uri="{BB962C8B-B14F-4D97-AF65-F5344CB8AC3E}">
        <p14:creationId xmlns:p14="http://schemas.microsoft.com/office/powerpoint/2010/main" val="2672415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           </a:t>
            </a:r>
            <a:r>
              <a:rPr lang="zh-CN" altLang="en-US" b="1" dirty="0"/>
              <a:t>痛苦的来源</a:t>
            </a:r>
            <a:endParaRPr lang="en-US" b="1" dirty="0"/>
          </a:p>
        </p:txBody>
      </p:sp>
      <p:sp>
        <p:nvSpPr>
          <p:cNvPr id="3" name="Content Placeholder 2"/>
          <p:cNvSpPr>
            <a:spLocks noGrp="1"/>
          </p:cNvSpPr>
          <p:nvPr>
            <p:ph idx="1"/>
          </p:nvPr>
        </p:nvSpPr>
        <p:spPr/>
        <p:txBody>
          <a:bodyPr>
            <a:normAutofit lnSpcReduction="10000"/>
          </a:bodyPr>
          <a:lstStyle/>
          <a:p>
            <a:pPr marL="0" indent="0">
              <a:buNone/>
            </a:pPr>
            <a:endParaRPr lang="en-US" altLang="zh-CN" sz="2000" b="1" u="sng" dirty="0"/>
          </a:p>
          <a:p>
            <a:pPr marL="0" indent="0">
              <a:buNone/>
            </a:pPr>
            <a:r>
              <a:rPr lang="zh-CN" altLang="en-US" b="1" u="sng" dirty="0"/>
              <a:t>痛苦的主要来源，就是自己的执著</a:t>
            </a:r>
            <a:r>
              <a:rPr lang="zh-CN" altLang="en-US" sz="2000" dirty="0"/>
              <a:t>。上节课讲到痛苦的来源中也有过度的欲望和自私心，其实过度的欲望和自私心也是一种执著。</a:t>
            </a:r>
            <a:endParaRPr lang="en-US" altLang="zh-CN" sz="2000" dirty="0"/>
          </a:p>
          <a:p>
            <a:pPr marL="0" indent="0">
              <a:buNone/>
            </a:pPr>
            <a:r>
              <a:rPr lang="zh-CN" altLang="en-US" sz="2000" dirty="0"/>
              <a:t>痛苦和幸福的产生，不是来自于外界，而是与我们自己的观点、习气或习惯有着密切的关系。所有的痛苦，都是我们自己的执著创造的。</a:t>
            </a:r>
            <a:endParaRPr lang="en-US" altLang="zh-CN" sz="2000" dirty="0"/>
          </a:p>
          <a:p>
            <a:pPr marL="0" indent="0">
              <a:buNone/>
            </a:pPr>
            <a:r>
              <a:rPr lang="zh-CN" altLang="en-US" sz="2000" dirty="0"/>
              <a:t>无分别识的痛苦多半与我们的意识没有太大关系，但修行能力达到一定水平的时候，也可以转变无分别识的痛苦。但目前我们要转变的，是第六意识的痛苦，也即分别识的痛苦。</a:t>
            </a:r>
            <a:endParaRPr lang="en-US" altLang="zh-CN" sz="2000" dirty="0"/>
          </a:p>
          <a:p>
            <a:pPr marL="0" indent="0">
              <a:buNone/>
            </a:pPr>
            <a:r>
              <a:rPr lang="zh-CN" altLang="en-US" sz="2000" dirty="0"/>
              <a:t>虽然佛陀不否定物质生活也可以带来一部分幸福，世上有少量表面的幸福，也来自于外界。幸福与痛苦，并不是与外界完全没有关系，但却不是最主要的关系。幸福本身并非来自外界，而是来自内心。</a:t>
            </a:r>
            <a:r>
              <a:rPr lang="zh-CN" altLang="en-US" sz="2000" b="1" dirty="0"/>
              <a:t>要想获得幸福，只有往内心去寻找</a:t>
            </a:r>
            <a:r>
              <a:rPr lang="zh-CN" altLang="en-US" sz="2000" dirty="0"/>
              <a:t>；要真正解决痛苦，也只有往内心寻找解决方法。所以，我们不能迷迷糊糊地做着金钱能带来所有幸福的美梦，因为金钱不能带来所有的幸福。</a:t>
            </a:r>
            <a:endParaRPr lang="en-US" altLang="zh-CN" sz="2000" dirty="0"/>
          </a:p>
          <a:p>
            <a:pPr marL="0" indent="0">
              <a:buNone/>
            </a:pPr>
            <a:r>
              <a:rPr lang="zh-CN" altLang="en-US" sz="2000" dirty="0"/>
              <a:t>内心也有脆弱与坚强之别。佛教的精神导师们告诉我们，内心不要太脆弱。内心脆弱的人，更容易产生痛苦。 所以，我们要学得坚强一些，不要让痛苦轻而易举地就在心里生起</a:t>
            </a:r>
            <a:endParaRPr lang="en-US" sz="2000" dirty="0"/>
          </a:p>
        </p:txBody>
      </p:sp>
      <p:sp>
        <p:nvSpPr>
          <p:cNvPr id="4" name="Rectangle 3"/>
          <p:cNvSpPr/>
          <p:nvPr/>
        </p:nvSpPr>
        <p:spPr>
          <a:xfrm>
            <a:off x="5657418"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3097364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371" y="616794"/>
            <a:ext cx="10515600" cy="1325563"/>
          </a:xfrm>
        </p:spPr>
        <p:txBody>
          <a:bodyPr/>
          <a:lstStyle/>
          <a:p>
            <a:r>
              <a:rPr lang="zh-CN" altLang="en-US" dirty="0"/>
              <a:t>             </a:t>
            </a:r>
            <a:r>
              <a:rPr lang="zh-CN" altLang="en-US" b="1" dirty="0"/>
              <a:t>战胜痛苦</a:t>
            </a:r>
            <a:endParaRPr lang="en-US" b="1" dirty="0"/>
          </a:p>
        </p:txBody>
      </p:sp>
      <p:sp>
        <p:nvSpPr>
          <p:cNvPr id="3" name="Content Placeholder 2"/>
          <p:cNvSpPr>
            <a:spLocks noGrp="1"/>
          </p:cNvSpPr>
          <p:nvPr>
            <p:ph idx="1"/>
          </p:nvPr>
        </p:nvSpPr>
        <p:spPr/>
        <p:txBody>
          <a:bodyPr/>
          <a:lstStyle/>
          <a:p>
            <a:pPr marL="0" indent="0">
              <a:buNone/>
            </a:pPr>
            <a:endParaRPr lang="en-US" altLang="zh-CN" dirty="0"/>
          </a:p>
          <a:p>
            <a:pPr marL="0" indent="0">
              <a:buNone/>
            </a:pPr>
            <a:r>
              <a:rPr lang="zh-CN" altLang="en-US" sz="3200" b="1" u="sng" dirty="0"/>
              <a:t>战胜痛苦</a:t>
            </a:r>
            <a:r>
              <a:rPr lang="zh-CN" altLang="en-US" dirty="0"/>
              <a:t>是用修行的方法把痛苦转为道用，使痛苦不至于影响自己的修行与生活。 并不是彻底断除痛苦的根源。</a:t>
            </a:r>
            <a:endParaRPr lang="en-US" altLang="zh-CN" dirty="0"/>
          </a:p>
          <a:p>
            <a:pPr marL="0" indent="0">
              <a:buNone/>
            </a:pPr>
            <a:endParaRPr lang="en-US" altLang="zh-CN" dirty="0"/>
          </a:p>
          <a:p>
            <a:pPr marL="0" indent="0">
              <a:buNone/>
            </a:pPr>
            <a:r>
              <a:rPr lang="zh-CN" altLang="en-US" sz="2400" dirty="0"/>
              <a:t>一般人会在外界中去寻找痛苦的根源，他们解决痛苦的方法，也是改变外境。</a:t>
            </a:r>
            <a:endParaRPr lang="en-US" altLang="zh-CN" sz="2400" dirty="0"/>
          </a:p>
          <a:p>
            <a:pPr marL="0" indent="0">
              <a:buNone/>
            </a:pPr>
            <a:endParaRPr lang="en-US" altLang="zh-CN" sz="2400" dirty="0"/>
          </a:p>
          <a:p>
            <a:pPr marL="0" indent="0">
              <a:buNone/>
            </a:pPr>
            <a:r>
              <a:rPr lang="zh-CN" altLang="en-US" sz="2400" dirty="0"/>
              <a:t>修行人可以把痛苦转为道用， 不受痛苦的影响，才能真正地战胜痛苦。</a:t>
            </a:r>
            <a:endParaRPr lang="en-US" sz="2400" dirty="0"/>
          </a:p>
        </p:txBody>
      </p:sp>
    </p:spTree>
    <p:extLst>
      <p:ext uri="{BB962C8B-B14F-4D97-AF65-F5344CB8AC3E}">
        <p14:creationId xmlns:p14="http://schemas.microsoft.com/office/powerpoint/2010/main" val="363012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        </a:t>
            </a:r>
            <a:r>
              <a:rPr lang="zh-CN" altLang="en-US" b="1" dirty="0"/>
              <a:t>解决痛苦的方法</a:t>
            </a:r>
            <a:endParaRPr lang="en-US" b="1" dirty="0"/>
          </a:p>
        </p:txBody>
      </p:sp>
      <p:sp>
        <p:nvSpPr>
          <p:cNvPr id="3" name="Content Placeholder 2"/>
          <p:cNvSpPr>
            <a:spLocks noGrp="1"/>
          </p:cNvSpPr>
          <p:nvPr>
            <p:ph idx="1"/>
          </p:nvPr>
        </p:nvSpPr>
        <p:spPr>
          <a:xfrm>
            <a:off x="763398" y="1825625"/>
            <a:ext cx="10590402" cy="4684232"/>
          </a:xfrm>
        </p:spPr>
        <p:txBody>
          <a:bodyPr>
            <a:normAutofit lnSpcReduction="10000"/>
          </a:bodyPr>
          <a:lstStyle/>
          <a:p>
            <a:endParaRPr lang="en-US" altLang="zh-CN" b="1" dirty="0"/>
          </a:p>
          <a:p>
            <a:r>
              <a:rPr lang="zh-CN" altLang="en-US" b="1" dirty="0"/>
              <a:t>世俗谛的方法</a:t>
            </a:r>
            <a:endParaRPr lang="en-US" altLang="zh-CN" b="1" dirty="0"/>
          </a:p>
          <a:p>
            <a:pPr marL="0" indent="0">
              <a:buNone/>
            </a:pPr>
            <a:r>
              <a:rPr lang="en-US" altLang="zh-CN" sz="1600" b="1" dirty="0"/>
              <a:t>      1</a:t>
            </a:r>
            <a:r>
              <a:rPr lang="zh-CN" altLang="en-US" sz="1600" b="1" dirty="0"/>
              <a:t>、制止、消除或减轻不愿意接受痛苦的心态。</a:t>
            </a:r>
            <a:endParaRPr lang="en-US" altLang="zh-CN" sz="1600" b="1" dirty="0"/>
          </a:p>
          <a:p>
            <a:pPr marL="0" indent="0">
              <a:buNone/>
            </a:pPr>
            <a:r>
              <a:rPr lang="en-US" altLang="zh-CN" sz="1600" b="1" dirty="0"/>
              <a:t>      2</a:t>
            </a:r>
            <a:r>
              <a:rPr lang="zh-CN" altLang="en-US" sz="1600" b="1" dirty="0"/>
              <a:t>、对痛苦发起欢喜心，勇敢地面对、接受痛苦，化痛苦为修行的助缘</a:t>
            </a:r>
            <a:r>
              <a:rPr lang="zh-CN" altLang="en-US" sz="1400" dirty="0"/>
              <a:t>。</a:t>
            </a:r>
            <a:endParaRPr lang="en-US" altLang="zh-CN" sz="1400" dirty="0"/>
          </a:p>
          <a:p>
            <a:pPr algn="just">
              <a:buFont typeface="+mj-lt"/>
              <a:buAutoNum type="arabicParenR"/>
            </a:pPr>
            <a:r>
              <a:rPr lang="en-US" altLang="zh-CN" sz="1200" dirty="0">
                <a:latin typeface="Calibri Light" panose="020F0302020204030204" pitchFamily="34" charset="0"/>
                <a:ea typeface="DengXian" panose="02010600030101010101" pitchFamily="2" charset="-122"/>
                <a:cs typeface="Calibri Light" panose="020F0302020204030204" pitchFamily="34" charset="0"/>
              </a:rPr>
              <a:t>   </a:t>
            </a:r>
            <a:r>
              <a:rPr lang="en-US" sz="1200" dirty="0" err="1">
                <a:latin typeface="Calibri Light" panose="020F0302020204030204" pitchFamily="34" charset="0"/>
                <a:ea typeface="DengXian" panose="02010600030101010101" pitchFamily="2" charset="-122"/>
                <a:cs typeface="Calibri Light" panose="020F0302020204030204" pitchFamily="34" charset="0"/>
              </a:rPr>
              <a:t>化悲痛为出离心</a:t>
            </a:r>
            <a:r>
              <a:rPr lang="en-US" altLang="zh-CN" sz="1200" dirty="0">
                <a:latin typeface="Calibri Light" panose="020F0302020204030204" pitchFamily="34" charset="0"/>
                <a:ea typeface="DengXian" panose="02010600030101010101" pitchFamily="2" charset="-122"/>
                <a:cs typeface="Calibri Light" panose="020F0302020204030204" pitchFamily="34" charset="0"/>
              </a:rPr>
              <a:t>       </a:t>
            </a:r>
          </a:p>
          <a:p>
            <a:pPr algn="just">
              <a:buFont typeface="+mj-lt"/>
              <a:buAutoNum type="arabicParenR"/>
            </a:pPr>
            <a:r>
              <a:rPr lang="en-US" altLang="zh-CN" sz="1200" dirty="0">
                <a:latin typeface="Calibri Light" panose="020F0302020204030204" pitchFamily="34" charset="0"/>
                <a:ea typeface="DengXian" panose="02010600030101010101" pitchFamily="2" charset="-122"/>
                <a:cs typeface="Calibri Light" panose="020F0302020204030204" pitchFamily="34" charset="0"/>
              </a:rPr>
              <a:t>   </a:t>
            </a:r>
            <a:r>
              <a:rPr lang="en-US" sz="1200" dirty="0" err="1">
                <a:latin typeface="Calibri Light" panose="020F0302020204030204" pitchFamily="34" charset="0"/>
                <a:ea typeface="DengXian" panose="02010600030101010101" pitchFamily="2" charset="-122"/>
                <a:cs typeface="Calibri Light" panose="020F0302020204030204" pitchFamily="34" charset="0"/>
              </a:rPr>
              <a:t>悲痛转化为皈依</a:t>
            </a:r>
            <a:r>
              <a:rPr lang="en-US" altLang="zh-CN" sz="1200" dirty="0">
                <a:latin typeface="Calibri Light" panose="020F0302020204030204" pitchFamily="34" charset="0"/>
                <a:ea typeface="DengXian" panose="02010600030101010101" pitchFamily="2" charset="-122"/>
                <a:cs typeface="Calibri Light" panose="020F0302020204030204" pitchFamily="34" charset="0"/>
              </a:rPr>
              <a:t> </a:t>
            </a:r>
            <a:endParaRPr lang="en-US" sz="1200" dirty="0">
              <a:latin typeface="Calibri Light" panose="020F0302020204030204" pitchFamily="34" charset="0"/>
              <a:ea typeface="DengXian" panose="02010600030101010101" pitchFamily="2" charset="-122"/>
              <a:cs typeface="Calibri Light" panose="020F0302020204030204" pitchFamily="34" charset="0"/>
            </a:endParaRPr>
          </a:p>
          <a:p>
            <a:pPr marL="342900" indent="-342900" algn="just">
              <a:buFont typeface="+mj-lt"/>
              <a:buAutoNum type="arabicParenR"/>
            </a:pPr>
            <a:r>
              <a:rPr lang="en-US" sz="1200" dirty="0" err="1">
                <a:latin typeface="Calibri Light" panose="020F0302020204030204" pitchFamily="34" charset="0"/>
                <a:ea typeface="DengXian" panose="02010600030101010101" pitchFamily="2" charset="-122"/>
                <a:cs typeface="Calibri Light" panose="020F0302020204030204" pitchFamily="34" charset="0"/>
              </a:rPr>
              <a:t>消除傲慢心</a:t>
            </a:r>
            <a:r>
              <a:rPr lang="en-US" sz="1200" dirty="0">
                <a:latin typeface="Calibri Light" panose="020F0302020204030204" pitchFamily="34" charset="0"/>
                <a:ea typeface="DengXian" panose="02010600030101010101" pitchFamily="2" charset="-122"/>
                <a:cs typeface="Calibri Light" panose="020F0302020204030204" pitchFamily="34" charset="0"/>
              </a:rPr>
              <a:t> </a:t>
            </a:r>
          </a:p>
          <a:p>
            <a:pPr algn="just">
              <a:buFont typeface="+mj-lt"/>
              <a:buAutoNum type="arabicParenR"/>
            </a:pPr>
            <a:r>
              <a:rPr lang="zh-CN" altLang="en-US" sz="1200" dirty="0">
                <a:latin typeface="Calibri Light" panose="020F0302020204030204" pitchFamily="34" charset="0"/>
                <a:ea typeface="DengXian" panose="02010600030101010101" pitchFamily="2" charset="-122"/>
                <a:cs typeface="Calibri Light" panose="020F0302020204030204" pitchFamily="34" charset="0"/>
              </a:rPr>
              <a:t>   </a:t>
            </a:r>
            <a:r>
              <a:rPr lang="en-US" sz="1200" dirty="0" err="1">
                <a:latin typeface="Calibri Light" panose="020F0302020204030204" pitchFamily="34" charset="0"/>
                <a:ea typeface="DengXian" panose="02010600030101010101" pitchFamily="2" charset="-122"/>
                <a:cs typeface="Calibri Light" panose="020F0302020204030204" pitchFamily="34" charset="0"/>
              </a:rPr>
              <a:t>清净罪业</a:t>
            </a:r>
            <a:endParaRPr lang="en-US" sz="1200" dirty="0">
              <a:latin typeface="Calibri Light" panose="020F0302020204030204" pitchFamily="34" charset="0"/>
              <a:ea typeface="DengXian" panose="02010600030101010101" pitchFamily="2" charset="-122"/>
              <a:cs typeface="Calibri Light" panose="020F0302020204030204" pitchFamily="34" charset="0"/>
            </a:endParaRPr>
          </a:p>
          <a:p>
            <a:pPr algn="just">
              <a:buFont typeface="+mj-lt"/>
              <a:buAutoNum type="arabicParenR"/>
            </a:pPr>
            <a:r>
              <a:rPr lang="en-US" altLang="zh-CN" sz="1200" dirty="0">
                <a:latin typeface="Calibri Light" panose="020F0302020204030204" pitchFamily="34" charset="0"/>
                <a:ea typeface="DengXian" panose="02010600030101010101" pitchFamily="2" charset="-122"/>
                <a:cs typeface="Calibri Light" panose="020F0302020204030204" pitchFamily="34" charset="0"/>
              </a:rPr>
              <a:t>   </a:t>
            </a:r>
            <a:r>
              <a:rPr lang="zh-CN" altLang="en-US" sz="1200" dirty="0">
                <a:latin typeface="Calibri Light" panose="020F0302020204030204" pitchFamily="34" charset="0"/>
                <a:ea typeface="DengXian" panose="02010600030101010101" pitchFamily="2" charset="-122"/>
                <a:cs typeface="Calibri Light" panose="020F0302020204030204" pitchFamily="34" charset="0"/>
              </a:rPr>
              <a:t>痛苦转化为行善的动力</a:t>
            </a:r>
            <a:endParaRPr lang="en-US" altLang="zh-CN" sz="1200" dirty="0">
              <a:latin typeface="Calibri Light" panose="020F0302020204030204" pitchFamily="34" charset="0"/>
              <a:ea typeface="DengXian" panose="02010600030101010101" pitchFamily="2" charset="-122"/>
              <a:cs typeface="Calibri Light" panose="020F0302020204030204" pitchFamily="34" charset="0"/>
            </a:endParaRPr>
          </a:p>
          <a:p>
            <a:pPr algn="just">
              <a:buFont typeface="+mj-lt"/>
              <a:buAutoNum type="arabicParenR"/>
            </a:pPr>
            <a:r>
              <a:rPr lang="zh-CN" altLang="en-US" sz="1200" dirty="0">
                <a:latin typeface="Calibri Light" panose="020F0302020204030204" pitchFamily="34" charset="0"/>
                <a:ea typeface="DengXian" panose="02010600030101010101" pitchFamily="2" charset="-122"/>
                <a:cs typeface="Calibri Light" panose="020F0302020204030204" pitchFamily="34" charset="0"/>
              </a:rPr>
              <a:t>   </a:t>
            </a:r>
            <a:r>
              <a:rPr lang="en-US" sz="1200" dirty="0" err="1">
                <a:latin typeface="Calibri Light" panose="020F0302020204030204" pitchFamily="34" charset="0"/>
                <a:ea typeface="DengXian" panose="02010600030101010101" pitchFamily="2" charset="-122"/>
                <a:cs typeface="Calibri Light" panose="020F0302020204030204" pitchFamily="34" charset="0"/>
              </a:rPr>
              <a:t>痛苦转化为慈悲心</a:t>
            </a:r>
            <a:endParaRPr lang="en-US" sz="1200" dirty="0">
              <a:latin typeface="Calibri Light" panose="020F0302020204030204" pitchFamily="34" charset="0"/>
              <a:ea typeface="DengXian" panose="02010600030101010101" pitchFamily="2" charset="-122"/>
              <a:cs typeface="Calibri Light" panose="020F0302020204030204" pitchFamily="34" charset="0"/>
            </a:endParaRPr>
          </a:p>
          <a:p>
            <a:pPr algn="just">
              <a:buFont typeface="+mj-lt"/>
              <a:buAutoNum type="arabicParenR"/>
            </a:pPr>
            <a:r>
              <a:rPr lang="zh-CN" altLang="en-US" sz="1200" dirty="0">
                <a:latin typeface="Calibri Light" panose="020F0302020204030204" pitchFamily="34" charset="0"/>
                <a:ea typeface="DengXian" panose="02010600030101010101" pitchFamily="2" charset="-122"/>
                <a:cs typeface="Calibri Light" panose="020F0302020204030204" pitchFamily="34" charset="0"/>
              </a:rPr>
              <a:t>   </a:t>
            </a:r>
            <a:r>
              <a:rPr lang="en-US" sz="1200" dirty="0" err="1">
                <a:latin typeface="Calibri Light" panose="020F0302020204030204" pitchFamily="34" charset="0"/>
                <a:ea typeface="DengXian" panose="02010600030101010101" pitchFamily="2" charset="-122"/>
                <a:cs typeface="Calibri Light" panose="020F0302020204030204" pitchFamily="34" charset="0"/>
              </a:rPr>
              <a:t>痛苦转为利他心</a:t>
            </a:r>
            <a:endParaRPr lang="en-US" altLang="zh-CN" sz="1200" dirty="0">
              <a:latin typeface="Calibri Light" panose="020F0302020204030204" pitchFamily="34" charset="0"/>
              <a:ea typeface="DengXian" panose="02010600030101010101" pitchFamily="2" charset="-122"/>
              <a:cs typeface="Calibri Light" panose="020F0302020204030204" pitchFamily="34" charset="0"/>
            </a:endParaRPr>
          </a:p>
          <a:p>
            <a:r>
              <a:rPr lang="zh-CN" altLang="en-US" b="1" dirty="0"/>
              <a:t>胜义谛的方法</a:t>
            </a:r>
            <a:endParaRPr lang="en-US" altLang="zh-CN" b="1" dirty="0"/>
          </a:p>
          <a:p>
            <a:pPr marL="0" indent="0">
              <a:buNone/>
            </a:pPr>
            <a:r>
              <a:rPr lang="en-US" b="1" dirty="0"/>
              <a:t>     </a:t>
            </a:r>
            <a:r>
              <a:rPr lang="zh-CN" altLang="en-US" sz="1200" dirty="0"/>
              <a:t>证悟空性。现实生活就像一场梦，证悟了空性，</a:t>
            </a:r>
            <a:r>
              <a:rPr lang="zh-CN" altLang="en-US" sz="1300" dirty="0"/>
              <a:t>所谓的痛苦化为烟云，荡然无存无影无踪。</a:t>
            </a:r>
            <a:endParaRPr lang="en-US" sz="1300" dirty="0"/>
          </a:p>
        </p:txBody>
      </p:sp>
    </p:spTree>
    <p:extLst>
      <p:ext uri="{BB962C8B-B14F-4D97-AF65-F5344CB8AC3E}">
        <p14:creationId xmlns:p14="http://schemas.microsoft.com/office/powerpoint/2010/main" val="1052479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622" y="365126"/>
            <a:ext cx="10456178" cy="725444"/>
          </a:xfrm>
        </p:spPr>
        <p:txBody>
          <a:bodyPr/>
          <a:lstStyle/>
          <a:p>
            <a:r>
              <a:rPr lang="zh-CN" altLang="en-US" b="1" dirty="0"/>
              <a:t>                 如何面对幸福</a:t>
            </a:r>
            <a:endParaRPr lang="en-US" b="1" dirty="0"/>
          </a:p>
        </p:txBody>
      </p:sp>
      <p:sp>
        <p:nvSpPr>
          <p:cNvPr id="3" name="Content Placeholder 2"/>
          <p:cNvSpPr>
            <a:spLocks noGrp="1"/>
          </p:cNvSpPr>
          <p:nvPr>
            <p:ph idx="1"/>
          </p:nvPr>
        </p:nvSpPr>
        <p:spPr>
          <a:xfrm>
            <a:off x="897622" y="1090570"/>
            <a:ext cx="10472956" cy="5767430"/>
          </a:xfrm>
        </p:spPr>
        <p:txBody>
          <a:bodyPr>
            <a:normAutofit/>
          </a:bodyPr>
          <a:lstStyle/>
          <a:p>
            <a:pPr marL="0" indent="0">
              <a:buNone/>
            </a:pPr>
            <a:endParaRPr lang="en-US" altLang="zh-CN" sz="2400" b="1" dirty="0"/>
          </a:p>
          <a:p>
            <a:pPr marL="0" indent="0">
              <a:buNone/>
            </a:pPr>
            <a:r>
              <a:rPr lang="zh-CN" altLang="en-US" b="1" dirty="0"/>
              <a:t>一，幸福也需要佛法</a:t>
            </a:r>
            <a:endParaRPr lang="en-US" altLang="zh-CN" b="1" dirty="0"/>
          </a:p>
          <a:p>
            <a:pPr marL="0" indent="0">
              <a:buNone/>
            </a:pPr>
            <a:r>
              <a:rPr lang="en-US" altLang="zh-CN" dirty="0"/>
              <a:t>     </a:t>
            </a:r>
            <a:r>
              <a:rPr lang="zh-CN" altLang="en-US" sz="1200" dirty="0"/>
              <a:t>凡夫面对痛苦时，难于承受，需要佛法。面对幸福同样需要佛法，否则会失去恭敬心，淡定心，升起傲慢心，懒惰心。幸福变痛苦。</a:t>
            </a:r>
            <a:endParaRPr lang="en-US" altLang="zh-CN" sz="1200" dirty="0"/>
          </a:p>
          <a:p>
            <a:pPr marL="0" indent="0">
              <a:buNone/>
            </a:pPr>
            <a:endParaRPr lang="en-US" altLang="zh-CN" b="1" dirty="0"/>
          </a:p>
          <a:p>
            <a:pPr marL="0" indent="0">
              <a:buNone/>
            </a:pPr>
            <a:r>
              <a:rPr lang="zh-CN" altLang="en-US" b="1" dirty="0"/>
              <a:t>二，具体方法</a:t>
            </a:r>
            <a:endParaRPr lang="en-US" altLang="zh-CN" b="1" dirty="0"/>
          </a:p>
          <a:p>
            <a:pPr marL="0" indent="0">
              <a:buNone/>
            </a:pPr>
            <a:endParaRPr lang="en-US" altLang="zh-CN" sz="1600" dirty="0"/>
          </a:p>
          <a:p>
            <a:pPr marL="0" indent="0">
              <a:buNone/>
            </a:pPr>
            <a:r>
              <a:rPr lang="en-US" altLang="zh-CN" sz="1600" b="1" dirty="0"/>
              <a:t>1</a:t>
            </a:r>
            <a:r>
              <a:rPr lang="zh-CN" altLang="en-US" sz="1600" b="1" dirty="0"/>
              <a:t>，世俗谛的方法</a:t>
            </a:r>
            <a:endParaRPr lang="en-US" altLang="zh-CN" sz="1600" b="1" dirty="0"/>
          </a:p>
          <a:p>
            <a:pPr marL="0" indent="0">
              <a:buNone/>
            </a:pPr>
            <a:r>
              <a:rPr lang="en-US" altLang="zh-CN" sz="1600" b="1" dirty="0"/>
              <a:t>2</a:t>
            </a:r>
            <a:r>
              <a:rPr lang="zh-CN" altLang="en-US" sz="1600" b="1" dirty="0"/>
              <a:t>，胜义谛的方法</a:t>
            </a:r>
            <a:endParaRPr lang="en-US" altLang="zh-CN" sz="1600" b="1" dirty="0"/>
          </a:p>
          <a:p>
            <a:pPr marL="0" indent="0">
              <a:buNone/>
            </a:pPr>
            <a:endParaRPr lang="en-US" altLang="zh-CN" sz="1200" b="1" dirty="0"/>
          </a:p>
          <a:p>
            <a:pPr marL="0" indent="0">
              <a:buNone/>
            </a:pPr>
            <a:endParaRPr lang="en-US" altLang="zh-CN" sz="1200" b="1" dirty="0"/>
          </a:p>
          <a:p>
            <a:pPr marL="0" indent="0">
              <a:buNone/>
            </a:pPr>
            <a:endParaRPr lang="zh-CN" altLang="en-US" sz="1800" dirty="0"/>
          </a:p>
        </p:txBody>
      </p:sp>
    </p:spTree>
    <p:extLst>
      <p:ext uri="{BB962C8B-B14F-4D97-AF65-F5344CB8AC3E}">
        <p14:creationId xmlns:p14="http://schemas.microsoft.com/office/powerpoint/2010/main" val="1151841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1002"/>
            <a:ext cx="10515600" cy="1090570"/>
          </a:xfrm>
        </p:spPr>
        <p:txBody>
          <a:bodyPr>
            <a:normAutofit fontScale="90000"/>
          </a:bodyPr>
          <a:lstStyle/>
          <a:p>
            <a:r>
              <a:rPr lang="zh-CN" altLang="en-US" dirty="0"/>
              <a:t>            </a:t>
            </a:r>
            <a:r>
              <a:rPr lang="zh-CN" altLang="en-US" b="1" dirty="0"/>
              <a:t>面对幸福的具体方法</a:t>
            </a:r>
            <a:br>
              <a:rPr lang="en-US" altLang="zh-CN" dirty="0"/>
            </a:br>
            <a:endParaRPr lang="en-US" dirty="0"/>
          </a:p>
        </p:txBody>
      </p:sp>
      <p:sp>
        <p:nvSpPr>
          <p:cNvPr id="3" name="Content Placeholder 2"/>
          <p:cNvSpPr>
            <a:spLocks noGrp="1"/>
          </p:cNvSpPr>
          <p:nvPr>
            <p:ph idx="1"/>
          </p:nvPr>
        </p:nvSpPr>
        <p:spPr>
          <a:xfrm>
            <a:off x="620785" y="813732"/>
            <a:ext cx="10733015" cy="5721291"/>
          </a:xfrm>
        </p:spPr>
        <p:txBody>
          <a:bodyPr>
            <a:normAutofit fontScale="92500"/>
          </a:bodyPr>
          <a:lstStyle/>
          <a:p>
            <a:pPr marL="0" indent="0">
              <a:buNone/>
            </a:pPr>
            <a:r>
              <a:rPr lang="zh-CN" altLang="en-US" sz="2000" b="1" dirty="0"/>
              <a:t>一，世俗谛的方法</a:t>
            </a:r>
            <a:endParaRPr lang="en-US" altLang="zh-CN" sz="2000" b="1" dirty="0"/>
          </a:p>
          <a:p>
            <a:pPr marL="0" indent="0">
              <a:buNone/>
            </a:pPr>
            <a:r>
              <a:rPr lang="en-US" altLang="zh-CN" sz="1200" dirty="0"/>
              <a:t>1</a:t>
            </a:r>
            <a:r>
              <a:rPr lang="zh-CN" altLang="en-US" sz="1200" dirty="0"/>
              <a:t>、</a:t>
            </a:r>
            <a:r>
              <a:rPr lang="zh-CN" altLang="en-US" sz="1400" b="1" dirty="0"/>
              <a:t>思维</a:t>
            </a:r>
            <a:r>
              <a:rPr lang="zh-CN" altLang="en-US" sz="1400" b="1" u="sng" dirty="0"/>
              <a:t>寿命无常，</a:t>
            </a:r>
            <a:r>
              <a:rPr lang="zh-CN" altLang="en-US" sz="1200" dirty="0"/>
              <a:t>首先按照</a:t>
            </a:r>
            <a:r>
              <a:rPr lang="en-US" altLang="zh-CN" sz="1200" dirty="0"/>
              <a:t>《</a:t>
            </a:r>
            <a:r>
              <a:rPr lang="zh-CN" altLang="en-US" sz="1200" dirty="0"/>
              <a:t>普贤上师言教</a:t>
            </a:r>
            <a:r>
              <a:rPr lang="en-US" altLang="zh-CN" sz="1200" dirty="0"/>
              <a:t>》</a:t>
            </a:r>
            <a:r>
              <a:rPr lang="zh-CN" altLang="en-US" sz="1200" dirty="0"/>
              <a:t>中讲的</a:t>
            </a:r>
            <a:r>
              <a:rPr lang="zh-CN" altLang="en-US" sz="1400" b="1" u="sng" dirty="0"/>
              <a:t>寿命无常</a:t>
            </a:r>
            <a:r>
              <a:rPr lang="zh-CN" altLang="en-US" sz="1200" dirty="0"/>
              <a:t>的道理来思维：我现在虽然发财了，但</a:t>
            </a:r>
            <a:r>
              <a:rPr lang="zh-CN" altLang="en-US" sz="1200" b="1" u="sng" dirty="0">
                <a:latin typeface="+mn-ea"/>
              </a:rPr>
              <a:t>这些财产只是因过去的小小福报而带来的，它们随时都可能失去，所以我不能执着这些钱财，更不能心生傲慢</a:t>
            </a:r>
            <a:r>
              <a:rPr lang="zh-CN" altLang="en-US" sz="1200" dirty="0"/>
              <a:t>。再思维：今生的钱和地位，都是相对的，我走的时候，全部都只能归零，和我降临人世的时候完全一样，赤条条来、赤条条去，只是多了一大堆杀盗淫妄的罪业。我不能因为一点点世间小福报，就愚蠢到不修行、不学习的地步，而是要更加精进地闻思修行、利益众生。 这样反复思维之后，就能把傲慢心降低。当然，只有在证悟一地以后，才能断除傲慢心的种子。 用菩提心去对待，世间的钱财都是害人的痛苦之因，它会让我们不得解脱。</a:t>
            </a:r>
            <a:endParaRPr lang="en-US" altLang="zh-CN" sz="1200" dirty="0"/>
          </a:p>
          <a:p>
            <a:pPr marL="0" indent="0">
              <a:buNone/>
            </a:pPr>
            <a:r>
              <a:rPr lang="en-US" altLang="zh-CN" sz="1200" dirty="0"/>
              <a:t>2</a:t>
            </a:r>
            <a:r>
              <a:rPr lang="zh-CN" altLang="en-US" sz="1200" dirty="0"/>
              <a:t>、</a:t>
            </a:r>
            <a:r>
              <a:rPr lang="zh-CN" altLang="en-US" sz="1400" b="1" dirty="0"/>
              <a:t>思维有漏皆苦</a:t>
            </a:r>
            <a:r>
              <a:rPr lang="zh-CN" altLang="en-US" sz="1200" b="1" dirty="0"/>
              <a:t>，</a:t>
            </a:r>
            <a:r>
              <a:rPr lang="zh-CN" altLang="en-US" sz="1200" dirty="0"/>
              <a:t>虽然有漏的东西都是痛苦之因，但因为前世的福报，让我暂时拥有一个平淡且相对幸福的生活，这个幸福是来之不易的。佛经里面讲过：</a:t>
            </a:r>
            <a:r>
              <a:rPr lang="zh-CN" altLang="en-US" sz="1200" b="1" u="sng" dirty="0"/>
              <a:t>能在人间过着比较幸福的生活，同时又有机会闻思修行，才是人间顶级的高端享受，是真正的福报</a:t>
            </a:r>
            <a:r>
              <a:rPr lang="zh-CN" altLang="en-US" sz="1200" dirty="0"/>
              <a:t>，人间的幸福顶多不过如此了。要知道，做高官、富豪、社会精英，不算什么稀有，六道众生中的天人、非天，以及饿鬼道一些众生的富裕程度，也是人类中的大亨富豪们千分万分不及其一的。但是，虽然他们家财万贯、应有尽有，但他们却缺乏佛法的闻思修智慧以及慈悲心。从修行的角度来说，他们是贫乏的落后分子。</a:t>
            </a:r>
          </a:p>
          <a:p>
            <a:pPr marL="0" indent="0">
              <a:buNone/>
            </a:pPr>
            <a:r>
              <a:rPr lang="zh-CN" altLang="en-US" sz="1200" dirty="0"/>
              <a:t>两相比较，才知道自己是多么的富有，所以，我要用福报去换佛法，然后用佛法去换取更深层、更恒久的幸福。让幸福生活与闻思修行，成为相互促进的因缘。</a:t>
            </a:r>
            <a:endParaRPr lang="en-US" altLang="zh-CN" sz="1200" dirty="0"/>
          </a:p>
          <a:p>
            <a:pPr marL="0" indent="0">
              <a:buNone/>
            </a:pPr>
            <a:r>
              <a:rPr lang="en-US" altLang="zh-CN" sz="1200" dirty="0"/>
              <a:t>3</a:t>
            </a:r>
            <a:r>
              <a:rPr lang="zh-CN" altLang="en-US" sz="1200" dirty="0"/>
              <a:t>、</a:t>
            </a:r>
            <a:r>
              <a:rPr lang="zh-CN" altLang="en-US" sz="1500" b="1" dirty="0"/>
              <a:t>学会布施，</a:t>
            </a:r>
            <a:r>
              <a:rPr lang="zh-CN" altLang="en-US" sz="1200" dirty="0"/>
              <a:t>要思维：当拥有幸福的时候，一定要能感知到当下的幸福。同时学会感恩，并习惯于朴素、低调、低碳、简单的生活，并懂得少欲、知足、感恩和分享，学会布施多余的东西。虽然这只是钱财上的微小布施，但也可以同时具备六度，在出离心和菩提心的基础上做布施，可以积累很大的资粮。这样，心就会慢慢平静下来，在这个平静当中，可以感受到自由、幸福与快乐。还要提醒自己，我不能沉醉在这小小的福报当中，我要用更多的时间去积极闻思修行。</a:t>
            </a:r>
          </a:p>
          <a:p>
            <a:pPr marL="0" indent="0">
              <a:buNone/>
            </a:pPr>
            <a:r>
              <a:rPr lang="zh-CN" altLang="en-US" sz="1200" dirty="0"/>
              <a:t>可是凡夫并不会这样想，当他们获得了世间的幸福之后，仍然不以为足，不但感觉不到幸福，还想再去寻找另外的幸福。身体和语言被贪欲心操纵、支配着，这样的话人永远得不到真正的幸福！</a:t>
            </a:r>
            <a:endParaRPr lang="en-US" altLang="zh-CN" sz="1200" dirty="0"/>
          </a:p>
          <a:p>
            <a:pPr marL="0" indent="0">
              <a:buNone/>
            </a:pPr>
            <a:r>
              <a:rPr lang="en-US" altLang="zh-CN" sz="1200" dirty="0"/>
              <a:t>4</a:t>
            </a:r>
            <a:r>
              <a:rPr lang="zh-CN" altLang="en-US" sz="1200" dirty="0"/>
              <a:t>、</a:t>
            </a:r>
            <a:r>
              <a:rPr lang="zh-CN" altLang="en-US" sz="1400" b="1" dirty="0"/>
              <a:t>修自他相换</a:t>
            </a:r>
            <a:r>
              <a:rPr lang="zh-CN" altLang="en-US" sz="1200" dirty="0"/>
              <a:t>遇到痛苦的时候，可以修自他相换；遇到幸福的时候，同样也要修自他相换。</a:t>
            </a:r>
          </a:p>
          <a:p>
            <a:pPr marL="0" indent="0">
              <a:buNone/>
            </a:pPr>
            <a:r>
              <a:rPr lang="zh-CN" altLang="en-US" sz="1200" dirty="0"/>
              <a:t>从世间的角度来说，身体健康，生活舒适，叫做享受幸福；从解脱的角度来说，这叫做浪费福报、浪费幸福。佛经中一再提醒我们：千万不要把幸福浪费掉了！所以，在事业成功、心情舒畅、幸福无比的时候，要修自他相换。观想天下所有众生都能分享自己的幸福与幸福之因，远离一切痛苦。</a:t>
            </a:r>
            <a:endParaRPr lang="en-US" altLang="zh-CN" sz="1200" dirty="0"/>
          </a:p>
          <a:p>
            <a:pPr marL="0" indent="0">
              <a:buNone/>
            </a:pPr>
            <a:r>
              <a:rPr lang="zh-CN" altLang="en-US" sz="2000" b="1" dirty="0"/>
              <a:t>二，胜义谛的方法（ 修空性。）</a:t>
            </a:r>
            <a:endParaRPr lang="en-US" altLang="zh-CN" sz="2000" b="1" dirty="0"/>
          </a:p>
          <a:p>
            <a:pPr marL="0" indent="0">
              <a:buNone/>
            </a:pPr>
            <a:r>
              <a:rPr lang="en-US" altLang="zh-CN" sz="1200" dirty="0"/>
              <a:t>1</a:t>
            </a:r>
            <a:r>
              <a:rPr lang="zh-CN" altLang="en-US" sz="1200" dirty="0"/>
              <a:t>、中观推理</a:t>
            </a:r>
            <a:endParaRPr lang="en-US" altLang="zh-CN" sz="1200" dirty="0"/>
          </a:p>
          <a:p>
            <a:pPr marL="0" indent="0">
              <a:buNone/>
            </a:pPr>
            <a:r>
              <a:rPr lang="zh-CN" altLang="en-US" sz="1000" dirty="0"/>
              <a:t>用中观的理论去推理，知道这个世界都是梦幻泡影，没有一个真实的东西，现实生活也是假的，幸福也是假的。</a:t>
            </a:r>
            <a:endParaRPr lang="en-US" altLang="zh-CN" sz="1000" dirty="0"/>
          </a:p>
          <a:p>
            <a:pPr marL="0" indent="0">
              <a:buNone/>
            </a:pPr>
            <a:r>
              <a:rPr lang="en-US" altLang="zh-CN" sz="1200" dirty="0"/>
              <a:t>2</a:t>
            </a:r>
            <a:r>
              <a:rPr lang="zh-CN" altLang="en-US" sz="1200" dirty="0"/>
              <a:t>、直接观心</a:t>
            </a:r>
            <a:r>
              <a:rPr lang="en-US" altLang="zh-CN" sz="1200" dirty="0"/>
              <a:t>--</a:t>
            </a:r>
            <a:r>
              <a:rPr lang="zh-CN" altLang="en-US" sz="1050" dirty="0"/>
              <a:t>观修</a:t>
            </a:r>
            <a:endParaRPr lang="en-US" altLang="zh-CN" sz="1050" dirty="0"/>
          </a:p>
          <a:p>
            <a:pPr marL="0" indent="0">
              <a:buNone/>
            </a:pPr>
            <a:r>
              <a:rPr lang="zh-CN" altLang="en-US" sz="1050" dirty="0"/>
              <a:t>观修之前，首先要明白，所谓痛苦与幸福，都是内心的感受。</a:t>
            </a:r>
            <a:endParaRPr lang="en-US" altLang="zh-CN" sz="1050" dirty="0"/>
          </a:p>
          <a:p>
            <a:pPr marL="0" indent="0">
              <a:buNone/>
            </a:pPr>
            <a:r>
              <a:rPr lang="zh-CN" altLang="en-US" sz="1100" dirty="0"/>
              <a:t>观修方法：</a:t>
            </a:r>
            <a:r>
              <a:rPr lang="en-US" altLang="zh-CN" sz="1100" b="1" dirty="0"/>
              <a:t>1</a:t>
            </a:r>
            <a:r>
              <a:rPr lang="zh-CN" altLang="en-US" sz="1100" b="1" dirty="0"/>
              <a:t>，修上师瑜伽</a:t>
            </a:r>
            <a:r>
              <a:rPr lang="zh-CN" altLang="en-US" sz="1000" dirty="0"/>
              <a:t>（看心的本性</a:t>
            </a:r>
            <a:r>
              <a:rPr lang="en-US" altLang="zh-CN" sz="1000" dirty="0"/>
              <a:t>--</a:t>
            </a:r>
            <a:r>
              <a:rPr lang="zh-CN" altLang="en-US" sz="1000" dirty="0"/>
              <a:t>清净、宁静、安静、光明、空性</a:t>
            </a:r>
            <a:r>
              <a:rPr lang="en-US" altLang="zh-CN" sz="1000" dirty="0"/>
              <a:t>.</a:t>
            </a:r>
            <a:r>
              <a:rPr lang="zh-CN" altLang="en-US" sz="1100" dirty="0"/>
              <a:t>）</a:t>
            </a:r>
            <a:r>
              <a:rPr lang="en-US" altLang="zh-CN" sz="1100" dirty="0"/>
              <a:t> </a:t>
            </a:r>
            <a:r>
              <a:rPr lang="en-US" altLang="zh-CN" sz="1100" b="1" dirty="0"/>
              <a:t>2</a:t>
            </a:r>
            <a:r>
              <a:rPr lang="zh-CN" altLang="en-US" sz="1100" b="1" dirty="0"/>
              <a:t>，调伏内心（</a:t>
            </a:r>
            <a:r>
              <a:rPr lang="zh-CN" altLang="en-US" sz="1000" dirty="0"/>
              <a:t>观修诸行无常、有漏皆苦之类的法，以克制过度的傲慢。让心不走两个极端，始终处于中立、正常的状态当中）</a:t>
            </a:r>
            <a:endParaRPr lang="en-US" altLang="zh-CN" sz="1000" dirty="0"/>
          </a:p>
          <a:p>
            <a:pPr marL="0" indent="0">
              <a:buNone/>
            </a:pPr>
            <a:endParaRPr lang="en-US" altLang="zh-CN" sz="1200" dirty="0"/>
          </a:p>
          <a:p>
            <a:pPr marL="0" indent="0">
              <a:buNone/>
            </a:pPr>
            <a:endParaRPr lang="en-US" sz="1200" dirty="0"/>
          </a:p>
          <a:p>
            <a:pPr marL="0" indent="0">
              <a:buNone/>
            </a:pPr>
            <a:endParaRPr lang="en-US" altLang="zh-CN" sz="1200" dirty="0"/>
          </a:p>
          <a:p>
            <a:pPr marL="0" indent="0">
              <a:buNone/>
            </a:pPr>
            <a:endParaRPr lang="en-US" altLang="zh-CN" sz="1200" dirty="0"/>
          </a:p>
          <a:p>
            <a:pPr marL="0" indent="0">
              <a:buNone/>
            </a:pPr>
            <a:endParaRPr lang="en-US" altLang="zh-CN" sz="1200" dirty="0"/>
          </a:p>
          <a:p>
            <a:pPr marL="0" indent="0">
              <a:buNone/>
            </a:pPr>
            <a:endParaRPr lang="en-US" altLang="zh-CN" sz="1200" dirty="0"/>
          </a:p>
          <a:p>
            <a:pPr marL="0" indent="0">
              <a:buNone/>
            </a:pPr>
            <a:endParaRPr lang="en-US" altLang="zh-CN" sz="1200" dirty="0"/>
          </a:p>
          <a:p>
            <a:endParaRPr lang="en-US" dirty="0"/>
          </a:p>
        </p:txBody>
      </p:sp>
    </p:spTree>
    <p:extLst>
      <p:ext uri="{BB962C8B-B14F-4D97-AF65-F5344CB8AC3E}">
        <p14:creationId xmlns:p14="http://schemas.microsoft.com/office/powerpoint/2010/main" val="984324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302" y="113455"/>
            <a:ext cx="10447789" cy="767389"/>
          </a:xfrm>
        </p:spPr>
        <p:txBody>
          <a:bodyPr>
            <a:normAutofit/>
          </a:bodyPr>
          <a:lstStyle/>
          <a:p>
            <a:r>
              <a:rPr lang="zh-CN" altLang="en-US" sz="3600" dirty="0"/>
              <a:t>        </a:t>
            </a:r>
            <a:r>
              <a:rPr lang="zh-CN" altLang="en-US" sz="3600" b="1" dirty="0"/>
              <a:t>语加持的修法</a:t>
            </a:r>
            <a:endParaRPr lang="en-US" sz="3600" b="1" dirty="0"/>
          </a:p>
        </p:txBody>
      </p:sp>
      <p:sp>
        <p:nvSpPr>
          <p:cNvPr id="3" name="Content Placeholder 2"/>
          <p:cNvSpPr>
            <a:spLocks noGrp="1"/>
          </p:cNvSpPr>
          <p:nvPr>
            <p:ph idx="1"/>
          </p:nvPr>
        </p:nvSpPr>
        <p:spPr>
          <a:xfrm>
            <a:off x="906010" y="973123"/>
            <a:ext cx="10481693" cy="5662569"/>
          </a:xfrm>
        </p:spPr>
        <p:txBody>
          <a:bodyPr>
            <a:normAutofit lnSpcReduction="10000"/>
          </a:bodyPr>
          <a:lstStyle/>
          <a:p>
            <a:r>
              <a:rPr lang="zh-CN" altLang="en-US" sz="2400" b="1" dirty="0"/>
              <a:t>为什么修语加持</a:t>
            </a:r>
            <a:endParaRPr lang="en-US" altLang="zh-CN" sz="2400" b="1" dirty="0"/>
          </a:p>
          <a:p>
            <a:pPr marL="0" indent="0">
              <a:buNone/>
            </a:pPr>
            <a:r>
              <a:rPr lang="zh-CN" altLang="en-US" sz="1400" dirty="0"/>
              <a:t>我们的语言，经常会被粗语、恶语、妄语等不善的语言所污染。若能每天早上以佛菩萨的力量，来加持我们的语言，则每天念心咒、念仪轨的效果会完全不同</a:t>
            </a:r>
            <a:r>
              <a:rPr lang="en-US" altLang="zh-CN" sz="1400" dirty="0"/>
              <a:t>——</a:t>
            </a:r>
            <a:r>
              <a:rPr lang="zh-CN" altLang="en-US" sz="1400" dirty="0"/>
              <a:t>功德更大、作用更大、效率更高。</a:t>
            </a:r>
            <a:endParaRPr lang="en-US" altLang="zh-CN" sz="1400" dirty="0"/>
          </a:p>
          <a:p>
            <a:r>
              <a:rPr lang="zh-CN" altLang="en-US" sz="2400" b="1" dirty="0"/>
              <a:t>具体修法</a:t>
            </a:r>
            <a:endParaRPr lang="en-US" altLang="zh-CN" sz="2400" b="1" dirty="0"/>
          </a:p>
          <a:p>
            <a:pPr marL="0" indent="0">
              <a:buNone/>
            </a:pPr>
            <a:r>
              <a:rPr lang="zh-CN" altLang="en-US" sz="1400" dirty="0"/>
              <a:t>每天早上刚刚醒过来的时候</a:t>
            </a:r>
            <a:r>
              <a:rPr lang="en-US" altLang="zh-CN" sz="1400" dirty="0"/>
              <a:t>---</a:t>
            </a:r>
            <a:r>
              <a:rPr lang="zh-CN" altLang="en-US" sz="1400" dirty="0"/>
              <a:t> 立即观想在前面的虚空中，自己的金刚上师显现为莲花生大师， 自己的本体，观想为益西措嘉空行，母自己的外形，为金刚瑜伽母 </a:t>
            </a:r>
            <a:r>
              <a:rPr lang="en-US" altLang="zh-CN" sz="1400" dirty="0"/>
              <a:t>–--</a:t>
            </a:r>
            <a:r>
              <a:rPr lang="zh-CN" altLang="en-US" sz="1400" dirty="0"/>
              <a:t> 观想莲花生大师手摇金刚铃鼓，摇鼓发出印度梵文元音和辅音的声音，把自己从梦中唤醒</a:t>
            </a:r>
            <a:r>
              <a:rPr lang="en-US" altLang="zh-CN" sz="1400" dirty="0"/>
              <a:t>---</a:t>
            </a:r>
            <a:r>
              <a:rPr lang="zh-CN" altLang="en-US" sz="1400" dirty="0"/>
              <a:t>念嗡啊吽。</a:t>
            </a:r>
            <a:endParaRPr lang="en-US" altLang="zh-CN" sz="1400" dirty="0"/>
          </a:p>
          <a:p>
            <a:pPr marL="0" indent="0">
              <a:buNone/>
            </a:pPr>
            <a:r>
              <a:rPr lang="zh-CN" altLang="en-US" sz="1400" dirty="0"/>
              <a:t>之后可以直接修行，然后再洗漱，吃早餐，也可以先洗漱，吃早餐，再修行。</a:t>
            </a:r>
            <a:endParaRPr lang="en-US" altLang="zh-CN" sz="1400" dirty="0"/>
          </a:p>
          <a:p>
            <a:pPr marL="0" indent="0">
              <a:buNone/>
            </a:pPr>
            <a:r>
              <a:rPr lang="zh-CN" altLang="en-US" sz="1800" b="1" dirty="0"/>
              <a:t>观想的方法</a:t>
            </a:r>
            <a:r>
              <a:rPr lang="zh-CN" altLang="en-US" sz="1800" dirty="0"/>
              <a:t>：</a:t>
            </a:r>
            <a:r>
              <a:rPr lang="zh-CN" altLang="en-US" dirty="0"/>
              <a:t> </a:t>
            </a:r>
            <a:r>
              <a:rPr lang="zh-CN" altLang="en-US" sz="1200" dirty="0"/>
              <a:t>在自己舌头上面的中间，观想一个红色的梵文“燃“ 字（ 是梵文火的种子咒，其本质为诸佛菩萨的智慧， ），燃字变成火焰。 燃烧掉自己现在这个撒谎、说粗语、说绮语、说离间语的舌头，然后变为空性， 在空性当中，观想火焰发出红光，红光凝聚，变成横卧的三股半金刚杵。半金刚杵的腰部是空心的，在空心当中，观想很小的莲花和平面的月轮。在莲花和月轮上面，观想三轮咒语：第一轮是红色元音字母咒；第二轮是白色辅音字母咒；第三是蓝色缘起咒。观想的每一个字母，都是竖立且一直转动着的。</a:t>
            </a:r>
            <a:endParaRPr lang="en-US" altLang="zh-CN" sz="1200" dirty="0"/>
          </a:p>
          <a:p>
            <a:pPr marL="0" indent="0">
              <a:buNone/>
            </a:pPr>
            <a:r>
              <a:rPr lang="zh-CN" altLang="en-US" sz="1050" b="1" dirty="0"/>
              <a:t>第一，在月轮的最里面，观想红色的梵文十六个元音字母咒“阿阿额额乌乌热热勒勒诶诶哦哦昂阿”</a:t>
            </a:r>
            <a:r>
              <a:rPr lang="en-US" sz="1050" b="1" dirty="0"/>
              <a:t> </a:t>
            </a:r>
            <a:r>
              <a:rPr lang="zh-CN" altLang="en-US" sz="1050" b="1" dirty="0"/>
              <a:t>，字母反时针排列，顺时针转动。</a:t>
            </a:r>
            <a:endParaRPr lang="en-US" altLang="zh-CN" sz="1050" b="1" dirty="0"/>
          </a:p>
          <a:p>
            <a:pPr marL="0" indent="0">
              <a:buNone/>
            </a:pPr>
            <a:r>
              <a:rPr lang="zh-CN" altLang="en-US" sz="1050" b="1" dirty="0"/>
              <a:t>第二，在元音字母的外围，观想三十四个白色的梵文辅音字母咒第二，在元音字母的外围，观想三十四个白色的梵文辅音字母咒， 排列顺序与转动方向，与前面观想的元音字母一样。</a:t>
            </a:r>
            <a:endParaRPr lang="en-US" altLang="zh-CN" sz="1050" b="1" dirty="0"/>
          </a:p>
          <a:p>
            <a:pPr marL="0" indent="0">
              <a:buNone/>
            </a:pPr>
            <a:r>
              <a:rPr lang="zh-CN" altLang="en-US" sz="1050" b="1" dirty="0"/>
              <a:t>第三，在辅音字母的后面，也即月轮的最外围，观想蓝色的缘起咒“嗡耶达玛黑德巴尔巴瓦，黑敦得堪达塔嘎多哈雅巴达，得堪匝友呢若达，诶旺巴德玛哈夏尔玛纳所哈缘起咒的排列与转动方向，也是跟前面一样的。</a:t>
            </a:r>
            <a:endParaRPr lang="en-US" altLang="zh-CN" sz="1050" b="1" dirty="0"/>
          </a:p>
          <a:p>
            <a:pPr marL="0" indent="0">
              <a:buNone/>
            </a:pPr>
            <a:r>
              <a:rPr lang="zh-CN" altLang="en-US" sz="1050" dirty="0"/>
              <a:t>每个咒最少念七遍，二十一遍也可以。</a:t>
            </a:r>
            <a:r>
              <a:rPr lang="zh-CN" altLang="en-US" sz="1050" b="1" u="sng" dirty="0"/>
              <a:t>一边念诵，一边观想：</a:t>
            </a:r>
            <a:r>
              <a:rPr lang="zh-CN" altLang="en-US" sz="1050" dirty="0"/>
              <a:t>咒轮转动和每一个字都发出与本字母颜色一样的红白蓝光。在光的顶端，观想以各种各样的供品供养十方诸佛菩萨。供养完毕之后，光芒收回，融入自己舌头化成的半金刚杵中心的咒语中，清净了自己从无始以来的语造罪业；同时观想自己获得十方诸佛菩萨语言的加持。</a:t>
            </a:r>
            <a:endParaRPr lang="en-US" altLang="zh-CN" sz="1050" dirty="0"/>
          </a:p>
          <a:p>
            <a:pPr marL="0" indent="0">
              <a:buNone/>
            </a:pPr>
            <a:r>
              <a:rPr lang="zh-CN" altLang="en-US" sz="1050" dirty="0"/>
              <a:t>这应该是我们现在的慧灯小组师兄们在修的一种语加持修法，还有一种复杂的语加持的修法，咒语的颜色和转动有所不同，在此不多介绍。</a:t>
            </a:r>
            <a:endParaRPr lang="en-US" altLang="zh-CN" sz="1050" dirty="0"/>
          </a:p>
          <a:p>
            <a:pPr marL="0" indent="0">
              <a:buNone/>
            </a:pPr>
            <a:r>
              <a:rPr lang="zh-CN" altLang="en-US" sz="1400" dirty="0"/>
              <a:t>如果是专门打坐、闭关期间，每天早上起来的时候，必须这样修一次。平时非闭关期间，若能每天早上修一次语加持修法，则当天念诵咒语的功德、善根、力量将完全不同。</a:t>
            </a:r>
          </a:p>
          <a:p>
            <a:endParaRPr lang="zh-CN" altLang="en-US" dirty="0"/>
          </a:p>
          <a:p>
            <a:pPr marL="0" indent="0">
              <a:buNone/>
            </a:pPr>
            <a:endParaRPr lang="en-US" sz="1050" dirty="0"/>
          </a:p>
        </p:txBody>
      </p:sp>
    </p:spTree>
    <p:extLst>
      <p:ext uri="{BB962C8B-B14F-4D97-AF65-F5344CB8AC3E}">
        <p14:creationId xmlns:p14="http://schemas.microsoft.com/office/powerpoint/2010/main" val="4034130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b="1" dirty="0"/>
              <a:t>本次复习串讲结束语</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endParaRPr lang="en-US" altLang="zh-CN" sz="3600" b="1" dirty="0"/>
          </a:p>
          <a:p>
            <a:pPr marL="0" indent="0">
              <a:buNone/>
            </a:pPr>
            <a:r>
              <a:rPr lang="zh-CN" altLang="en-US" sz="3600" b="1" dirty="0"/>
              <a:t>感恩三宝加持，感恩上师慈诚罗珠堪布的教诲</a:t>
            </a:r>
            <a:r>
              <a:rPr lang="zh-CN" altLang="en-US" sz="3600" dirty="0"/>
              <a:t>。</a:t>
            </a:r>
            <a:endParaRPr lang="en-US" altLang="zh-CN" sz="3600" dirty="0"/>
          </a:p>
          <a:p>
            <a:pPr marL="0" indent="0">
              <a:buNone/>
            </a:pPr>
            <a:endParaRPr lang="en-US" altLang="zh-CN" sz="3600" dirty="0"/>
          </a:p>
          <a:p>
            <a:pPr marL="0" indent="0">
              <a:buNone/>
            </a:pPr>
            <a:r>
              <a:rPr lang="zh-CN" altLang="en-US" sz="3600" dirty="0"/>
              <a:t>末学这次进行阶段性共四课的复习串讲。有师兄提出把串讲内容贴到小组群里，首先感谢师兄们的抬爱。可是由于修行太浅，初入闻思修。串讲内容有欠妥的地方，师兄们提出来加于改正。希望只在小组内部传阅，避免以盲导盲。再次感谢！</a:t>
            </a:r>
            <a:endParaRPr lang="en-US" altLang="zh-CN" sz="3600" dirty="0"/>
          </a:p>
          <a:p>
            <a:pPr marL="0" indent="0">
              <a:buNone/>
            </a:pPr>
            <a:r>
              <a:rPr lang="zh-CN" altLang="en-US" sz="3600" b="1" dirty="0"/>
              <a:t>南无阿弥托佛</a:t>
            </a:r>
            <a:r>
              <a:rPr lang="zh-CN" altLang="en-US" sz="3600" dirty="0"/>
              <a:t>。</a:t>
            </a:r>
            <a:endParaRPr lang="en-US" sz="3600" dirty="0"/>
          </a:p>
        </p:txBody>
      </p:sp>
    </p:spTree>
    <p:extLst>
      <p:ext uri="{BB962C8B-B14F-4D97-AF65-F5344CB8AC3E}">
        <p14:creationId xmlns:p14="http://schemas.microsoft.com/office/powerpoint/2010/main" val="1820937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501" y="876854"/>
            <a:ext cx="10515600" cy="1325563"/>
          </a:xfrm>
        </p:spPr>
        <p:txBody>
          <a:bodyPr>
            <a:normAutofit fontScale="90000"/>
          </a:bodyPr>
          <a:lstStyle/>
          <a:p>
            <a:r>
              <a:rPr lang="zh-CN" altLang="en-US" b="1" dirty="0"/>
              <a:t>          </a:t>
            </a:r>
            <a:r>
              <a:rPr lang="zh-CN" altLang="en-US" sz="4800" b="1" dirty="0"/>
              <a:t>莲师上师瑜伽的重要性</a:t>
            </a:r>
            <a:br>
              <a:rPr lang="en-US" altLang="zh-CN" dirty="0"/>
            </a:br>
            <a:endParaRPr lang="en-US" dirty="0"/>
          </a:p>
        </p:txBody>
      </p:sp>
      <p:sp>
        <p:nvSpPr>
          <p:cNvPr id="3" name="Content Placeholder 2"/>
          <p:cNvSpPr>
            <a:spLocks noGrp="1"/>
          </p:cNvSpPr>
          <p:nvPr>
            <p:ph idx="1"/>
          </p:nvPr>
        </p:nvSpPr>
        <p:spPr/>
        <p:txBody>
          <a:bodyPr/>
          <a:lstStyle/>
          <a:p>
            <a:pPr marL="0" indent="0">
              <a:buNone/>
            </a:pPr>
            <a:endParaRPr lang="en-US" altLang="zh-CN" sz="2400" b="1" dirty="0"/>
          </a:p>
          <a:p>
            <a:pPr marL="0" indent="0">
              <a:buNone/>
            </a:pPr>
            <a:r>
              <a:rPr lang="zh-CN" altLang="en-US" sz="3200" b="1" dirty="0"/>
              <a:t>修上师瑜伽是走向解脱，证悟空性的必须的途径。</a:t>
            </a:r>
            <a:endParaRPr lang="en-US" altLang="zh-CN" sz="3200" b="1" dirty="0"/>
          </a:p>
          <a:p>
            <a:pPr marL="0" indent="0">
              <a:buNone/>
            </a:pPr>
            <a:endParaRPr lang="en-US" altLang="zh-CN" sz="1600" dirty="0"/>
          </a:p>
          <a:p>
            <a:pPr marL="0" indent="0">
              <a:buNone/>
            </a:pPr>
            <a:r>
              <a:rPr lang="zh-CN" altLang="en-US" sz="1800" dirty="0"/>
              <a:t>密法三根本：上师、本尊和空行。</a:t>
            </a:r>
            <a:endParaRPr lang="en-US" altLang="zh-CN" sz="1800" dirty="0"/>
          </a:p>
          <a:p>
            <a:pPr marL="0" indent="0">
              <a:buNone/>
            </a:pPr>
            <a:r>
              <a:rPr lang="zh-CN" altLang="en-US" sz="1800" dirty="0"/>
              <a:t>三根本当中的第一，是莲花生大师等上师；第二，是观世音菩萨等寂静本尊，与普巴金刚等忿怒本尊；第三，是作明佛母、度母等女性本尊空行。</a:t>
            </a:r>
            <a:endParaRPr lang="en-US" altLang="zh-CN" sz="1800" dirty="0"/>
          </a:p>
          <a:p>
            <a:pPr marL="0" indent="0">
              <a:buNone/>
            </a:pPr>
            <a:r>
              <a:rPr lang="zh-CN" altLang="en-US" sz="1800" dirty="0"/>
              <a:t>三根本分别有不同的功德与加持， 在三根本的修法中，最重要的，就是上师的修法。莲师修法既可以作为生起次第的</a:t>
            </a:r>
            <a:r>
              <a:rPr lang="zh-CN" altLang="en-US" sz="1800" u="sng" dirty="0"/>
              <a:t>本尊</a:t>
            </a:r>
            <a:r>
              <a:rPr lang="zh-CN" altLang="en-US" sz="1800" dirty="0"/>
              <a:t>修法来修，也可以当作</a:t>
            </a:r>
            <a:r>
              <a:rPr lang="zh-CN" altLang="en-US" sz="1800" u="sng" dirty="0"/>
              <a:t>上师瑜伽</a:t>
            </a:r>
            <a:r>
              <a:rPr lang="zh-CN" altLang="en-US" sz="1800" dirty="0"/>
              <a:t>的修法来修，所以尤为重要。</a:t>
            </a:r>
            <a:endParaRPr lang="en-US" altLang="zh-CN" sz="1800" dirty="0"/>
          </a:p>
          <a:p>
            <a:pPr marL="0" indent="0">
              <a:buNone/>
            </a:pPr>
            <a:r>
              <a:rPr lang="zh-CN" altLang="en-US" sz="1800" dirty="0"/>
              <a:t>对于学佛的人来说，学佛的最终目标，是为了断除烦恼；而要断除烦恼，就必须证悟。上师瑜伽，就是一种非常简便又非常直接的证悟方式。莲花生大师的修法，包含了所有的上师瑜伽修法。</a:t>
            </a:r>
            <a:endParaRPr lang="en-US" sz="1800" dirty="0"/>
          </a:p>
        </p:txBody>
      </p:sp>
    </p:spTree>
    <p:extLst>
      <p:ext uri="{BB962C8B-B14F-4D97-AF65-F5344CB8AC3E}">
        <p14:creationId xmlns:p14="http://schemas.microsoft.com/office/powerpoint/2010/main" val="184993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          </a:t>
            </a:r>
            <a:r>
              <a:rPr lang="zh-CN" altLang="en-US" b="1" dirty="0"/>
              <a:t>什么人适合修莲师上师瑜伽</a:t>
            </a:r>
            <a:br>
              <a:rPr lang="en-US" altLang="zh-CN" dirty="0"/>
            </a:br>
            <a:endParaRPr lang="en-US" dirty="0"/>
          </a:p>
        </p:txBody>
      </p:sp>
      <p:sp>
        <p:nvSpPr>
          <p:cNvPr id="3" name="Content Placeholder 2"/>
          <p:cNvSpPr>
            <a:spLocks noGrp="1"/>
          </p:cNvSpPr>
          <p:nvPr>
            <p:ph idx="1"/>
          </p:nvPr>
        </p:nvSpPr>
        <p:spPr>
          <a:xfrm>
            <a:off x="838200" y="1610686"/>
            <a:ext cx="10515600" cy="4566277"/>
          </a:xfrm>
        </p:spPr>
        <p:txBody>
          <a:bodyPr>
            <a:normAutofit fontScale="77500" lnSpcReduction="20000"/>
          </a:bodyPr>
          <a:lstStyle/>
          <a:p>
            <a:pPr marL="0" indent="0">
              <a:buNone/>
            </a:pPr>
            <a:r>
              <a:rPr lang="en-US" altLang="zh-CN" dirty="0"/>
              <a:t>1</a:t>
            </a:r>
            <a:r>
              <a:rPr lang="zh-CN" altLang="en-US" dirty="0"/>
              <a:t>，</a:t>
            </a:r>
            <a:r>
              <a:rPr lang="zh-CN" altLang="en-US" b="1" dirty="0"/>
              <a:t>刚入门修行的人。</a:t>
            </a:r>
            <a:endParaRPr lang="en-US" altLang="zh-CN" b="1" dirty="0"/>
          </a:p>
          <a:p>
            <a:pPr marL="0" indent="0">
              <a:buNone/>
            </a:pPr>
            <a:r>
              <a:rPr lang="en-US" dirty="0"/>
              <a:t>        </a:t>
            </a:r>
            <a:r>
              <a:rPr lang="zh-CN" altLang="en-US" sz="1800" dirty="0"/>
              <a:t>修行过程中会遇到一些违缘，在没有修出出离心和菩提心前，先修莲师瑜伽，念修</a:t>
            </a:r>
            <a:r>
              <a:rPr lang="en-US" altLang="zh-CN" sz="1800" dirty="0"/>
              <a:t>10</a:t>
            </a:r>
            <a:r>
              <a:rPr lang="zh-CN" altLang="en-US" sz="1800" dirty="0"/>
              <a:t>万莲师心咒，再修其它修法，会非常顺利</a:t>
            </a:r>
            <a:r>
              <a:rPr lang="en-US" altLang="zh-CN" sz="1800" dirty="0"/>
              <a:t>.</a:t>
            </a:r>
          </a:p>
          <a:p>
            <a:pPr marL="0" indent="0">
              <a:buNone/>
            </a:pPr>
            <a:endParaRPr lang="en-US" altLang="zh-CN" sz="1800" dirty="0"/>
          </a:p>
          <a:p>
            <a:pPr marL="0" indent="0">
              <a:buNone/>
            </a:pPr>
            <a:r>
              <a:rPr lang="en-US" altLang="zh-CN" dirty="0"/>
              <a:t>2</a:t>
            </a:r>
            <a:r>
              <a:rPr lang="zh-CN" altLang="en-US" dirty="0"/>
              <a:t>，</a:t>
            </a:r>
            <a:r>
              <a:rPr lang="zh-CN" altLang="en-US" b="1" dirty="0"/>
              <a:t>正在修行的人。</a:t>
            </a:r>
            <a:endParaRPr lang="en-US" altLang="zh-CN" b="1" dirty="0"/>
          </a:p>
          <a:p>
            <a:pPr marL="0" indent="0">
              <a:buNone/>
            </a:pPr>
            <a:r>
              <a:rPr lang="en-US" dirty="0"/>
              <a:t>       </a:t>
            </a:r>
            <a:r>
              <a:rPr lang="zh-CN" altLang="en-US" sz="1800" dirty="0"/>
              <a:t>正在修加行和其它法门的人，若每年先修莲师瑜伽，念诵</a:t>
            </a:r>
            <a:r>
              <a:rPr lang="en-US" altLang="zh-CN" sz="1800" dirty="0"/>
              <a:t>10</a:t>
            </a:r>
            <a:r>
              <a:rPr lang="zh-CN" altLang="en-US" sz="1800" dirty="0"/>
              <a:t>万莲师心咒或金刚七句祈祷文，依靠莲花生大师的加持，就可以遣除一年中所有修行上的障碍。</a:t>
            </a:r>
            <a:endParaRPr lang="en-US" altLang="zh-CN" sz="1800" dirty="0"/>
          </a:p>
          <a:p>
            <a:pPr marL="0" indent="0">
              <a:buNone/>
            </a:pPr>
            <a:endParaRPr lang="en-US" altLang="zh-CN" sz="1800" dirty="0"/>
          </a:p>
          <a:p>
            <a:pPr marL="0" indent="0">
              <a:buNone/>
            </a:pPr>
            <a:r>
              <a:rPr lang="en-US" altLang="zh-CN" dirty="0"/>
              <a:t>3</a:t>
            </a:r>
            <a:r>
              <a:rPr lang="zh-CN" altLang="en-US" dirty="0"/>
              <a:t>，</a:t>
            </a:r>
            <a:r>
              <a:rPr lang="zh-CN" altLang="en-US" b="1" dirty="0"/>
              <a:t>出现违缘的人</a:t>
            </a:r>
            <a:r>
              <a:rPr lang="zh-CN" altLang="en-US" dirty="0"/>
              <a:t>。</a:t>
            </a:r>
            <a:endParaRPr lang="en-US" altLang="zh-CN" dirty="0"/>
          </a:p>
          <a:p>
            <a:pPr marL="0" indent="0">
              <a:buNone/>
            </a:pPr>
            <a:r>
              <a:rPr lang="en-US" dirty="0"/>
              <a:t>       </a:t>
            </a:r>
            <a:r>
              <a:rPr lang="zh-CN" altLang="en-US" sz="1800" dirty="0"/>
              <a:t>在工作，修行中出现违缘时，念莲花生大师的上师瑜伽， 能得到加持，即可遣除违缘。</a:t>
            </a:r>
            <a:endParaRPr lang="en-US" altLang="zh-CN" sz="1800" dirty="0"/>
          </a:p>
          <a:p>
            <a:pPr marL="0" indent="0">
              <a:buNone/>
            </a:pPr>
            <a:endParaRPr lang="en-US" altLang="zh-CN" sz="1800" dirty="0"/>
          </a:p>
          <a:p>
            <a:pPr marL="0" indent="0">
              <a:buNone/>
            </a:pPr>
            <a:r>
              <a:rPr lang="en-US" altLang="zh-CN" dirty="0"/>
              <a:t>4</a:t>
            </a:r>
            <a:r>
              <a:rPr lang="zh-CN" altLang="en-US" dirty="0"/>
              <a:t>，</a:t>
            </a:r>
            <a:r>
              <a:rPr lang="zh-CN" altLang="en-US" b="1" dirty="0"/>
              <a:t>希望证悟的人</a:t>
            </a:r>
            <a:r>
              <a:rPr lang="zh-CN" altLang="en-US" dirty="0"/>
              <a:t>。</a:t>
            </a:r>
            <a:endParaRPr lang="en-US" altLang="zh-CN" dirty="0"/>
          </a:p>
          <a:p>
            <a:pPr marL="0" indent="0">
              <a:buNone/>
            </a:pPr>
            <a:r>
              <a:rPr lang="en-US" dirty="0"/>
              <a:t>       </a:t>
            </a:r>
            <a:r>
              <a:rPr lang="zh-CN" altLang="en-US" sz="1800" dirty="0"/>
              <a:t>加行修完，万事具备，只欠证悟的时候，莲师瑜伽的修法显得格外重要，无论是明心见性还是证悟大圆满，都无法用语言来形容，用其它修法行不通，只有上师瑜伽的修法才是证悟的最佳途径。</a:t>
            </a:r>
            <a:endParaRPr lang="en-US" altLang="zh-CN" sz="1800" dirty="0"/>
          </a:p>
          <a:p>
            <a:pPr marL="0" indent="0">
              <a:buNone/>
            </a:pPr>
            <a:r>
              <a:rPr lang="en-US" sz="1800" dirty="0"/>
              <a:t>          </a:t>
            </a:r>
            <a:r>
              <a:rPr lang="zh-CN" altLang="en-US" sz="1800" dirty="0"/>
              <a:t>也就是说，在修行开始的准备阶段，中间的修行阶段，以及最后的证悟阶段，莲师瑜伽的修法都举足轻重。</a:t>
            </a:r>
            <a:endParaRPr lang="en-US" sz="1800" dirty="0"/>
          </a:p>
        </p:txBody>
      </p:sp>
    </p:spTree>
    <p:extLst>
      <p:ext uri="{BB962C8B-B14F-4D97-AF65-F5344CB8AC3E}">
        <p14:creationId xmlns:p14="http://schemas.microsoft.com/office/powerpoint/2010/main" val="4287874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789" y="167780"/>
            <a:ext cx="10431010" cy="1191238"/>
          </a:xfrm>
        </p:spPr>
        <p:txBody>
          <a:bodyPr>
            <a:normAutofit fontScale="90000"/>
          </a:bodyPr>
          <a:lstStyle/>
          <a:p>
            <a:r>
              <a:rPr lang="zh-CN" altLang="en-US" b="1" dirty="0"/>
              <a:t>          莲花生大师的功德</a:t>
            </a:r>
            <a:br>
              <a:rPr lang="en-US" altLang="zh-CN" b="1" dirty="0"/>
            </a:br>
            <a:endParaRPr lang="en-US" b="1" dirty="0"/>
          </a:p>
        </p:txBody>
      </p:sp>
      <p:sp>
        <p:nvSpPr>
          <p:cNvPr id="3" name="Content Placeholder 2"/>
          <p:cNvSpPr>
            <a:spLocks noGrp="1"/>
          </p:cNvSpPr>
          <p:nvPr>
            <p:ph idx="1"/>
          </p:nvPr>
        </p:nvSpPr>
        <p:spPr>
          <a:xfrm>
            <a:off x="780177" y="956345"/>
            <a:ext cx="10741404" cy="5629013"/>
          </a:xfrm>
        </p:spPr>
        <p:txBody>
          <a:bodyPr>
            <a:normAutofit lnSpcReduction="10000"/>
          </a:bodyPr>
          <a:lstStyle/>
          <a:p>
            <a:r>
              <a:rPr lang="zh-CN" altLang="en-US" b="1" dirty="0"/>
              <a:t>把无上密法带到藏地</a:t>
            </a:r>
            <a:endParaRPr lang="en-US" altLang="zh-CN" b="1" dirty="0"/>
          </a:p>
          <a:p>
            <a:pPr marL="0" indent="0">
              <a:buNone/>
            </a:pPr>
            <a:r>
              <a:rPr lang="zh-CN" altLang="en-US" sz="1600" b="1" dirty="0"/>
              <a:t>目前，佛教主要存在于三种语言体系当中：巴利文、汉语和藏语， 唯有藏语体系当中，才有无上密法。但是在莲花生大师进藏之前，藏地没有无上密法。莲花生大师进藏之前，有很多成就者， 由于魔障阻扰都无法将密法弘扬开来， 只有求助于莲花生大师， 莲花生大师受命于危难之间，在藏地示现神通，调伏诸魔，遣除一切违缘之后，才把印度最高深的密法弘扬到藏区。迄今为止，虽然已经历一千多年的风风雨雨，但无上密法的典籍、 修法、传承与灌顶等内涵，仍然完整无缺地保留在藏地。</a:t>
            </a:r>
            <a:endParaRPr lang="en-US" sz="1600" b="1" dirty="0"/>
          </a:p>
          <a:p>
            <a:pPr marL="0" indent="0">
              <a:buNone/>
            </a:pPr>
            <a:r>
              <a:rPr lang="zh-CN" altLang="en-US" sz="1600" b="1" dirty="0"/>
              <a:t>如果没有莲花生大师，就不会有完整的藏传佛教，至少大手印、大圆满等无上密法就成了空缺。</a:t>
            </a:r>
            <a:endParaRPr lang="en-US" sz="1600" b="1" dirty="0"/>
          </a:p>
          <a:p>
            <a:r>
              <a:rPr lang="zh-CN" altLang="en-US" b="1" dirty="0"/>
              <a:t>弘扬佛法</a:t>
            </a:r>
            <a:endParaRPr lang="en-US" altLang="zh-CN" b="1" dirty="0"/>
          </a:p>
          <a:p>
            <a:pPr marL="0" indent="0">
              <a:buNone/>
            </a:pPr>
            <a:r>
              <a:rPr lang="zh-CN" altLang="en-US" sz="1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莲花生大师在藏地，留下了许多弘扬佛法的伏藏品。</a:t>
            </a:r>
            <a:r>
              <a:rPr lang="zh-CN" altLang="en-US" b="1" dirty="0"/>
              <a:t> </a:t>
            </a:r>
            <a:r>
              <a:rPr lang="zh-CN" altLang="en-US" sz="1600" b="1" dirty="0"/>
              <a:t>在莲花生大师的教言当中说过，他将来会以不同的形象、不同的生命、不同的身份、不同的相貌出现在藏区、汉地乃至全世界，以度化各类众生，</a:t>
            </a:r>
            <a:r>
              <a:rPr lang="zh-CN" altLang="en-US" sz="1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后来示显在不同的年代，根据不同的众生根基和需求以不同的化身取出伏藏品来</a:t>
            </a:r>
            <a:r>
              <a:rPr lang="zh-CN" altLang="en-US" sz="1600" b="1" dirty="0"/>
              <a:t>弘扬佛法。比如宗喀巴大师，阿底峡尊者，多罗那他等很多的高僧大德，都是莲花生大师的化身。这些成就者都对弘扬佛法都做出了巨大的贡献。</a:t>
            </a:r>
            <a:endParaRPr lang="en-US" altLang="zh-CN" sz="1600" b="1" dirty="0"/>
          </a:p>
          <a:p>
            <a:r>
              <a:rPr lang="zh-CN" altLang="en-US" sz="2600" b="1" dirty="0"/>
              <a:t>释迦牟尼佛和阿弥陀佛的化身</a:t>
            </a:r>
            <a:endParaRPr lang="en-US" altLang="zh-CN" sz="2600" b="1" dirty="0"/>
          </a:p>
          <a:p>
            <a:pPr marL="0" indent="0">
              <a:buNone/>
            </a:pPr>
            <a:r>
              <a:rPr lang="zh-CN" altLang="en-US" sz="1600" b="1" dirty="0"/>
              <a:t>据佛经记载：莲花生大师就是释迦牟尼佛的化身，释迦牟尼佛以佛陀的身份弘扬显宗、度化众生；弘扬密法时，则化现为莲花生大师的身份。</a:t>
            </a:r>
            <a:endParaRPr lang="en-US" altLang="zh-CN" sz="1600" b="1" dirty="0"/>
          </a:p>
          <a:p>
            <a:pPr marL="0" indent="0">
              <a:buNone/>
            </a:pPr>
            <a:r>
              <a:rPr lang="zh-CN" altLang="en-US" sz="1700" b="1" dirty="0"/>
              <a:t>几乎在每一幅莲花生大师的唐卡上面，都会在莲师头顶画一尊阿弥陀佛的小像。其含义就是为了表示，莲花生大师就是阿弥陀佛的化身</a:t>
            </a:r>
            <a:endParaRPr lang="en-US" altLang="zh-CN" sz="1700" b="1" dirty="0"/>
          </a:p>
          <a:p>
            <a:pPr marL="0" indent="0">
              <a:buNone/>
            </a:pPr>
            <a:r>
              <a:rPr lang="zh-CN" altLang="en-US" sz="1700" b="1" dirty="0"/>
              <a:t>莲花生大师为诸佛菩萨的总体，是所有佛菩萨的代表。 也可以说，莲花生大师包含了所有佛菩萨的加持和功德。</a:t>
            </a:r>
            <a:endParaRPr lang="en-US" altLang="zh-CN" sz="1700" b="1" dirty="0"/>
          </a:p>
          <a:p>
            <a:pPr marL="0" indent="0">
              <a:buNone/>
            </a:pPr>
            <a:endParaRPr lang="en-US"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9625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232" y="365126"/>
            <a:ext cx="10464567" cy="1074606"/>
          </a:xfrm>
        </p:spPr>
        <p:txBody>
          <a:bodyPr/>
          <a:lstStyle/>
          <a:p>
            <a:r>
              <a:rPr lang="zh-CN" altLang="en-US" dirty="0"/>
              <a:t>             </a:t>
            </a:r>
            <a:r>
              <a:rPr lang="zh-CN" altLang="en-US" b="1" dirty="0"/>
              <a:t>观想莲花生大师的方法</a:t>
            </a:r>
            <a:endParaRPr lang="en-US" b="1" dirty="0"/>
          </a:p>
        </p:txBody>
      </p:sp>
      <p:sp>
        <p:nvSpPr>
          <p:cNvPr id="3" name="Content Placeholder 2"/>
          <p:cNvSpPr>
            <a:spLocks noGrp="1"/>
          </p:cNvSpPr>
          <p:nvPr>
            <p:ph idx="1"/>
          </p:nvPr>
        </p:nvSpPr>
        <p:spPr>
          <a:xfrm>
            <a:off x="1216404" y="1439731"/>
            <a:ext cx="10136696" cy="4298339"/>
          </a:xfrm>
        </p:spPr>
        <p:txBody>
          <a:bodyPr>
            <a:normAutofit/>
          </a:bodyPr>
          <a:lstStyle/>
          <a:p>
            <a:pPr marL="0" indent="0">
              <a:buNone/>
            </a:pPr>
            <a:endParaRPr lang="en-US" altLang="zh-CN" b="1" dirty="0"/>
          </a:p>
          <a:p>
            <a:pPr marL="0" indent="0">
              <a:buNone/>
            </a:pPr>
            <a:r>
              <a:rPr lang="en-US" altLang="zh-CN" b="1" dirty="0"/>
              <a:t>1</a:t>
            </a:r>
            <a:r>
              <a:rPr lang="zh-CN" altLang="en-US" b="1" dirty="0"/>
              <a:t>，</a:t>
            </a:r>
            <a:r>
              <a:rPr lang="zh-CN" altLang="en-US" sz="3200" b="1" dirty="0"/>
              <a:t>首先必须在内心有一个很清晰的莲花生大师的形象。</a:t>
            </a:r>
            <a:endParaRPr lang="en-US" altLang="zh-CN" sz="3200" b="1" dirty="0"/>
          </a:p>
          <a:p>
            <a:pPr marL="0" indent="0">
              <a:buNone/>
            </a:pPr>
            <a:r>
              <a:rPr lang="en-US" altLang="zh-CN" dirty="0"/>
              <a:t>        </a:t>
            </a:r>
            <a:r>
              <a:rPr lang="zh-CN" altLang="en-US" sz="1800" dirty="0"/>
              <a:t>如果观想不清楚，就在自己面前放一幅开光莲师唐卡，长时间专注观看，所有细节都要看的清清楚楚，先看莲师整体，再看局部</a:t>
            </a:r>
            <a:r>
              <a:rPr lang="en-US" altLang="zh-CN" sz="1800" dirty="0"/>
              <a:t>-</a:t>
            </a:r>
            <a:r>
              <a:rPr lang="zh-CN" altLang="en-US" sz="1800" dirty="0"/>
              <a:t>右手、左手 、右腿 、左腿 、衣服、服饰等等。长期反复训练，就能观想成功了。</a:t>
            </a:r>
            <a:endParaRPr lang="en-US" altLang="zh-CN" sz="1800" dirty="0"/>
          </a:p>
          <a:p>
            <a:pPr marL="0" indent="0">
              <a:buNone/>
            </a:pPr>
            <a:endParaRPr lang="en-US" altLang="zh-CN" sz="1800" dirty="0"/>
          </a:p>
          <a:p>
            <a:pPr marL="0" indent="0">
              <a:buNone/>
            </a:pPr>
            <a:r>
              <a:rPr lang="en-US" altLang="zh-CN" dirty="0"/>
              <a:t>2</a:t>
            </a:r>
            <a:r>
              <a:rPr lang="zh-CN" altLang="en-US" dirty="0"/>
              <a:t>，</a:t>
            </a:r>
            <a:r>
              <a:rPr lang="zh-CN" altLang="en-US" sz="3200" b="1" dirty="0"/>
              <a:t>心要静下来</a:t>
            </a:r>
            <a:r>
              <a:rPr lang="zh-CN" altLang="en-US" b="1" dirty="0"/>
              <a:t>。</a:t>
            </a:r>
            <a:endParaRPr lang="en-US" altLang="zh-CN" b="1" dirty="0"/>
          </a:p>
          <a:p>
            <a:pPr marL="0" indent="0">
              <a:buNone/>
            </a:pPr>
            <a:r>
              <a:rPr lang="en-US" altLang="zh-CN" sz="1800" dirty="0"/>
              <a:t>     </a:t>
            </a:r>
            <a:r>
              <a:rPr lang="zh-CN" altLang="en-US" sz="1800" dirty="0"/>
              <a:t>心静才能观想清楚。</a:t>
            </a:r>
            <a:r>
              <a:rPr lang="en-US" altLang="zh-CN" sz="1800" dirty="0"/>
              <a:t> </a:t>
            </a:r>
            <a:r>
              <a:rPr lang="zh-CN" altLang="en-US" sz="1800" dirty="0"/>
              <a:t>心静不下来，影响观想的效果。心静不下来的解决方法就是修禅定。学习寂止修法。</a:t>
            </a:r>
            <a:endParaRPr lang="en-US" altLang="zh-CN" sz="1800" dirty="0"/>
          </a:p>
          <a:p>
            <a:pPr marL="0" indent="0">
              <a:buNone/>
            </a:pPr>
            <a:r>
              <a:rPr lang="en-US" altLang="zh-CN" sz="1800" dirty="0"/>
              <a:t>        </a:t>
            </a:r>
          </a:p>
          <a:p>
            <a:pPr marL="0" indent="0">
              <a:buNone/>
            </a:pPr>
            <a:endParaRPr lang="en-US" altLang="zh-CN" dirty="0"/>
          </a:p>
          <a:p>
            <a:pPr marL="0" indent="0">
              <a:buNone/>
            </a:pPr>
            <a:endParaRPr lang="en-US" dirty="0"/>
          </a:p>
        </p:txBody>
      </p:sp>
    </p:spTree>
    <p:extLst>
      <p:ext uri="{BB962C8B-B14F-4D97-AF65-F5344CB8AC3E}">
        <p14:creationId xmlns:p14="http://schemas.microsoft.com/office/powerpoint/2010/main" val="1715018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b="1" dirty="0"/>
              <a:t>金刚七句之上师瑜伽的具体修法</a:t>
            </a:r>
            <a:endParaRPr lang="en-US" b="1" dirty="0"/>
          </a:p>
        </p:txBody>
      </p:sp>
      <p:sp>
        <p:nvSpPr>
          <p:cNvPr id="3" name="Content Placeholder 2"/>
          <p:cNvSpPr>
            <a:spLocks noGrp="1"/>
          </p:cNvSpPr>
          <p:nvPr>
            <p:ph idx="1"/>
          </p:nvPr>
        </p:nvSpPr>
        <p:spPr/>
        <p:txBody>
          <a:bodyPr/>
          <a:lstStyle/>
          <a:p>
            <a:pPr marL="0" indent="0">
              <a:buNone/>
            </a:pPr>
            <a:endParaRPr lang="en-US" altLang="zh-CN" b="1" dirty="0"/>
          </a:p>
          <a:p>
            <a:pPr marL="0" indent="0">
              <a:buNone/>
            </a:pPr>
            <a:r>
              <a:rPr lang="zh-CN" altLang="en-US" b="1" dirty="0"/>
              <a:t>（一）观想</a:t>
            </a:r>
            <a:endParaRPr lang="en-US" altLang="zh-CN" b="1" dirty="0"/>
          </a:p>
          <a:p>
            <a:pPr marL="0" indent="0">
              <a:buNone/>
            </a:pPr>
            <a:r>
              <a:rPr lang="zh-CN" altLang="en-US" b="1" dirty="0"/>
              <a:t>（二）修七支供</a:t>
            </a:r>
            <a:endParaRPr lang="en-US" altLang="zh-CN" b="1" dirty="0"/>
          </a:p>
          <a:p>
            <a:pPr marL="0" indent="0">
              <a:buNone/>
            </a:pPr>
            <a:r>
              <a:rPr lang="zh-CN" altLang="en-US" b="1" dirty="0"/>
              <a:t>（三）祈祷</a:t>
            </a:r>
            <a:endParaRPr lang="en-US" altLang="zh-CN" b="1" dirty="0"/>
          </a:p>
          <a:p>
            <a:pPr marL="0" indent="0">
              <a:buNone/>
            </a:pPr>
            <a:r>
              <a:rPr lang="zh-CN" altLang="en-US" b="1" dirty="0"/>
              <a:t>（四）接受灌顶</a:t>
            </a:r>
            <a:endParaRPr lang="en-US" altLang="zh-CN" b="1" dirty="0"/>
          </a:p>
          <a:p>
            <a:pPr marL="0" indent="0">
              <a:buNone/>
            </a:pPr>
            <a:r>
              <a:rPr lang="zh-CN" altLang="en-US" b="1" dirty="0"/>
              <a:t>（五）回向，起座。</a:t>
            </a:r>
            <a:endParaRPr lang="en-US" dirty="0"/>
          </a:p>
        </p:txBody>
      </p:sp>
    </p:spTree>
    <p:extLst>
      <p:ext uri="{BB962C8B-B14F-4D97-AF65-F5344CB8AC3E}">
        <p14:creationId xmlns:p14="http://schemas.microsoft.com/office/powerpoint/2010/main" val="878725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510" y="365126"/>
            <a:ext cx="10355510" cy="691888"/>
          </a:xfrm>
        </p:spPr>
        <p:txBody>
          <a:bodyPr>
            <a:noAutofit/>
          </a:bodyPr>
          <a:lstStyle/>
          <a:p>
            <a:r>
              <a:rPr lang="zh-CN" altLang="en-US" b="1" dirty="0"/>
              <a:t>            具体修法之一</a:t>
            </a:r>
            <a:r>
              <a:rPr lang="en-US" altLang="zh-CN" b="1" dirty="0"/>
              <a:t>     </a:t>
            </a:r>
            <a:r>
              <a:rPr lang="zh-CN" altLang="en-US" b="1" dirty="0"/>
              <a:t>观想</a:t>
            </a:r>
            <a:endParaRPr lang="en-US" b="1" dirty="0"/>
          </a:p>
        </p:txBody>
      </p:sp>
      <p:sp>
        <p:nvSpPr>
          <p:cNvPr id="3" name="Content Placeholder 2"/>
          <p:cNvSpPr>
            <a:spLocks noGrp="1"/>
          </p:cNvSpPr>
          <p:nvPr>
            <p:ph idx="1"/>
          </p:nvPr>
        </p:nvSpPr>
        <p:spPr>
          <a:xfrm>
            <a:off x="830510" y="1057014"/>
            <a:ext cx="10523290" cy="5800985"/>
          </a:xfrm>
        </p:spPr>
        <p:txBody>
          <a:bodyPr>
            <a:normAutofit/>
          </a:bodyPr>
          <a:lstStyle/>
          <a:p>
            <a:pPr marL="0" indent="0">
              <a:buNone/>
            </a:pPr>
            <a:endParaRPr lang="en-US" altLang="zh-CN" dirty="0"/>
          </a:p>
          <a:p>
            <a:pPr marL="0" indent="0">
              <a:buNone/>
            </a:pPr>
            <a:r>
              <a:rPr lang="zh-CN" altLang="en-US" dirty="0"/>
              <a:t>一，</a:t>
            </a:r>
            <a:r>
              <a:rPr lang="zh-CN" altLang="en-US" b="1" dirty="0"/>
              <a:t>观想莲花生大师</a:t>
            </a:r>
            <a:endParaRPr lang="en-US" altLang="zh-CN" b="1" dirty="0"/>
          </a:p>
          <a:p>
            <a:pPr marL="0" indent="0">
              <a:buNone/>
            </a:pPr>
            <a:endParaRPr lang="en-US" altLang="zh-CN" b="1" dirty="0"/>
          </a:p>
          <a:p>
            <a:pPr marL="0" indent="0">
              <a:buNone/>
            </a:pPr>
            <a:r>
              <a:rPr lang="zh-CN" altLang="en-US" sz="1500" b="1" dirty="0"/>
              <a:t>            阿</a:t>
            </a:r>
          </a:p>
          <a:p>
            <a:pPr marL="0" indent="0">
              <a:buNone/>
            </a:pPr>
            <a:r>
              <a:rPr lang="zh-CN" altLang="en-US" sz="1500" b="1" dirty="0"/>
              <a:t>            自身平庸安住前虚空，邬金无垢达娜果夏湖，</a:t>
            </a:r>
          </a:p>
          <a:p>
            <a:pPr marL="0" indent="0">
              <a:buNone/>
            </a:pPr>
            <a:r>
              <a:rPr lang="zh-CN" altLang="en-US" sz="1500" b="1" dirty="0"/>
              <a:t>            深邃盈满具八功德水，中央珍宝莲花盛开中。</a:t>
            </a:r>
          </a:p>
          <a:p>
            <a:pPr marL="0" indent="0">
              <a:buNone/>
            </a:pPr>
            <a:r>
              <a:rPr lang="zh-CN" altLang="en-US" sz="1500" b="1" dirty="0"/>
              <a:t>            皈处总集邬金金刚持，相好赫奕措嘉母双运，</a:t>
            </a:r>
          </a:p>
          <a:p>
            <a:pPr marL="0" indent="0">
              <a:buNone/>
            </a:pPr>
            <a:r>
              <a:rPr lang="zh-CN" altLang="en-US" sz="1500" b="1" dirty="0"/>
              <a:t>            右持金刚左持托巴瓶，绸缎珍宝骨饰庄严美。</a:t>
            </a:r>
          </a:p>
          <a:p>
            <a:pPr marL="0" indent="0">
              <a:buNone/>
            </a:pPr>
            <a:r>
              <a:rPr lang="zh-CN" altLang="en-US" sz="1500" b="1" dirty="0"/>
              <a:t>            五光界中大乐威光耀，三根眷属之海如云集，</a:t>
            </a:r>
          </a:p>
          <a:p>
            <a:pPr marL="0" indent="0">
              <a:buNone/>
            </a:pPr>
            <a:r>
              <a:rPr lang="zh-CN" altLang="en-US" sz="1500" b="1" dirty="0"/>
              <a:t>            加持大悲甘霖垂视我。</a:t>
            </a:r>
          </a:p>
          <a:p>
            <a:pPr marL="0" indent="0">
              <a:buNone/>
            </a:pPr>
            <a:r>
              <a:rPr lang="zh-CN" altLang="en-US" sz="2000" dirty="0"/>
              <a:t>这篇偈颂展示了观想的内容：在自己面前虚空中，观想一个莲花湖，湖中央有一朵莲花，莲花上面是佛父佛母双运的莲花生大师，周围有寂静和忿怒本尊、空行、空行母等佛菩萨围绕。莲师及空行、空行母、本尊在内的佛菩萨都以超胜的智慧和慈悲垂念着我们。观想之后念诵金刚七句祈祷文。</a:t>
            </a:r>
            <a:endParaRPr lang="en-US" altLang="zh-CN" sz="2000" dirty="0"/>
          </a:p>
          <a:p>
            <a:pPr marL="0" indent="0">
              <a:buNone/>
            </a:pPr>
            <a:endParaRPr lang="en-US" dirty="0"/>
          </a:p>
        </p:txBody>
      </p:sp>
    </p:spTree>
    <p:extLst>
      <p:ext uri="{BB962C8B-B14F-4D97-AF65-F5344CB8AC3E}">
        <p14:creationId xmlns:p14="http://schemas.microsoft.com/office/powerpoint/2010/main" val="2102972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3833"/>
          </a:xfrm>
        </p:spPr>
        <p:txBody>
          <a:bodyPr>
            <a:normAutofit/>
          </a:bodyPr>
          <a:lstStyle/>
          <a:p>
            <a:r>
              <a:rPr lang="zh-CN" altLang="en-US" b="1" dirty="0"/>
              <a:t>          具体修法之二</a:t>
            </a:r>
            <a:r>
              <a:rPr lang="en-US" altLang="zh-CN" b="1" dirty="0"/>
              <a:t>     </a:t>
            </a:r>
            <a:r>
              <a:rPr lang="zh-CN" altLang="en-US" b="1" dirty="0"/>
              <a:t>修七支供</a:t>
            </a:r>
            <a:endParaRPr lang="en-US" b="1" dirty="0"/>
          </a:p>
        </p:txBody>
      </p:sp>
      <p:sp>
        <p:nvSpPr>
          <p:cNvPr id="3" name="Content Placeholder 2"/>
          <p:cNvSpPr>
            <a:spLocks noGrp="1"/>
          </p:cNvSpPr>
          <p:nvPr>
            <p:ph idx="1"/>
          </p:nvPr>
        </p:nvSpPr>
        <p:spPr>
          <a:xfrm>
            <a:off x="838200" y="1098958"/>
            <a:ext cx="10515600" cy="5553512"/>
          </a:xfrm>
        </p:spPr>
        <p:txBody>
          <a:bodyPr>
            <a:normAutofit fontScale="25000" lnSpcReduction="20000"/>
          </a:bodyPr>
          <a:lstStyle/>
          <a:p>
            <a:pPr marL="0" indent="0">
              <a:buNone/>
            </a:pPr>
            <a:endParaRPr lang="en-US" altLang="zh-CN" dirty="0"/>
          </a:p>
          <a:p>
            <a:pPr marL="0" indent="0">
              <a:buNone/>
            </a:pPr>
            <a:r>
              <a:rPr lang="zh-CN" altLang="en-US" b="1" dirty="0"/>
              <a:t> </a:t>
            </a:r>
            <a:r>
              <a:rPr lang="en-US" altLang="zh-CN" b="1" dirty="0"/>
              <a:t>1</a:t>
            </a:r>
            <a:r>
              <a:rPr lang="zh-CN" altLang="en-US" b="1" dirty="0"/>
              <a:t>，</a:t>
            </a:r>
            <a:r>
              <a:rPr lang="zh-CN" altLang="en-US" sz="4000" b="1" dirty="0"/>
              <a:t>顶礼</a:t>
            </a:r>
          </a:p>
          <a:p>
            <a:pPr marL="0" indent="0">
              <a:buNone/>
            </a:pPr>
            <a:r>
              <a:rPr lang="zh-CN" altLang="en-US" sz="3200" dirty="0"/>
              <a:t>          诸佛本体无死智慧身，</a:t>
            </a:r>
          </a:p>
          <a:p>
            <a:pPr marL="0" indent="0">
              <a:buNone/>
            </a:pPr>
            <a:r>
              <a:rPr lang="zh-CN" altLang="en-US" sz="3200" dirty="0"/>
              <a:t>          猛厉渴慕恒顶恭信礼</a:t>
            </a:r>
          </a:p>
          <a:p>
            <a:pPr marL="0" indent="0">
              <a:buNone/>
            </a:pPr>
            <a:r>
              <a:rPr lang="en-US" altLang="zh-CN" dirty="0"/>
              <a:t> </a:t>
            </a:r>
            <a:r>
              <a:rPr lang="zh-CN" altLang="en-US" dirty="0"/>
              <a:t>以非常强烈的信心祈祷莲师，同时观想自己和所有众生向莲师磕头顶礼。</a:t>
            </a:r>
            <a:endParaRPr lang="en-US" altLang="zh-CN" dirty="0"/>
          </a:p>
          <a:p>
            <a:pPr marL="0" indent="0">
              <a:buNone/>
            </a:pPr>
            <a:r>
              <a:rPr lang="en-US" altLang="zh-CN" b="1" dirty="0"/>
              <a:t>2</a:t>
            </a:r>
            <a:r>
              <a:rPr lang="zh-CN" altLang="en-US" b="1" dirty="0"/>
              <a:t>，</a:t>
            </a:r>
            <a:r>
              <a:rPr lang="zh-CN" altLang="en-US" sz="4000" b="1" dirty="0"/>
              <a:t>供养</a:t>
            </a:r>
            <a:endParaRPr lang="zh-CN" altLang="en-US" sz="4000" dirty="0"/>
          </a:p>
          <a:p>
            <a:pPr marL="0" indent="0">
              <a:buNone/>
            </a:pPr>
            <a:r>
              <a:rPr lang="zh-CN" altLang="en-US" sz="3200" dirty="0"/>
              <a:t>     身体受用三世所积善，</a:t>
            </a:r>
          </a:p>
          <a:p>
            <a:pPr marL="0" indent="0">
              <a:buNone/>
            </a:pPr>
            <a:r>
              <a:rPr lang="zh-CN" altLang="en-US" sz="3200" dirty="0"/>
              <a:t>     观为普贤云供而敬奉。</a:t>
            </a:r>
          </a:p>
          <a:p>
            <a:pPr marL="0" indent="0">
              <a:buNone/>
            </a:pPr>
            <a:r>
              <a:rPr lang="zh-CN" altLang="en-US" sz="3200" dirty="0"/>
              <a:t>       把自己的身体，以及过去、现在、未来身、口、意所造的所有善根，自己拥有的所有受用，都供养给莲花生大师。</a:t>
            </a:r>
          </a:p>
          <a:p>
            <a:pPr marL="0" indent="0">
              <a:buNone/>
            </a:pPr>
            <a:r>
              <a:rPr lang="en-US" altLang="zh-CN" dirty="0"/>
              <a:t> </a:t>
            </a:r>
            <a:r>
              <a:rPr lang="en-US" altLang="zh-CN" b="1" dirty="0"/>
              <a:t>3</a:t>
            </a:r>
            <a:r>
              <a:rPr lang="zh-CN" altLang="en-US" b="1" dirty="0"/>
              <a:t>，</a:t>
            </a:r>
            <a:r>
              <a:rPr lang="zh-CN" altLang="en-US" sz="4000" b="1" dirty="0"/>
              <a:t>忏悔</a:t>
            </a:r>
            <a:endParaRPr lang="zh-CN" altLang="en-US" sz="4000" dirty="0"/>
          </a:p>
          <a:p>
            <a:pPr marL="0" indent="0">
              <a:buNone/>
            </a:pPr>
            <a:r>
              <a:rPr lang="zh-CN" altLang="en-US" sz="3200" dirty="0"/>
              <a:t>      无余忏悔无始累积罪。</a:t>
            </a:r>
          </a:p>
          <a:p>
            <a:pPr marL="0" indent="0">
              <a:buNone/>
            </a:pPr>
            <a:r>
              <a:rPr lang="zh-CN" altLang="en-US" sz="3200" dirty="0"/>
              <a:t>      向莲花生大师忏悔自己无始以来所造的五无间罪、十不善</a:t>
            </a:r>
            <a:r>
              <a:rPr lang="zh-CN" altLang="en-US" dirty="0"/>
              <a:t>业等各种罪业</a:t>
            </a:r>
          </a:p>
          <a:p>
            <a:pPr marL="0" indent="0">
              <a:buNone/>
            </a:pPr>
            <a:r>
              <a:rPr lang="en-US" altLang="zh-CN" b="1" dirty="0"/>
              <a:t>4</a:t>
            </a:r>
            <a:r>
              <a:rPr lang="zh-CN" altLang="en-US" b="1" dirty="0"/>
              <a:t>，</a:t>
            </a:r>
            <a:r>
              <a:rPr lang="zh-CN" altLang="en-US" sz="4000" b="1" dirty="0"/>
              <a:t>随喜</a:t>
            </a:r>
            <a:endParaRPr lang="zh-CN" altLang="en-US" sz="4000" dirty="0"/>
          </a:p>
          <a:p>
            <a:pPr marL="0" indent="0">
              <a:buNone/>
            </a:pPr>
            <a:r>
              <a:rPr lang="zh-CN" altLang="en-US" dirty="0"/>
              <a:t>      诸佛佛子所有之功德，</a:t>
            </a:r>
          </a:p>
          <a:p>
            <a:pPr marL="0" indent="0">
              <a:buNone/>
            </a:pPr>
            <a:r>
              <a:rPr lang="zh-CN" altLang="en-US" dirty="0"/>
              <a:t>      唯一遍主怙主之胜迹，</a:t>
            </a:r>
          </a:p>
          <a:p>
            <a:pPr marL="0" indent="0">
              <a:buNone/>
            </a:pPr>
            <a:r>
              <a:rPr lang="zh-CN" altLang="en-US" dirty="0"/>
              <a:t>      诚心随喜起信而祈祷。</a:t>
            </a:r>
          </a:p>
          <a:p>
            <a:pPr marL="0" indent="0">
              <a:buNone/>
            </a:pPr>
            <a:r>
              <a:rPr lang="zh-CN" altLang="en-US" dirty="0"/>
              <a:t>      随喜莲花生大师以寂静、忿怒等不同形象，以不同方式度化无量众生的如海功德。</a:t>
            </a:r>
          </a:p>
          <a:p>
            <a:pPr marL="0" indent="0">
              <a:buNone/>
            </a:pPr>
            <a:r>
              <a:rPr lang="en-US" altLang="zh-CN" sz="4000" dirty="0"/>
              <a:t> </a:t>
            </a:r>
            <a:r>
              <a:rPr lang="en-US" altLang="zh-CN" sz="4000" b="1" dirty="0"/>
              <a:t>5</a:t>
            </a:r>
            <a:r>
              <a:rPr lang="zh-CN" altLang="en-US" sz="4000" b="1" dirty="0"/>
              <a:t>、</a:t>
            </a:r>
            <a:r>
              <a:rPr lang="en-US" altLang="zh-CN" sz="4000" b="1" dirty="0"/>
              <a:t>6</a:t>
            </a:r>
            <a:r>
              <a:rPr lang="zh-CN" altLang="en-US" sz="4000" b="1" dirty="0"/>
              <a:t>，请转法轮和请佛住世</a:t>
            </a:r>
            <a:endParaRPr lang="zh-CN" altLang="en-US" sz="4000" dirty="0"/>
          </a:p>
          <a:p>
            <a:pPr marL="0" indent="0">
              <a:buNone/>
            </a:pPr>
            <a:r>
              <a:rPr lang="zh-CN" altLang="en-US" dirty="0"/>
              <a:t>       请降深广妙法甘露雨。</a:t>
            </a:r>
          </a:p>
          <a:p>
            <a:pPr marL="0" indent="0">
              <a:buNone/>
            </a:pPr>
            <a:r>
              <a:rPr lang="zh-CN" altLang="en-US" dirty="0"/>
              <a:t>        祈祷莲花生大师长久住世，恒转无上妙法轮，在娑婆世界中恒久度化无量众生</a:t>
            </a:r>
          </a:p>
          <a:p>
            <a:pPr marL="0" indent="0">
              <a:buNone/>
            </a:pPr>
            <a:r>
              <a:rPr lang="en-US" altLang="zh-CN" sz="4000" b="1" dirty="0"/>
              <a:t>7</a:t>
            </a:r>
            <a:r>
              <a:rPr lang="zh-CN" altLang="en-US" sz="4000" b="1" dirty="0"/>
              <a:t>，回向</a:t>
            </a:r>
            <a:endParaRPr lang="zh-CN" altLang="en-US" sz="4000" dirty="0"/>
          </a:p>
          <a:p>
            <a:pPr marL="0" indent="0">
              <a:buNone/>
            </a:pPr>
            <a:r>
              <a:rPr lang="zh-CN" altLang="en-US" dirty="0"/>
              <a:t>       聚合自他一切之善业，</a:t>
            </a:r>
          </a:p>
          <a:p>
            <a:pPr marL="0" indent="0">
              <a:buNone/>
            </a:pPr>
            <a:r>
              <a:rPr lang="zh-CN" altLang="en-US" dirty="0"/>
              <a:t>       乃至轮回大海未尽间，</a:t>
            </a:r>
          </a:p>
          <a:p>
            <a:pPr marL="0" indent="0">
              <a:buNone/>
            </a:pPr>
            <a:r>
              <a:rPr lang="zh-CN" altLang="en-US" dirty="0"/>
              <a:t>       追随怙主汝尊之脚步，</a:t>
            </a:r>
          </a:p>
          <a:p>
            <a:pPr marL="0" indent="0">
              <a:buNone/>
            </a:pPr>
            <a:r>
              <a:rPr lang="zh-CN" altLang="en-US" dirty="0"/>
              <a:t>       为度天下众生而回向。</a:t>
            </a:r>
          </a:p>
          <a:p>
            <a:pPr marL="0" indent="0">
              <a:buNone/>
            </a:pPr>
            <a:r>
              <a:rPr lang="zh-CN" altLang="en-US" dirty="0"/>
              <a:t>      把所有的功德，全部回向给一切众生</a:t>
            </a:r>
          </a:p>
          <a:p>
            <a:pPr marL="0" indent="0">
              <a:buNone/>
            </a:pPr>
            <a:r>
              <a:rPr lang="en-US" altLang="zh-CN" dirty="0"/>
              <a:t> </a:t>
            </a:r>
          </a:p>
          <a:p>
            <a:pPr marL="0" indent="0">
              <a:buNone/>
            </a:pPr>
            <a:endParaRPr lang="en-US" dirty="0"/>
          </a:p>
        </p:txBody>
      </p:sp>
    </p:spTree>
    <p:extLst>
      <p:ext uri="{BB962C8B-B14F-4D97-AF65-F5344CB8AC3E}">
        <p14:creationId xmlns:p14="http://schemas.microsoft.com/office/powerpoint/2010/main" val="1242069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1043</TotalTime>
  <Words>7104</Words>
  <Application>Microsoft Office PowerPoint</Application>
  <PresentationFormat>Widescreen</PresentationFormat>
  <Paragraphs>265</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DengXian</vt:lpstr>
      <vt:lpstr>DengXian</vt:lpstr>
      <vt:lpstr>等线 Light</vt:lpstr>
      <vt:lpstr>Arial</vt:lpstr>
      <vt:lpstr>Arial Black</vt:lpstr>
      <vt:lpstr>Calibri</vt:lpstr>
      <vt:lpstr>Calibri Light</vt:lpstr>
      <vt:lpstr>Office Theme</vt:lpstr>
      <vt:lpstr>第二册第一阶段复习</vt:lpstr>
      <vt:lpstr>          金刚七句之上师瑜伽</vt:lpstr>
      <vt:lpstr>          莲师上师瑜伽的重要性 </vt:lpstr>
      <vt:lpstr>          什么人适合修莲师上师瑜伽 </vt:lpstr>
      <vt:lpstr>          莲花生大师的功德 </vt:lpstr>
      <vt:lpstr>             观想莲花生大师的方法</vt:lpstr>
      <vt:lpstr>金刚七句之上师瑜伽的具体修法</vt:lpstr>
      <vt:lpstr>            具体修法之一     观想</vt:lpstr>
      <vt:lpstr>          具体修法之二     修七支供</vt:lpstr>
      <vt:lpstr>                 具体修法之三    祈祷</vt:lpstr>
      <vt:lpstr>          具体修法之四   接受灌顶</vt:lpstr>
      <vt:lpstr>        具体修法之五    回向，起座。</vt:lpstr>
      <vt:lpstr>       为什么现代人越来越来没有幸福感 </vt:lpstr>
      <vt:lpstr>             现代人的悲剧</vt:lpstr>
      <vt:lpstr>        幸福痛苦与外在的关系</vt:lpstr>
      <vt:lpstr>           痛苦的来源</vt:lpstr>
      <vt:lpstr>           解决痛苦方法</vt:lpstr>
      <vt:lpstr>             如何面对痛苦和幸福</vt:lpstr>
      <vt:lpstr>            如何面对痛苦 </vt:lpstr>
      <vt:lpstr>        什么是痛苦</vt:lpstr>
      <vt:lpstr>           痛苦的来源</vt:lpstr>
      <vt:lpstr>             战胜痛苦</vt:lpstr>
      <vt:lpstr>        解决痛苦的方法</vt:lpstr>
      <vt:lpstr>                 如何面对幸福</vt:lpstr>
      <vt:lpstr>            面对幸福的具体方法 </vt:lpstr>
      <vt:lpstr>        语加持的修法</vt:lpstr>
      <vt:lpstr>本次复习串讲结束语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第二册第一阶段复习</dc:title>
  <dc:creator>Joyce Liu</dc:creator>
  <cp:lastModifiedBy>Joyce Liu</cp:lastModifiedBy>
  <cp:revision>155</cp:revision>
  <dcterms:created xsi:type="dcterms:W3CDTF">2017-04-08T18:49:26Z</dcterms:created>
  <dcterms:modified xsi:type="dcterms:W3CDTF">2017-05-02T18:28:29Z</dcterms:modified>
</cp:coreProperties>
</file>