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5" r:id="rId4"/>
    <p:sldId id="268" r:id="rId5"/>
    <p:sldId id="276" r:id="rId6"/>
    <p:sldId id="277" r:id="rId7"/>
    <p:sldId id="278" r:id="rId8"/>
    <p:sldId id="267" r:id="rId9"/>
    <p:sldId id="270" r:id="rId10"/>
    <p:sldId id="271" r:id="rId11"/>
    <p:sldId id="272" r:id="rId12"/>
    <p:sldId id="273" r:id="rId13"/>
    <p:sldId id="274" r:id="rId14"/>
    <p:sldId id="279" r:id="rId15"/>
    <p:sldId id="280" r:id="rId16"/>
    <p:sldId id="281" r:id="rId17"/>
    <p:sldId id="282" r:id="rId18"/>
    <p:sldId id="284"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22BF93F-815B-44B8-9117-F46F2903D2BA}" type="datetimeFigureOut">
              <a:rPr lang="en-US" smtClean="0"/>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58110-7B35-4925-AC93-F1A27DA2620B}" type="slidenum">
              <a:rPr lang="en-US" smtClean="0"/>
              <a:t>‹#›</a:t>
            </a:fld>
            <a:endParaRPr lang="en-US"/>
          </a:p>
        </p:txBody>
      </p:sp>
    </p:spTree>
    <p:extLst>
      <p:ext uri="{BB962C8B-B14F-4D97-AF65-F5344CB8AC3E}">
        <p14:creationId xmlns:p14="http://schemas.microsoft.com/office/powerpoint/2010/main" val="428128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2BF93F-815B-44B8-9117-F46F2903D2BA}" type="datetimeFigureOut">
              <a:rPr lang="en-US" smtClean="0"/>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58110-7B35-4925-AC93-F1A27DA2620B}" type="slidenum">
              <a:rPr lang="en-US" smtClean="0"/>
              <a:t>‹#›</a:t>
            </a:fld>
            <a:endParaRPr lang="en-US"/>
          </a:p>
        </p:txBody>
      </p:sp>
    </p:spTree>
    <p:extLst>
      <p:ext uri="{BB962C8B-B14F-4D97-AF65-F5344CB8AC3E}">
        <p14:creationId xmlns:p14="http://schemas.microsoft.com/office/powerpoint/2010/main" val="2105454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2BF93F-815B-44B8-9117-F46F2903D2BA}" type="datetimeFigureOut">
              <a:rPr lang="en-US" smtClean="0"/>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58110-7B35-4925-AC93-F1A27DA2620B}" type="slidenum">
              <a:rPr lang="en-US" smtClean="0"/>
              <a:t>‹#›</a:t>
            </a:fld>
            <a:endParaRPr lang="en-US"/>
          </a:p>
        </p:txBody>
      </p:sp>
    </p:spTree>
    <p:extLst>
      <p:ext uri="{BB962C8B-B14F-4D97-AF65-F5344CB8AC3E}">
        <p14:creationId xmlns:p14="http://schemas.microsoft.com/office/powerpoint/2010/main" val="187870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2BF93F-815B-44B8-9117-F46F2903D2BA}" type="datetimeFigureOut">
              <a:rPr lang="en-US" smtClean="0"/>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58110-7B35-4925-AC93-F1A27DA2620B}" type="slidenum">
              <a:rPr lang="en-US" smtClean="0"/>
              <a:t>‹#›</a:t>
            </a:fld>
            <a:endParaRPr lang="en-US"/>
          </a:p>
        </p:txBody>
      </p:sp>
    </p:spTree>
    <p:extLst>
      <p:ext uri="{BB962C8B-B14F-4D97-AF65-F5344CB8AC3E}">
        <p14:creationId xmlns:p14="http://schemas.microsoft.com/office/powerpoint/2010/main" val="113569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2BF93F-815B-44B8-9117-F46F2903D2BA}" type="datetimeFigureOut">
              <a:rPr lang="en-US" smtClean="0"/>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58110-7B35-4925-AC93-F1A27DA2620B}" type="slidenum">
              <a:rPr lang="en-US" smtClean="0"/>
              <a:t>‹#›</a:t>
            </a:fld>
            <a:endParaRPr lang="en-US"/>
          </a:p>
        </p:txBody>
      </p:sp>
    </p:spTree>
    <p:extLst>
      <p:ext uri="{BB962C8B-B14F-4D97-AF65-F5344CB8AC3E}">
        <p14:creationId xmlns:p14="http://schemas.microsoft.com/office/powerpoint/2010/main" val="3836446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22BF93F-815B-44B8-9117-F46F2903D2BA}" type="datetimeFigureOut">
              <a:rPr lang="en-US" smtClean="0"/>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58110-7B35-4925-AC93-F1A27DA2620B}" type="slidenum">
              <a:rPr lang="en-US" smtClean="0"/>
              <a:t>‹#›</a:t>
            </a:fld>
            <a:endParaRPr lang="en-US"/>
          </a:p>
        </p:txBody>
      </p:sp>
    </p:spTree>
    <p:extLst>
      <p:ext uri="{BB962C8B-B14F-4D97-AF65-F5344CB8AC3E}">
        <p14:creationId xmlns:p14="http://schemas.microsoft.com/office/powerpoint/2010/main" val="69201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2BF93F-815B-44B8-9117-F46F2903D2BA}" type="datetimeFigureOut">
              <a:rPr lang="en-US" smtClean="0"/>
              <a:t>7/10/2017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D58110-7B35-4925-AC93-F1A27DA2620B}" type="slidenum">
              <a:rPr lang="en-US" smtClean="0"/>
              <a:t>‹#›</a:t>
            </a:fld>
            <a:endParaRPr lang="en-US"/>
          </a:p>
        </p:txBody>
      </p:sp>
    </p:spTree>
    <p:extLst>
      <p:ext uri="{BB962C8B-B14F-4D97-AF65-F5344CB8AC3E}">
        <p14:creationId xmlns:p14="http://schemas.microsoft.com/office/powerpoint/2010/main" val="260683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2BF93F-815B-44B8-9117-F46F2903D2BA}" type="datetimeFigureOut">
              <a:rPr lang="en-US" smtClean="0"/>
              <a:t>7/10/2017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D58110-7B35-4925-AC93-F1A27DA2620B}" type="slidenum">
              <a:rPr lang="en-US" smtClean="0"/>
              <a:t>‹#›</a:t>
            </a:fld>
            <a:endParaRPr lang="en-US"/>
          </a:p>
        </p:txBody>
      </p:sp>
    </p:spTree>
    <p:extLst>
      <p:ext uri="{BB962C8B-B14F-4D97-AF65-F5344CB8AC3E}">
        <p14:creationId xmlns:p14="http://schemas.microsoft.com/office/powerpoint/2010/main" val="86691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F93F-815B-44B8-9117-F46F2903D2BA}" type="datetimeFigureOut">
              <a:rPr lang="en-US" smtClean="0"/>
              <a:t>7/10/2017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D58110-7B35-4925-AC93-F1A27DA2620B}" type="slidenum">
              <a:rPr lang="en-US" smtClean="0"/>
              <a:t>‹#›</a:t>
            </a:fld>
            <a:endParaRPr lang="en-US"/>
          </a:p>
        </p:txBody>
      </p:sp>
    </p:spTree>
    <p:extLst>
      <p:ext uri="{BB962C8B-B14F-4D97-AF65-F5344CB8AC3E}">
        <p14:creationId xmlns:p14="http://schemas.microsoft.com/office/powerpoint/2010/main" val="202729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2BF93F-815B-44B8-9117-F46F2903D2BA}" type="datetimeFigureOut">
              <a:rPr lang="en-US" smtClean="0"/>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58110-7B35-4925-AC93-F1A27DA2620B}" type="slidenum">
              <a:rPr lang="en-US" smtClean="0"/>
              <a:t>‹#›</a:t>
            </a:fld>
            <a:endParaRPr lang="en-US"/>
          </a:p>
        </p:txBody>
      </p:sp>
    </p:spTree>
    <p:extLst>
      <p:ext uri="{BB962C8B-B14F-4D97-AF65-F5344CB8AC3E}">
        <p14:creationId xmlns:p14="http://schemas.microsoft.com/office/powerpoint/2010/main" val="219064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2BF93F-815B-44B8-9117-F46F2903D2BA}" type="datetimeFigureOut">
              <a:rPr lang="en-US" smtClean="0"/>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58110-7B35-4925-AC93-F1A27DA2620B}" type="slidenum">
              <a:rPr lang="en-US" smtClean="0"/>
              <a:t>‹#›</a:t>
            </a:fld>
            <a:endParaRPr lang="en-US"/>
          </a:p>
        </p:txBody>
      </p:sp>
    </p:spTree>
    <p:extLst>
      <p:ext uri="{BB962C8B-B14F-4D97-AF65-F5344CB8AC3E}">
        <p14:creationId xmlns:p14="http://schemas.microsoft.com/office/powerpoint/2010/main" val="39225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2BF93F-815B-44B8-9117-F46F2903D2BA}" type="datetimeFigureOut">
              <a:rPr lang="en-US" smtClean="0"/>
              <a:t>7/10/2017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58110-7B35-4925-AC93-F1A27DA2620B}" type="slidenum">
              <a:rPr lang="en-US" smtClean="0"/>
              <a:t>‹#›</a:t>
            </a:fld>
            <a:endParaRPr lang="en-US"/>
          </a:p>
        </p:txBody>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385462" y="301924"/>
            <a:ext cx="1412293" cy="1975450"/>
          </a:xfrm>
          <a:prstGeom prst="rect">
            <a:avLst/>
          </a:prstGeom>
        </p:spPr>
      </p:pic>
      <p:pic>
        <p:nvPicPr>
          <p:cNvPr id="11" name="Picture 1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866677" y="5488474"/>
            <a:ext cx="931078" cy="931078"/>
          </a:xfrm>
          <a:prstGeom prst="rect">
            <a:avLst/>
          </a:prstGeom>
        </p:spPr>
      </p:pic>
    </p:spTree>
    <p:extLst>
      <p:ext uri="{BB962C8B-B14F-4D97-AF65-F5344CB8AC3E}">
        <p14:creationId xmlns:p14="http://schemas.microsoft.com/office/powerpoint/2010/main" val="121839220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a:t>輪回痛苦</a:t>
            </a:r>
            <a:endParaRPr lang="en-US" dirty="0">
              <a:latin typeface="隶书" panose="02010509060101010101" pitchFamily="49" charset="-122"/>
              <a:ea typeface="隶书" panose="02010509060101010101" pitchFamily="49" charset="-122"/>
            </a:endParaRPr>
          </a:p>
        </p:txBody>
      </p:sp>
      <p:sp>
        <p:nvSpPr>
          <p:cNvPr id="3" name="Subtitle 2"/>
          <p:cNvSpPr>
            <a:spLocks noGrp="1"/>
          </p:cNvSpPr>
          <p:nvPr>
            <p:ph type="subTitle" idx="1"/>
          </p:nvPr>
        </p:nvSpPr>
        <p:spPr/>
        <p:txBody>
          <a:bodyPr/>
          <a:lstStyle/>
          <a:p>
            <a:r>
              <a:rPr lang="zh-CN" altLang="en-US" dirty="0">
                <a:latin typeface="隶书" panose="02010509060101010101" pitchFamily="49" charset="-122"/>
                <a:ea typeface="隶书" panose="02010509060101010101" pitchFamily="49" charset="-122"/>
              </a:rPr>
              <a:t>之四</a:t>
            </a:r>
            <a:endParaRPr lang="en-US" altLang="zh-CN" dirty="0">
              <a:latin typeface="隶书" panose="02010509060101010101" pitchFamily="49" charset="-122"/>
              <a:ea typeface="隶书" panose="02010509060101010101" pitchFamily="49" charset="-122"/>
            </a:endParaRPr>
          </a:p>
          <a:p>
            <a:endParaRPr lang="en-US" dirty="0">
              <a:latin typeface="隶书" panose="02010509060101010101" pitchFamily="49" charset="-122"/>
              <a:ea typeface="隶书" panose="02010509060101010101" pitchFamily="49" charset="-122"/>
            </a:endParaRPr>
          </a:p>
          <a:p>
            <a:r>
              <a:rPr lang="zh-CN" altLang="en-US" dirty="0">
                <a:latin typeface="隶书" panose="02010509060101010101" pitchFamily="49" charset="-122"/>
                <a:ea typeface="隶书" panose="02010509060101010101" pitchFamily="49" charset="-122"/>
              </a:rPr>
              <a:t>溫哥華慧燈</a:t>
            </a:r>
            <a:r>
              <a:rPr lang="en-US" altLang="zh-CN" dirty="0">
                <a:latin typeface="隶书" panose="02010509060101010101" pitchFamily="49" charset="-122"/>
                <a:ea typeface="隶书" panose="02010509060101010101" pitchFamily="49" charset="-122"/>
              </a:rPr>
              <a:t>1</a:t>
            </a:r>
            <a:r>
              <a:rPr lang="zh-CN" altLang="en-US" dirty="0">
                <a:latin typeface="隶书" panose="02010509060101010101" pitchFamily="49" charset="-122"/>
                <a:ea typeface="隶书" panose="02010509060101010101" pitchFamily="49" charset="-122"/>
              </a:rPr>
              <a:t>組 </a:t>
            </a:r>
            <a:r>
              <a:rPr lang="en-US" dirty="0">
                <a:latin typeface="隶书" panose="02010509060101010101" pitchFamily="49" charset="-122"/>
                <a:ea typeface="隶书" panose="02010509060101010101" pitchFamily="49" charset="-122"/>
              </a:rPr>
              <a:t>2017</a:t>
            </a:r>
            <a:r>
              <a:rPr lang="en-US" altLang="zh-CN" dirty="0">
                <a:latin typeface="隶书" panose="02010509060101010101" pitchFamily="49" charset="-122"/>
                <a:ea typeface="隶书" panose="02010509060101010101" pitchFamily="49" charset="-122"/>
              </a:rPr>
              <a:t>/7/4</a:t>
            </a:r>
            <a:endParaRPr lang="en-US" dirty="0">
              <a:latin typeface="隶书" panose="02010509060101010101" pitchFamily="49" charset="-122"/>
              <a:ea typeface="隶书" panose="02010509060101010101" pitchFamily="49" charset="-122"/>
            </a:endParaRPr>
          </a:p>
        </p:txBody>
      </p:sp>
    </p:spTree>
    <p:extLst>
      <p:ext uri="{BB962C8B-B14F-4D97-AF65-F5344CB8AC3E}">
        <p14:creationId xmlns:p14="http://schemas.microsoft.com/office/powerpoint/2010/main" val="1545207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2958"/>
          </a:xfrm>
        </p:spPr>
        <p:txBody>
          <a:bodyPr/>
          <a:lstStyle/>
          <a:p>
            <a:r>
              <a:rPr lang="zh-CN" altLang="en-US" dirty="0">
                <a:latin typeface="隶书" panose="02010509060101010101" pitchFamily="49" charset="-122"/>
                <a:ea typeface="隶书" panose="02010509060101010101" pitchFamily="49" charset="-122"/>
              </a:rPr>
              <a:t>內障惡鬼</a:t>
            </a:r>
            <a:r>
              <a:rPr lang="en-US" altLang="zh-CN" dirty="0">
                <a:latin typeface="隶书" panose="02010509060101010101" pitchFamily="49" charset="-122"/>
                <a:ea typeface="隶书" panose="02010509060101010101" pitchFamily="49" charset="-122"/>
              </a:rPr>
              <a:t>/</a:t>
            </a:r>
            <a:r>
              <a:rPr lang="zh-CN" altLang="en-US" dirty="0">
                <a:latin typeface="隶书" panose="02010509060101010101" pitchFamily="49" charset="-122"/>
                <a:ea typeface="隶书" panose="02010509060101010101" pitchFamily="49" charset="-122"/>
              </a:rPr>
              <a:t>特障惡鬼</a:t>
            </a:r>
            <a:endParaRPr lang="en-US" dirty="0">
              <a:latin typeface="隶书" panose="02010509060101010101" pitchFamily="49" charset="-122"/>
              <a:ea typeface="隶书" panose="02010509060101010101" pitchFamily="49" charset="-122"/>
            </a:endParaRPr>
          </a:p>
        </p:txBody>
      </p:sp>
      <p:sp>
        <p:nvSpPr>
          <p:cNvPr id="3" name="Content Placeholder 2"/>
          <p:cNvSpPr>
            <a:spLocks noGrp="1"/>
          </p:cNvSpPr>
          <p:nvPr>
            <p:ph idx="1"/>
          </p:nvPr>
        </p:nvSpPr>
        <p:spPr>
          <a:xfrm>
            <a:off x="838200" y="1354347"/>
            <a:ext cx="9548004" cy="4822616"/>
          </a:xfrm>
        </p:spPr>
        <p:txBody>
          <a:bodyPr>
            <a:normAutofit/>
          </a:bodyPr>
          <a:lstStyle/>
          <a:p>
            <a:pPr marL="0" indent="0">
              <a:lnSpc>
                <a:spcPct val="120000"/>
              </a:lnSpc>
              <a:buNone/>
            </a:pPr>
            <a:r>
              <a:rPr lang="zh-CN" altLang="en-US" dirty="0"/>
              <a:t>内障饿鬼</a:t>
            </a:r>
            <a:endParaRPr lang="en-US" altLang="zh-CN" dirty="0"/>
          </a:p>
          <a:p>
            <a:pPr marL="457200" lvl="1" indent="0">
              <a:lnSpc>
                <a:spcPct val="120000"/>
              </a:lnSpc>
              <a:buNone/>
            </a:pPr>
            <a:r>
              <a:rPr lang="zh-CN" altLang="en-US" dirty="0"/>
              <a:t>他们的嘴巴很像针眼一样，喉咙也很细。而肚子很大。而夜晚的时候饿喝进去的水也会燃起大火，烧他们的内脏是非常的痛苦</a:t>
            </a:r>
            <a:endParaRPr lang="en-US" altLang="zh-CN" dirty="0"/>
          </a:p>
          <a:p>
            <a:pPr marL="0" indent="0">
              <a:lnSpc>
                <a:spcPct val="120000"/>
              </a:lnSpc>
              <a:buNone/>
            </a:pPr>
            <a:r>
              <a:rPr lang="zh-CN" altLang="en-US" dirty="0"/>
              <a:t>特障惡鬼</a:t>
            </a:r>
          </a:p>
          <a:p>
            <a:pPr marL="457200" lvl="1" indent="0">
              <a:lnSpc>
                <a:spcPct val="120000"/>
              </a:lnSpc>
              <a:buNone/>
            </a:pPr>
            <a:r>
              <a:rPr lang="zh-CN" altLang="en-US" dirty="0"/>
              <a:t>除了上邊這些都有的痛苦之外，还有一些特别的痛苦，像有一些大的惡鬼被小惡鬼吃 </a:t>
            </a:r>
            <a:endParaRPr lang="en-US" altLang="zh-CN" dirty="0"/>
          </a:p>
        </p:txBody>
      </p:sp>
    </p:spTree>
    <p:extLst>
      <p:ext uri="{BB962C8B-B14F-4D97-AF65-F5344CB8AC3E}">
        <p14:creationId xmlns:p14="http://schemas.microsoft.com/office/powerpoint/2010/main" val="3622250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5923"/>
          </a:xfrm>
        </p:spPr>
        <p:txBody>
          <a:bodyPr/>
          <a:lstStyle/>
          <a:p>
            <a:r>
              <a:rPr lang="zh-CN" altLang="en-US" dirty="0">
                <a:latin typeface="隶书" panose="02010509060101010101" pitchFamily="49" charset="-122"/>
                <a:ea typeface="隶书" panose="02010509060101010101" pitchFamily="49" charset="-122"/>
              </a:rPr>
              <a:t>再次強調修行的方法</a:t>
            </a:r>
            <a:r>
              <a:rPr lang="en-US" altLang="zh-CN" dirty="0">
                <a:latin typeface="隶书" panose="02010509060101010101" pitchFamily="49" charset="-122"/>
                <a:ea typeface="隶书" panose="02010509060101010101" pitchFamily="49" charset="-122"/>
              </a:rPr>
              <a:t>(</a:t>
            </a:r>
            <a:r>
              <a:rPr lang="zh-CN" altLang="en-US" dirty="0">
                <a:latin typeface="隶书" panose="02010509060101010101" pitchFamily="49" charset="-122"/>
                <a:ea typeface="隶书" panose="02010509060101010101" pitchFamily="49" charset="-122"/>
              </a:rPr>
              <a:t>竅訣</a:t>
            </a:r>
            <a:r>
              <a:rPr lang="en-US" altLang="zh-CN" dirty="0">
                <a:latin typeface="隶书" panose="02010509060101010101" pitchFamily="49" charset="-122"/>
                <a:ea typeface="隶书" panose="02010509060101010101" pitchFamily="49" charset="-122"/>
              </a:rPr>
              <a:t>)</a:t>
            </a:r>
            <a:endParaRPr lang="en-US" dirty="0">
              <a:latin typeface="隶书" panose="02010509060101010101" pitchFamily="49" charset="-122"/>
              <a:ea typeface="隶书" panose="02010509060101010101" pitchFamily="49" charset="-122"/>
            </a:endParaRPr>
          </a:p>
        </p:txBody>
      </p:sp>
      <p:sp>
        <p:nvSpPr>
          <p:cNvPr id="3" name="Content Placeholder 2"/>
          <p:cNvSpPr>
            <a:spLocks noGrp="1"/>
          </p:cNvSpPr>
          <p:nvPr>
            <p:ph idx="1"/>
          </p:nvPr>
        </p:nvSpPr>
        <p:spPr>
          <a:xfrm>
            <a:off x="838200" y="1173194"/>
            <a:ext cx="9548004" cy="5348376"/>
          </a:xfrm>
        </p:spPr>
        <p:txBody>
          <a:bodyPr>
            <a:normAutofit fontScale="77500" lnSpcReduction="20000"/>
          </a:bodyPr>
          <a:lstStyle/>
          <a:p>
            <a:pPr marL="0" indent="0">
              <a:lnSpc>
                <a:spcPct val="120000"/>
              </a:lnSpc>
              <a:buNone/>
            </a:pPr>
            <a:r>
              <a:rPr lang="zh-CN" altLang="en-US" dirty="0"/>
              <a:t>對於人類和動物的痛苦鼓勵去看</a:t>
            </a:r>
            <a:r>
              <a:rPr lang="zh-CN" altLang="en-US" dirty="0">
                <a:highlight>
                  <a:srgbClr val="0000FF"/>
                </a:highlight>
              </a:rPr>
              <a:t>紀錄片</a:t>
            </a:r>
            <a:r>
              <a:rPr lang="zh-CN" altLang="en-US" dirty="0"/>
              <a:t>自己體會</a:t>
            </a:r>
            <a:endParaRPr lang="en-US" altLang="zh-CN" dirty="0"/>
          </a:p>
          <a:p>
            <a:pPr marL="0" indent="0">
              <a:lnSpc>
                <a:spcPct val="120000"/>
              </a:lnSpc>
              <a:buNone/>
            </a:pPr>
            <a:r>
              <a:rPr lang="zh-CN" altLang="en-US" dirty="0"/>
              <a:t>對於我們看不到的眾生要仔細看書</a:t>
            </a:r>
            <a:endParaRPr lang="en-US" altLang="zh-TW" dirty="0"/>
          </a:p>
          <a:p>
            <a:pPr marL="0" indent="0">
              <a:lnSpc>
                <a:spcPct val="120000"/>
              </a:lnSpc>
              <a:buNone/>
            </a:pPr>
            <a:r>
              <a:rPr lang="zh-TW" altLang="en-US" dirty="0"/>
              <a:t>第一個就是要去</a:t>
            </a:r>
            <a:r>
              <a:rPr lang="zh-TW" altLang="en-US" dirty="0">
                <a:highlight>
                  <a:srgbClr val="0000FF"/>
                </a:highlight>
              </a:rPr>
              <a:t>了解這個痛苦</a:t>
            </a:r>
          </a:p>
          <a:p>
            <a:pPr marL="0" indent="0">
              <a:lnSpc>
                <a:spcPct val="120000"/>
              </a:lnSpc>
              <a:buNone/>
            </a:pPr>
            <a:r>
              <a:rPr lang="zh-TW" altLang="en-US" dirty="0"/>
              <a:t>第二個呢就是</a:t>
            </a:r>
            <a:r>
              <a:rPr lang="zh-TW" altLang="en-US" dirty="0">
                <a:highlight>
                  <a:srgbClr val="0000FF"/>
                </a:highlight>
              </a:rPr>
              <a:t>把我們自己觀想為</a:t>
            </a:r>
            <a:r>
              <a:rPr lang="zh-TW" altLang="en-US" dirty="0"/>
              <a:t>餓鬼的眾生</a:t>
            </a:r>
          </a:p>
          <a:p>
            <a:pPr marL="0" indent="0">
              <a:lnSpc>
                <a:spcPct val="120000"/>
              </a:lnSpc>
              <a:buNone/>
            </a:pPr>
            <a:r>
              <a:rPr lang="zh-TW" altLang="en-US" dirty="0"/>
              <a:t>有些時候在思維的時候，如果註意力不能集中</a:t>
            </a:r>
          </a:p>
          <a:p>
            <a:pPr marL="0" indent="0">
              <a:lnSpc>
                <a:spcPct val="120000"/>
              </a:lnSpc>
              <a:buNone/>
            </a:pPr>
            <a:r>
              <a:rPr lang="zh-TW" altLang="en-US" dirty="0"/>
              <a:t>我們在講禪定的時候有</a:t>
            </a:r>
            <a:r>
              <a:rPr lang="zh-TW" altLang="en-US" dirty="0">
                <a:highlight>
                  <a:srgbClr val="0000FF"/>
                </a:highlight>
              </a:rPr>
              <a:t>九住心</a:t>
            </a:r>
            <a:r>
              <a:rPr lang="zh-TW" altLang="en-US" dirty="0"/>
              <a:t>，前面的三個講過很多次。除了在安住修的時候可以用，在思維修的時候也可以用</a:t>
            </a:r>
            <a:endParaRPr lang="en-US" altLang="zh-TW" dirty="0"/>
          </a:p>
          <a:p>
            <a:pPr marL="0" indent="0">
              <a:lnSpc>
                <a:spcPct val="120000"/>
              </a:lnSpc>
              <a:buNone/>
            </a:pPr>
            <a:r>
              <a:rPr lang="zh-TW" altLang="en-US" dirty="0">
                <a:highlight>
                  <a:srgbClr val="0000FF"/>
                </a:highlight>
              </a:rPr>
              <a:t>走神的時候要把它帶回來繼續思維</a:t>
            </a:r>
            <a:r>
              <a:rPr lang="zh-TW" altLang="en-US" dirty="0"/>
              <a:t>。</a:t>
            </a:r>
          </a:p>
          <a:p>
            <a:pPr marL="0" indent="0">
              <a:lnSpc>
                <a:spcPct val="120000"/>
              </a:lnSpc>
              <a:buNone/>
            </a:pPr>
            <a:r>
              <a:rPr lang="zh-TW" altLang="en-US" dirty="0"/>
              <a:t>非常</a:t>
            </a:r>
            <a:r>
              <a:rPr lang="zh-TW" altLang="en-US" dirty="0">
                <a:highlight>
                  <a:srgbClr val="0000FF"/>
                </a:highlight>
              </a:rPr>
              <a:t>散亂</a:t>
            </a:r>
            <a:r>
              <a:rPr lang="zh-TW" altLang="en-US" dirty="0"/>
              <a:t>的時候，那把室內的</a:t>
            </a:r>
            <a:r>
              <a:rPr lang="zh-TW" altLang="en-US" dirty="0">
                <a:highlight>
                  <a:srgbClr val="0000FF"/>
                </a:highlight>
              </a:rPr>
              <a:t>溫度調高一點</a:t>
            </a:r>
            <a:r>
              <a:rPr lang="zh-TW" altLang="en-US" dirty="0"/>
              <a:t>。</a:t>
            </a:r>
            <a:r>
              <a:rPr lang="zh-TW" altLang="en-US" dirty="0">
                <a:highlight>
                  <a:srgbClr val="0000FF"/>
                </a:highlight>
              </a:rPr>
              <a:t>光線稍微暗一點</a:t>
            </a:r>
            <a:r>
              <a:rPr lang="zh-TW" altLang="en-US" dirty="0"/>
              <a:t>。</a:t>
            </a:r>
            <a:endParaRPr lang="en-US" altLang="zh-TW" dirty="0"/>
          </a:p>
          <a:p>
            <a:pPr marL="0" indent="0">
              <a:lnSpc>
                <a:spcPct val="120000"/>
              </a:lnSpc>
              <a:buNone/>
            </a:pPr>
            <a:r>
              <a:rPr lang="zh-TW" altLang="en-US" dirty="0">
                <a:highlight>
                  <a:srgbClr val="0000FF"/>
                </a:highlight>
              </a:rPr>
              <a:t>昏沈</a:t>
            </a:r>
            <a:r>
              <a:rPr lang="zh-TW" altLang="en-US" dirty="0"/>
              <a:t>的時候，室內的</a:t>
            </a:r>
            <a:r>
              <a:rPr lang="zh-TW" altLang="en-US" dirty="0">
                <a:highlight>
                  <a:srgbClr val="0000FF"/>
                </a:highlight>
              </a:rPr>
              <a:t>溫度可以降低一點</a:t>
            </a:r>
            <a:r>
              <a:rPr lang="zh-TW" altLang="en-US" dirty="0"/>
              <a:t>，</a:t>
            </a:r>
            <a:r>
              <a:rPr lang="zh-TW" altLang="en-US" dirty="0">
                <a:highlight>
                  <a:srgbClr val="0000FF"/>
                </a:highlight>
              </a:rPr>
              <a:t>光線可以調亮一點</a:t>
            </a:r>
            <a:r>
              <a:rPr lang="zh-TW" altLang="en-US" dirty="0"/>
              <a:t>，用</a:t>
            </a:r>
            <a:r>
              <a:rPr lang="zh-TW" altLang="en-US" dirty="0">
                <a:highlight>
                  <a:srgbClr val="0000FF"/>
                </a:highlight>
              </a:rPr>
              <a:t>涼水洗洗臉</a:t>
            </a:r>
            <a:r>
              <a:rPr lang="zh-TW" altLang="en-US" dirty="0"/>
              <a:t>。</a:t>
            </a:r>
            <a:endParaRPr lang="en-US" altLang="zh-TW" dirty="0"/>
          </a:p>
          <a:p>
            <a:pPr marL="0" indent="0">
              <a:lnSpc>
                <a:spcPct val="120000"/>
              </a:lnSpc>
              <a:buNone/>
            </a:pPr>
            <a:r>
              <a:rPr lang="zh-CN" altLang="en-US" dirty="0"/>
              <a:t>思考之後的五個結果</a:t>
            </a:r>
            <a:r>
              <a:rPr lang="en-US" altLang="zh-CN" dirty="0"/>
              <a:t>: </a:t>
            </a:r>
            <a:r>
              <a:rPr lang="en-US" altLang="zh-CN" dirty="0">
                <a:highlight>
                  <a:srgbClr val="0000FF"/>
                </a:highlight>
              </a:rPr>
              <a:t>1</a:t>
            </a:r>
            <a:r>
              <a:rPr lang="zh-TW" altLang="en-US" dirty="0">
                <a:highlight>
                  <a:srgbClr val="0000FF"/>
                </a:highlight>
              </a:rPr>
              <a:t>懺悔 </a:t>
            </a:r>
            <a:r>
              <a:rPr lang="en-US" altLang="zh-TW" dirty="0">
                <a:highlight>
                  <a:srgbClr val="0000FF"/>
                </a:highlight>
              </a:rPr>
              <a:t>2</a:t>
            </a:r>
            <a:r>
              <a:rPr lang="zh-TW" altLang="en-US" dirty="0">
                <a:highlight>
                  <a:srgbClr val="0000FF"/>
                </a:highlight>
              </a:rPr>
              <a:t>回向 </a:t>
            </a:r>
            <a:r>
              <a:rPr lang="en-US" altLang="zh-TW" dirty="0">
                <a:highlight>
                  <a:srgbClr val="0000FF"/>
                </a:highlight>
              </a:rPr>
              <a:t>3</a:t>
            </a:r>
            <a:r>
              <a:rPr lang="zh-TW" altLang="en-US" dirty="0">
                <a:highlight>
                  <a:srgbClr val="0000FF"/>
                </a:highlight>
              </a:rPr>
              <a:t>慈悲心 </a:t>
            </a:r>
            <a:r>
              <a:rPr lang="en-US" altLang="zh-TW" dirty="0">
                <a:highlight>
                  <a:srgbClr val="0000FF"/>
                </a:highlight>
              </a:rPr>
              <a:t>4</a:t>
            </a:r>
            <a:r>
              <a:rPr lang="zh-TW" altLang="en-US" dirty="0">
                <a:highlight>
                  <a:srgbClr val="0000FF"/>
                </a:highlight>
              </a:rPr>
              <a:t>出離心 </a:t>
            </a:r>
            <a:r>
              <a:rPr lang="en-US" altLang="zh-TW" dirty="0">
                <a:highlight>
                  <a:srgbClr val="0000FF"/>
                </a:highlight>
              </a:rPr>
              <a:t>5</a:t>
            </a:r>
            <a:r>
              <a:rPr lang="zh-TW" altLang="en-US" dirty="0">
                <a:highlight>
                  <a:srgbClr val="0000FF"/>
                </a:highlight>
              </a:rPr>
              <a:t>菩提心</a:t>
            </a:r>
            <a:endParaRPr lang="en-US" altLang="zh-TW" dirty="0">
              <a:highlight>
                <a:srgbClr val="0000FF"/>
              </a:highlight>
            </a:endParaRPr>
          </a:p>
        </p:txBody>
      </p:sp>
    </p:spTree>
    <p:extLst>
      <p:ext uri="{BB962C8B-B14F-4D97-AF65-F5344CB8AC3E}">
        <p14:creationId xmlns:p14="http://schemas.microsoft.com/office/powerpoint/2010/main" val="716200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6693"/>
          </a:xfrm>
        </p:spPr>
        <p:txBody>
          <a:bodyPr/>
          <a:lstStyle/>
          <a:p>
            <a:r>
              <a:rPr lang="zh-CN" altLang="en-US" dirty="0">
                <a:latin typeface="隶书" panose="02010509060101010101" pitchFamily="49" charset="-122"/>
                <a:ea typeface="隶书" panose="02010509060101010101" pitchFamily="49" charset="-122"/>
              </a:rPr>
              <a:t>空游惡鬼</a:t>
            </a:r>
            <a:endParaRPr lang="en-US" dirty="0">
              <a:latin typeface="隶书" panose="02010509060101010101" pitchFamily="49" charset="-122"/>
              <a:ea typeface="隶书" panose="02010509060101010101" pitchFamily="49" charset="-122"/>
            </a:endParaRPr>
          </a:p>
        </p:txBody>
      </p:sp>
      <p:sp>
        <p:nvSpPr>
          <p:cNvPr id="3" name="Content Placeholder 2"/>
          <p:cNvSpPr>
            <a:spLocks noGrp="1"/>
          </p:cNvSpPr>
          <p:nvPr>
            <p:ph idx="1"/>
          </p:nvPr>
        </p:nvSpPr>
        <p:spPr>
          <a:xfrm>
            <a:off x="838200" y="1354346"/>
            <a:ext cx="9548004" cy="5055079"/>
          </a:xfrm>
        </p:spPr>
        <p:txBody>
          <a:bodyPr>
            <a:normAutofit/>
          </a:bodyPr>
          <a:lstStyle/>
          <a:p>
            <a:pPr marL="0" indent="0">
              <a:lnSpc>
                <a:spcPct val="120000"/>
              </a:lnSpc>
              <a:buNone/>
            </a:pPr>
            <a:r>
              <a:rPr lang="zh-TW" altLang="en-US" dirty="0"/>
              <a:t>屬於民間講的鬼</a:t>
            </a:r>
            <a:endParaRPr lang="en-US" altLang="zh-TW" dirty="0"/>
          </a:p>
          <a:p>
            <a:pPr marL="0" indent="0">
              <a:lnSpc>
                <a:spcPct val="120000"/>
              </a:lnSpc>
              <a:buNone/>
            </a:pPr>
            <a:r>
              <a:rPr lang="zh-CN" altLang="en-US" dirty="0"/>
              <a:t>這些鬼也有很多恐懼</a:t>
            </a:r>
            <a:r>
              <a:rPr lang="en-US" altLang="zh-CN" dirty="0"/>
              <a:t>,</a:t>
            </a:r>
            <a:r>
              <a:rPr lang="zh-CN" altLang="en-US" dirty="0"/>
              <a:t>很多痛苦</a:t>
            </a:r>
            <a:r>
              <a:rPr lang="en-US" altLang="zh-CN" dirty="0"/>
              <a:t>.</a:t>
            </a:r>
            <a:endParaRPr lang="en-US" altLang="zh-TW" dirty="0"/>
          </a:p>
          <a:p>
            <a:pPr marL="0" indent="0">
              <a:lnSpc>
                <a:spcPct val="120000"/>
              </a:lnSpc>
              <a:buNone/>
            </a:pPr>
            <a:r>
              <a:rPr lang="zh-TW" altLang="en-US" dirty="0"/>
              <a:t>他們想</a:t>
            </a:r>
            <a:r>
              <a:rPr lang="zh-CN" altLang="en-US" dirty="0"/>
              <a:t>靠近別人</a:t>
            </a:r>
            <a:r>
              <a:rPr lang="en-US" altLang="zh-CN" dirty="0"/>
              <a:t>, </a:t>
            </a:r>
            <a:r>
              <a:rPr lang="zh-TW" altLang="en-US" dirty="0"/>
              <a:t>把自己的痛苦給別人</a:t>
            </a:r>
            <a:endParaRPr lang="en-US" altLang="zh-TW" dirty="0"/>
          </a:p>
          <a:p>
            <a:pPr marL="0" indent="0">
              <a:lnSpc>
                <a:spcPct val="120000"/>
              </a:lnSpc>
              <a:buNone/>
            </a:pPr>
            <a:r>
              <a:rPr lang="zh-CN" altLang="en-US" dirty="0"/>
              <a:t>如果被靠近的人發現了</a:t>
            </a:r>
            <a:r>
              <a:rPr lang="en-US" altLang="zh-CN" dirty="0"/>
              <a:t>,</a:t>
            </a:r>
            <a:r>
              <a:rPr lang="zh-CN" altLang="en-US" dirty="0"/>
              <a:t> 心中產生恐懼</a:t>
            </a:r>
            <a:r>
              <a:rPr lang="en-US" altLang="zh-CN" dirty="0"/>
              <a:t>(</a:t>
            </a:r>
            <a:r>
              <a:rPr lang="zh-CN" altLang="en-US" dirty="0"/>
              <a:t>心裡作用</a:t>
            </a:r>
            <a:r>
              <a:rPr lang="en-US" altLang="zh-CN" dirty="0"/>
              <a:t>),</a:t>
            </a:r>
            <a:r>
              <a:rPr lang="zh-CN" altLang="en-US" dirty="0"/>
              <a:t>那就可能會生病</a:t>
            </a:r>
            <a:r>
              <a:rPr lang="en-US" altLang="zh-CN" dirty="0"/>
              <a:t>.</a:t>
            </a:r>
            <a:r>
              <a:rPr lang="zh-CN" altLang="en-US" dirty="0"/>
              <a:t>如果沒有發現</a:t>
            </a:r>
            <a:r>
              <a:rPr lang="en-US" altLang="zh-CN" dirty="0"/>
              <a:t>,</a:t>
            </a:r>
            <a:r>
              <a:rPr lang="zh-CN" altLang="en-US" dirty="0"/>
              <a:t>或不害怕</a:t>
            </a:r>
            <a:r>
              <a:rPr lang="en-US" altLang="zh-CN" dirty="0"/>
              <a:t>,</a:t>
            </a:r>
            <a:r>
              <a:rPr lang="zh-CN" altLang="en-US" dirty="0"/>
              <a:t>就沒有影響</a:t>
            </a:r>
            <a:r>
              <a:rPr lang="en-US" altLang="zh-CN" dirty="0"/>
              <a:t>.</a:t>
            </a:r>
          </a:p>
          <a:p>
            <a:pPr marL="0" indent="0">
              <a:lnSpc>
                <a:spcPct val="120000"/>
              </a:lnSpc>
              <a:buNone/>
            </a:pPr>
            <a:r>
              <a:rPr lang="zh-CN" altLang="en-US" dirty="0"/>
              <a:t>有些時候</a:t>
            </a:r>
            <a:r>
              <a:rPr lang="en-US" altLang="zh-CN" dirty="0"/>
              <a:t>,</a:t>
            </a:r>
            <a:r>
              <a:rPr lang="zh-CN" altLang="en-US" dirty="0"/>
              <a:t>實際上根本不是鬼</a:t>
            </a:r>
            <a:r>
              <a:rPr lang="en-US" altLang="zh-CN" dirty="0"/>
              <a:t>,</a:t>
            </a:r>
            <a:r>
              <a:rPr lang="zh-CN" altLang="en-US" dirty="0"/>
              <a:t>而因為心裡作用就會導致人生病</a:t>
            </a:r>
            <a:endParaRPr lang="en-US" altLang="zh-CN" dirty="0"/>
          </a:p>
          <a:p>
            <a:pPr marL="457200" lvl="1" indent="0">
              <a:lnSpc>
                <a:spcPct val="120000"/>
              </a:lnSpc>
              <a:buNone/>
            </a:pPr>
            <a:r>
              <a:rPr lang="zh-TW" altLang="en-US" dirty="0"/>
              <a:t>真實的故事</a:t>
            </a:r>
            <a:r>
              <a:rPr lang="en-US" altLang="zh-TW" dirty="0"/>
              <a:t>—</a:t>
            </a:r>
            <a:r>
              <a:rPr lang="zh-TW" altLang="en-US" dirty="0"/>
              <a:t>大部分的鬼是心裡作用</a:t>
            </a:r>
            <a:endParaRPr lang="en-US" altLang="zh-TW" dirty="0"/>
          </a:p>
        </p:txBody>
      </p:sp>
    </p:spTree>
    <p:extLst>
      <p:ext uri="{BB962C8B-B14F-4D97-AF65-F5344CB8AC3E}">
        <p14:creationId xmlns:p14="http://schemas.microsoft.com/office/powerpoint/2010/main" val="4121800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6693"/>
          </a:xfrm>
        </p:spPr>
        <p:txBody>
          <a:bodyPr/>
          <a:lstStyle/>
          <a:p>
            <a:r>
              <a:rPr lang="zh-CN" altLang="en-US" dirty="0">
                <a:latin typeface="隶书" panose="02010509060101010101" pitchFamily="49" charset="-122"/>
                <a:ea typeface="隶书" panose="02010509060101010101" pitchFamily="49" charset="-122"/>
              </a:rPr>
              <a:t>空游惡鬼的痛苦</a:t>
            </a:r>
            <a:endParaRPr lang="en-US" dirty="0">
              <a:latin typeface="隶书" panose="02010509060101010101" pitchFamily="49" charset="-122"/>
              <a:ea typeface="隶书" panose="02010509060101010101" pitchFamily="49" charset="-122"/>
            </a:endParaRPr>
          </a:p>
        </p:txBody>
      </p:sp>
      <p:sp>
        <p:nvSpPr>
          <p:cNvPr id="3" name="Content Placeholder 2"/>
          <p:cNvSpPr>
            <a:spLocks noGrp="1"/>
          </p:cNvSpPr>
          <p:nvPr>
            <p:ph idx="1"/>
          </p:nvPr>
        </p:nvSpPr>
        <p:spPr>
          <a:xfrm>
            <a:off x="838200" y="1354346"/>
            <a:ext cx="9548004" cy="5055079"/>
          </a:xfrm>
        </p:spPr>
        <p:txBody>
          <a:bodyPr>
            <a:normAutofit/>
          </a:bodyPr>
          <a:lstStyle/>
          <a:p>
            <a:pPr marL="0" indent="0">
              <a:lnSpc>
                <a:spcPct val="120000"/>
              </a:lnSpc>
              <a:buNone/>
            </a:pPr>
            <a:r>
              <a:rPr lang="zh-TW" altLang="en-US" dirty="0">
                <a:highlight>
                  <a:srgbClr val="0000FF"/>
                </a:highlight>
              </a:rPr>
              <a:t>這些惡鬼他們每七天或者是每一段時間就會感受這個痛苦，周期性地感受這個痛苦</a:t>
            </a:r>
            <a:r>
              <a:rPr lang="zh-TW" altLang="en-US" dirty="0"/>
              <a:t>。他們就希望自己身上的這個痛苦讓別人來承擔，讓別人來分擔。</a:t>
            </a:r>
            <a:endParaRPr lang="en-US" altLang="zh-TW" dirty="0"/>
          </a:p>
          <a:p>
            <a:pPr marL="0" indent="0">
              <a:lnSpc>
                <a:spcPct val="120000"/>
              </a:lnSpc>
              <a:buNone/>
            </a:pPr>
            <a:r>
              <a:rPr lang="zh-CN" altLang="en-US" dirty="0"/>
              <a:t>他們也很痛苦</a:t>
            </a:r>
            <a:r>
              <a:rPr lang="zh-TW" altLang="en-US" dirty="0"/>
              <a:t>，</a:t>
            </a:r>
            <a:r>
              <a:rPr lang="zh-CN" altLang="en-US" dirty="0"/>
              <a:t>可憐</a:t>
            </a:r>
            <a:endParaRPr lang="zh-TW" altLang="en-US" dirty="0"/>
          </a:p>
          <a:p>
            <a:pPr marL="0" indent="0">
              <a:lnSpc>
                <a:spcPct val="120000"/>
              </a:lnSpc>
              <a:buNone/>
            </a:pPr>
            <a:r>
              <a:rPr lang="zh-TW" altLang="en-US" dirty="0"/>
              <a:t>對於鬼不要否定，然後也不要害怕。要行善，要回向，還有煙供</a:t>
            </a:r>
            <a:r>
              <a:rPr lang="zh-CN" altLang="en-US" dirty="0"/>
              <a:t>都可以幫助他們</a:t>
            </a:r>
            <a:endParaRPr lang="en-US" altLang="zh-TW" dirty="0"/>
          </a:p>
        </p:txBody>
      </p:sp>
    </p:spTree>
    <p:extLst>
      <p:ext uri="{BB962C8B-B14F-4D97-AF65-F5344CB8AC3E}">
        <p14:creationId xmlns:p14="http://schemas.microsoft.com/office/powerpoint/2010/main" val="2404315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C7CB-762E-47C9-8728-0830623A206E}"/>
              </a:ext>
            </a:extLst>
          </p:cNvPr>
          <p:cNvSpPr>
            <a:spLocks noGrp="1"/>
          </p:cNvSpPr>
          <p:nvPr>
            <p:ph type="title"/>
          </p:nvPr>
        </p:nvSpPr>
        <p:spPr/>
        <p:txBody>
          <a:bodyPr/>
          <a:lstStyle/>
          <a:p>
            <a:r>
              <a:rPr lang="zh-CN" altLang="en-US" dirty="0"/>
              <a:t>地獄的痛苦</a:t>
            </a:r>
            <a:endParaRPr lang="en-US" dirty="0"/>
          </a:p>
        </p:txBody>
      </p:sp>
      <p:sp>
        <p:nvSpPr>
          <p:cNvPr id="3" name="Content Placeholder 2">
            <a:extLst>
              <a:ext uri="{FF2B5EF4-FFF2-40B4-BE49-F238E27FC236}">
                <a16:creationId xmlns:a16="http://schemas.microsoft.com/office/drawing/2014/main" id="{07E9351B-C20B-4507-A962-53218250B63F}"/>
              </a:ext>
            </a:extLst>
          </p:cNvPr>
          <p:cNvSpPr>
            <a:spLocks noGrp="1"/>
          </p:cNvSpPr>
          <p:nvPr>
            <p:ph idx="1"/>
          </p:nvPr>
        </p:nvSpPr>
        <p:spPr>
          <a:xfrm>
            <a:off x="838200" y="1825625"/>
            <a:ext cx="9366849" cy="4351338"/>
          </a:xfrm>
        </p:spPr>
        <p:txBody>
          <a:bodyPr/>
          <a:lstStyle/>
          <a:p>
            <a:r>
              <a:rPr lang="zh-CN" altLang="en-US" dirty="0"/>
              <a:t>地獄存在的合理性</a:t>
            </a:r>
            <a:r>
              <a:rPr lang="en-US" altLang="zh-CN" dirty="0"/>
              <a:t> – </a:t>
            </a:r>
            <a:r>
              <a:rPr lang="zh-CN" altLang="en-US" dirty="0"/>
              <a:t>六道輪迴共同的監獄</a:t>
            </a:r>
            <a:endParaRPr lang="en-US" altLang="zh-CN" dirty="0"/>
          </a:p>
          <a:p>
            <a:pPr lvl="1"/>
            <a:r>
              <a:rPr lang="zh-CN" altLang="en-US" dirty="0"/>
              <a:t>如果眾生造了很嚴重的罪業的話</a:t>
            </a:r>
            <a:r>
              <a:rPr lang="en-US" altLang="zh-CN" dirty="0"/>
              <a:t>, </a:t>
            </a:r>
            <a:r>
              <a:rPr lang="zh-CN" altLang="en-US" dirty="0"/>
              <a:t>存在地獄這樣的地方去懲罰他們也是合理的</a:t>
            </a:r>
            <a:endParaRPr lang="en-US" altLang="zh-CN" dirty="0"/>
          </a:p>
          <a:p>
            <a:pPr lvl="1"/>
            <a:endParaRPr lang="en-US" dirty="0"/>
          </a:p>
          <a:p>
            <a:r>
              <a:rPr lang="zh-CN" altLang="en-US" dirty="0"/>
              <a:t>法律是人類制定的社會行為準則</a:t>
            </a:r>
            <a:r>
              <a:rPr lang="en-US" altLang="zh-CN" dirty="0"/>
              <a:t>, </a:t>
            </a:r>
            <a:r>
              <a:rPr lang="zh-CN" altLang="en-US" dirty="0"/>
              <a:t>因果律是六道輪迴自然的法律</a:t>
            </a:r>
            <a:endParaRPr lang="en-US" altLang="zh-CN" dirty="0"/>
          </a:p>
          <a:p>
            <a:endParaRPr lang="en-US" dirty="0"/>
          </a:p>
          <a:p>
            <a:r>
              <a:rPr lang="zh-CN" altLang="en-US" dirty="0"/>
              <a:t>十八層地獄是一個象征性的講法</a:t>
            </a:r>
            <a:r>
              <a:rPr lang="en-US" altLang="zh-CN" dirty="0"/>
              <a:t>, </a:t>
            </a:r>
            <a:r>
              <a:rPr lang="zh-CN" altLang="en-US" dirty="0"/>
              <a:t>細節去看</a:t>
            </a:r>
            <a:r>
              <a:rPr lang="en-US" altLang="zh-CN" dirty="0"/>
              <a:t>“</a:t>
            </a:r>
            <a:r>
              <a:rPr lang="zh-CN" altLang="en-US" dirty="0"/>
              <a:t>大圓滿前行</a:t>
            </a:r>
            <a:r>
              <a:rPr lang="en-US" altLang="zh-CN" dirty="0"/>
              <a:t>”, “</a:t>
            </a:r>
            <a:r>
              <a:rPr lang="zh-CN" altLang="en-US" dirty="0"/>
              <a:t>慧燈之光</a:t>
            </a:r>
            <a:r>
              <a:rPr lang="en-US" altLang="zh-CN" dirty="0"/>
              <a:t>”</a:t>
            </a:r>
            <a:r>
              <a:rPr lang="zh-CN" altLang="en-US" dirty="0"/>
              <a:t>第二冊</a:t>
            </a:r>
            <a:r>
              <a:rPr lang="en-US" altLang="zh-CN" dirty="0"/>
              <a:t>, </a:t>
            </a:r>
            <a:r>
              <a:rPr lang="zh-CN" altLang="en-US" dirty="0"/>
              <a:t>宗喀巴大師的</a:t>
            </a:r>
            <a:r>
              <a:rPr lang="en-US" altLang="zh-CN" dirty="0"/>
              <a:t>“</a:t>
            </a:r>
            <a:r>
              <a:rPr lang="zh-CN" altLang="en-US" dirty="0"/>
              <a:t>菩提道次第廣論</a:t>
            </a:r>
            <a:r>
              <a:rPr lang="en-US" altLang="zh-CN" dirty="0"/>
              <a:t>”</a:t>
            </a:r>
            <a:endParaRPr lang="en-US" dirty="0"/>
          </a:p>
        </p:txBody>
      </p:sp>
    </p:spTree>
    <p:extLst>
      <p:ext uri="{BB962C8B-B14F-4D97-AF65-F5344CB8AC3E}">
        <p14:creationId xmlns:p14="http://schemas.microsoft.com/office/powerpoint/2010/main" val="3461636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C7CB-762E-47C9-8728-0830623A206E}"/>
              </a:ext>
            </a:extLst>
          </p:cNvPr>
          <p:cNvSpPr>
            <a:spLocks noGrp="1"/>
          </p:cNvSpPr>
          <p:nvPr>
            <p:ph type="title"/>
          </p:nvPr>
        </p:nvSpPr>
        <p:spPr>
          <a:xfrm>
            <a:off x="838200" y="365125"/>
            <a:ext cx="10515600" cy="1092739"/>
          </a:xfrm>
        </p:spPr>
        <p:txBody>
          <a:bodyPr/>
          <a:lstStyle/>
          <a:p>
            <a:r>
              <a:rPr lang="zh-CN" altLang="en-US" dirty="0"/>
              <a:t>復活地獄</a:t>
            </a:r>
            <a:r>
              <a:rPr lang="en-US" altLang="zh-CN" dirty="0"/>
              <a:t>(</a:t>
            </a:r>
            <a:r>
              <a:rPr lang="zh-CN" altLang="en-US" dirty="0"/>
              <a:t>八熱地獄之一</a:t>
            </a:r>
            <a:r>
              <a:rPr lang="en-US" altLang="zh-CN" dirty="0"/>
              <a:t>)</a:t>
            </a:r>
            <a:endParaRPr lang="en-US" dirty="0"/>
          </a:p>
        </p:txBody>
      </p:sp>
      <p:sp>
        <p:nvSpPr>
          <p:cNvPr id="3" name="Content Placeholder 2">
            <a:extLst>
              <a:ext uri="{FF2B5EF4-FFF2-40B4-BE49-F238E27FC236}">
                <a16:creationId xmlns:a16="http://schemas.microsoft.com/office/drawing/2014/main" id="{07E9351B-C20B-4507-A962-53218250B63F}"/>
              </a:ext>
            </a:extLst>
          </p:cNvPr>
          <p:cNvSpPr>
            <a:spLocks noGrp="1"/>
          </p:cNvSpPr>
          <p:nvPr>
            <p:ph idx="1"/>
          </p:nvPr>
        </p:nvSpPr>
        <p:spPr>
          <a:xfrm>
            <a:off x="838200" y="1362974"/>
            <a:ext cx="9366849" cy="4813989"/>
          </a:xfrm>
        </p:spPr>
        <p:txBody>
          <a:bodyPr>
            <a:normAutofit fontScale="77500" lnSpcReduction="20000"/>
          </a:bodyPr>
          <a:lstStyle/>
          <a:p>
            <a:pPr>
              <a:lnSpc>
                <a:spcPct val="120000"/>
              </a:lnSpc>
            </a:pPr>
            <a:r>
              <a:rPr lang="zh-CN" altLang="en-US" dirty="0"/>
              <a:t>地面全部是燒紅的鐵</a:t>
            </a:r>
            <a:r>
              <a:rPr lang="en-US" altLang="zh-CN" dirty="0"/>
              <a:t>, </a:t>
            </a:r>
            <a:r>
              <a:rPr lang="zh-CN" altLang="en-US" dirty="0"/>
              <a:t>整個環境像著火的森林</a:t>
            </a:r>
            <a:r>
              <a:rPr lang="en-US" altLang="zh-CN" dirty="0"/>
              <a:t>, </a:t>
            </a:r>
            <a:r>
              <a:rPr lang="zh-CN" altLang="en-US" dirty="0"/>
              <a:t>或則像火山爆發的火山口</a:t>
            </a:r>
            <a:endParaRPr lang="en-US" altLang="zh-CN" dirty="0"/>
          </a:p>
          <a:p>
            <a:pPr>
              <a:lnSpc>
                <a:spcPct val="120000"/>
              </a:lnSpc>
            </a:pPr>
            <a:r>
              <a:rPr lang="zh-CN" altLang="en-US" dirty="0"/>
              <a:t>沒有太陽</a:t>
            </a:r>
            <a:r>
              <a:rPr lang="en-US" altLang="zh-CN" dirty="0"/>
              <a:t>,</a:t>
            </a:r>
            <a:r>
              <a:rPr lang="zh-CN" altLang="en-US" dirty="0"/>
              <a:t>月亮</a:t>
            </a:r>
            <a:r>
              <a:rPr lang="en-US" altLang="zh-CN" dirty="0"/>
              <a:t>,</a:t>
            </a:r>
            <a:r>
              <a:rPr lang="zh-CN" altLang="en-US" dirty="0"/>
              <a:t>整個天空都是通紅的</a:t>
            </a:r>
            <a:endParaRPr lang="en-US" altLang="zh-CN" dirty="0"/>
          </a:p>
          <a:p>
            <a:pPr>
              <a:lnSpc>
                <a:spcPct val="120000"/>
              </a:lnSpc>
            </a:pPr>
            <a:r>
              <a:rPr lang="zh-CN" altLang="en-US" dirty="0"/>
              <a:t>原因是以嗔恨心殺生</a:t>
            </a:r>
            <a:endParaRPr lang="en-US" altLang="zh-CN" dirty="0"/>
          </a:p>
          <a:p>
            <a:pPr>
              <a:lnSpc>
                <a:spcPct val="120000"/>
              </a:lnSpc>
            </a:pPr>
            <a:r>
              <a:rPr lang="zh-CN" altLang="en-US" dirty="0"/>
              <a:t>最大的痛苦</a:t>
            </a:r>
            <a:r>
              <a:rPr lang="en-US" altLang="zh-CN" dirty="0"/>
              <a:t>: </a:t>
            </a:r>
            <a:r>
              <a:rPr lang="zh-CN" altLang="en-US" dirty="0"/>
              <a:t>看到其他地獄的眾生就像看到仇敵一樣</a:t>
            </a:r>
            <a:r>
              <a:rPr lang="en-US" altLang="zh-CN" dirty="0"/>
              <a:t>, </a:t>
            </a:r>
            <a:r>
              <a:rPr lang="zh-CN" altLang="en-US" dirty="0"/>
              <a:t>用空中會飛來兵器</a:t>
            </a:r>
            <a:r>
              <a:rPr lang="en-US" altLang="zh-CN" dirty="0"/>
              <a:t>(</a:t>
            </a:r>
            <a:r>
              <a:rPr lang="zh-CN" altLang="en-US" dirty="0"/>
              <a:t>不是神話故事</a:t>
            </a:r>
            <a:r>
              <a:rPr lang="en-US" altLang="zh-CN" dirty="0"/>
              <a:t>)</a:t>
            </a:r>
            <a:r>
              <a:rPr lang="zh-CN" altLang="en-US" dirty="0"/>
              <a:t>升起嗔恨心而打得你死我活</a:t>
            </a:r>
            <a:r>
              <a:rPr lang="en-US" altLang="zh-CN" dirty="0"/>
              <a:t>,</a:t>
            </a:r>
            <a:r>
              <a:rPr lang="zh-CN" altLang="en-US" dirty="0"/>
              <a:t>最後全都死亡</a:t>
            </a:r>
            <a:r>
              <a:rPr lang="en-US" altLang="zh-CN" dirty="0"/>
              <a:t>. </a:t>
            </a:r>
            <a:r>
              <a:rPr lang="zh-CN" altLang="en-US" dirty="0"/>
              <a:t>然後又死而復生</a:t>
            </a:r>
            <a:r>
              <a:rPr lang="en-US" altLang="zh-CN" dirty="0"/>
              <a:t>,</a:t>
            </a:r>
            <a:r>
              <a:rPr lang="zh-CN" altLang="en-US" dirty="0"/>
              <a:t>重複五百年</a:t>
            </a:r>
            <a:r>
              <a:rPr lang="en-US" altLang="zh-CN" dirty="0"/>
              <a:t>(</a:t>
            </a:r>
            <a:r>
              <a:rPr lang="zh-CN" altLang="en-US" dirty="0"/>
              <a:t>相當於人間的</a:t>
            </a:r>
            <a:r>
              <a:rPr lang="en-US" altLang="zh-CN" dirty="0"/>
              <a:t>1.6</a:t>
            </a:r>
            <a:r>
              <a:rPr lang="zh-CN" altLang="en-US" dirty="0"/>
              <a:t>萬億年</a:t>
            </a:r>
            <a:r>
              <a:rPr lang="en-US" altLang="zh-CN" dirty="0"/>
              <a:t>)</a:t>
            </a:r>
          </a:p>
          <a:p>
            <a:pPr lvl="1">
              <a:lnSpc>
                <a:spcPct val="120000"/>
              </a:lnSpc>
            </a:pPr>
            <a:r>
              <a:rPr lang="zh-CN" altLang="en-US" dirty="0"/>
              <a:t>（</a:t>
            </a:r>
            <a:r>
              <a:rPr lang="en-US" altLang="zh-CN" dirty="0"/>
              <a:t>50</a:t>
            </a:r>
            <a:r>
              <a:rPr lang="zh-CN" altLang="en-US" dirty="0"/>
              <a:t>地球年</a:t>
            </a:r>
            <a:r>
              <a:rPr lang="en-US" altLang="zh-CN" dirty="0"/>
              <a:t>X365</a:t>
            </a:r>
            <a:r>
              <a:rPr lang="zh-CN" altLang="en-US" dirty="0"/>
              <a:t>）</a:t>
            </a:r>
            <a:r>
              <a:rPr lang="en-US" altLang="zh-CN" dirty="0"/>
              <a:t>X500X365X500=1665312500000</a:t>
            </a:r>
            <a:r>
              <a:rPr lang="zh-CN" altLang="en-US" dirty="0"/>
              <a:t>地球年（</a:t>
            </a:r>
            <a:r>
              <a:rPr lang="en-US" altLang="zh-CN" dirty="0"/>
              <a:t>16653</a:t>
            </a:r>
            <a:r>
              <a:rPr lang="zh-CN" altLang="en-US" dirty="0"/>
              <a:t>亿</a:t>
            </a:r>
            <a:r>
              <a:rPr lang="en-US" altLang="zh-CN" dirty="0"/>
              <a:t>1250</a:t>
            </a:r>
            <a:r>
              <a:rPr lang="zh-CN" altLang="en-US" dirty="0"/>
              <a:t>万年）</a:t>
            </a:r>
            <a:endParaRPr lang="en-US" altLang="zh-CN" dirty="0"/>
          </a:p>
          <a:p>
            <a:pPr>
              <a:lnSpc>
                <a:spcPct val="120000"/>
              </a:lnSpc>
            </a:pPr>
            <a:r>
              <a:rPr lang="zh-CN" altLang="en-US" dirty="0"/>
              <a:t>地獄其實是一個噩夢</a:t>
            </a:r>
            <a:r>
              <a:rPr lang="en-US" altLang="zh-CN" dirty="0"/>
              <a:t>, </a:t>
            </a:r>
            <a:r>
              <a:rPr lang="zh-CN" altLang="en-US" dirty="0"/>
              <a:t>因為自己的阿賴耶識里存儲了太多的罪業</a:t>
            </a:r>
            <a:r>
              <a:rPr lang="en-US" altLang="zh-CN" dirty="0"/>
              <a:t>, </a:t>
            </a:r>
            <a:r>
              <a:rPr lang="zh-CN" altLang="en-US" dirty="0"/>
              <a:t>所以就會產生這樣的</a:t>
            </a:r>
            <a:r>
              <a:rPr lang="en-US" altLang="zh-CN" dirty="0"/>
              <a:t>”</a:t>
            </a:r>
            <a:r>
              <a:rPr lang="zh-CN" altLang="en-US" dirty="0"/>
              <a:t>真實的錯覺</a:t>
            </a:r>
            <a:r>
              <a:rPr lang="en-US" altLang="zh-CN" dirty="0"/>
              <a:t>”, “</a:t>
            </a:r>
            <a:r>
              <a:rPr lang="zh-CN" altLang="en-US" dirty="0"/>
              <a:t>真實的痛苦</a:t>
            </a:r>
            <a:r>
              <a:rPr lang="en-US" altLang="zh-CN" dirty="0"/>
              <a:t>”</a:t>
            </a:r>
          </a:p>
          <a:p>
            <a:pPr>
              <a:lnSpc>
                <a:spcPct val="120000"/>
              </a:lnSpc>
            </a:pPr>
            <a:r>
              <a:rPr lang="zh-CN" altLang="en-US" dirty="0"/>
              <a:t>阿賴耶識里的能量結束</a:t>
            </a:r>
            <a:r>
              <a:rPr lang="en-US" altLang="zh-CN" dirty="0"/>
              <a:t>, </a:t>
            </a:r>
            <a:r>
              <a:rPr lang="zh-CN" altLang="en-US" dirty="0"/>
              <a:t>夢結束的時候就根據業力會進入下一世的輪迴</a:t>
            </a:r>
            <a:endParaRPr lang="en-US" altLang="zh-CN" dirty="0"/>
          </a:p>
          <a:p>
            <a:pPr lvl="2">
              <a:lnSpc>
                <a:spcPct val="120000"/>
              </a:lnSpc>
            </a:pPr>
            <a:endParaRPr lang="en-US" altLang="zh-CN" dirty="0"/>
          </a:p>
        </p:txBody>
      </p:sp>
    </p:spTree>
    <p:extLst>
      <p:ext uri="{BB962C8B-B14F-4D97-AF65-F5344CB8AC3E}">
        <p14:creationId xmlns:p14="http://schemas.microsoft.com/office/powerpoint/2010/main" val="1092251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C7CB-762E-47C9-8728-0830623A206E}"/>
              </a:ext>
            </a:extLst>
          </p:cNvPr>
          <p:cNvSpPr>
            <a:spLocks noGrp="1"/>
          </p:cNvSpPr>
          <p:nvPr>
            <p:ph type="title"/>
          </p:nvPr>
        </p:nvSpPr>
        <p:spPr>
          <a:xfrm>
            <a:off x="838200" y="365125"/>
            <a:ext cx="10515600" cy="1092739"/>
          </a:xfrm>
        </p:spPr>
        <p:txBody>
          <a:bodyPr/>
          <a:lstStyle/>
          <a:p>
            <a:r>
              <a:rPr lang="zh-CN" altLang="en-US" dirty="0"/>
              <a:t>十八地獄</a:t>
            </a:r>
            <a:endParaRPr lang="en-US" dirty="0"/>
          </a:p>
        </p:txBody>
      </p:sp>
      <p:graphicFrame>
        <p:nvGraphicFramePr>
          <p:cNvPr id="7" name="Content Placeholder 6">
            <a:extLst>
              <a:ext uri="{FF2B5EF4-FFF2-40B4-BE49-F238E27FC236}">
                <a16:creationId xmlns:a16="http://schemas.microsoft.com/office/drawing/2014/main" id="{E8D98997-8A1B-4314-93D9-CAF0043BBA8E}"/>
              </a:ext>
            </a:extLst>
          </p:cNvPr>
          <p:cNvGraphicFramePr>
            <a:graphicFrameLocks noGrp="1"/>
          </p:cNvGraphicFramePr>
          <p:nvPr>
            <p:ph idx="1"/>
            <p:extLst>
              <p:ext uri="{D42A27DB-BD31-4B8C-83A1-F6EECF244321}">
                <p14:modId xmlns:p14="http://schemas.microsoft.com/office/powerpoint/2010/main" val="2191314750"/>
              </p:ext>
            </p:extLst>
          </p:nvPr>
        </p:nvGraphicFramePr>
        <p:xfrm>
          <a:off x="734682" y="1605202"/>
          <a:ext cx="9487620" cy="3958836"/>
        </p:xfrm>
        <a:graphic>
          <a:graphicData uri="http://schemas.openxmlformats.org/drawingml/2006/table">
            <a:tbl>
              <a:tblPr firstRow="1" bandRow="1">
                <a:tableStyleId>{5C22544A-7EE6-4342-B048-85BDC9FD1C3A}</a:tableStyleId>
              </a:tblPr>
              <a:tblGrid>
                <a:gridCol w="2094782">
                  <a:extLst>
                    <a:ext uri="{9D8B030D-6E8A-4147-A177-3AD203B41FA5}">
                      <a16:colId xmlns:a16="http://schemas.microsoft.com/office/drawing/2014/main" val="3604252715"/>
                    </a:ext>
                  </a:extLst>
                </a:gridCol>
                <a:gridCol w="2234242">
                  <a:extLst>
                    <a:ext uri="{9D8B030D-6E8A-4147-A177-3AD203B41FA5}">
                      <a16:colId xmlns:a16="http://schemas.microsoft.com/office/drawing/2014/main" val="3188031393"/>
                    </a:ext>
                  </a:extLst>
                </a:gridCol>
                <a:gridCol w="2363637">
                  <a:extLst>
                    <a:ext uri="{9D8B030D-6E8A-4147-A177-3AD203B41FA5}">
                      <a16:colId xmlns:a16="http://schemas.microsoft.com/office/drawing/2014/main" val="2020946742"/>
                    </a:ext>
                  </a:extLst>
                </a:gridCol>
                <a:gridCol w="2794959">
                  <a:extLst>
                    <a:ext uri="{9D8B030D-6E8A-4147-A177-3AD203B41FA5}">
                      <a16:colId xmlns:a16="http://schemas.microsoft.com/office/drawing/2014/main" val="494535502"/>
                    </a:ext>
                  </a:extLst>
                </a:gridCol>
              </a:tblGrid>
              <a:tr h="613979">
                <a:tc>
                  <a:txBody>
                    <a:bodyPr/>
                    <a:lstStyle/>
                    <a:p>
                      <a:pPr algn="ctr"/>
                      <a:r>
                        <a:rPr lang="zh-CN" altLang="en-US" sz="2400" dirty="0">
                          <a:latin typeface="+mj-ea"/>
                          <a:ea typeface="+mj-ea"/>
                        </a:rPr>
                        <a:t>八熱地獄</a:t>
                      </a:r>
                      <a:r>
                        <a:rPr lang="en-US" altLang="zh-CN" sz="2400" dirty="0">
                          <a:latin typeface="+mj-ea"/>
                          <a:ea typeface="+mj-ea"/>
                        </a:rPr>
                        <a:t>(8</a:t>
                      </a:r>
                      <a:r>
                        <a:rPr lang="zh-CN" altLang="en-US" sz="2400" dirty="0">
                          <a:latin typeface="+mj-ea"/>
                          <a:ea typeface="+mj-ea"/>
                        </a:rPr>
                        <a:t>種</a:t>
                      </a:r>
                      <a:r>
                        <a:rPr lang="en-US" altLang="zh-CN" sz="2400" dirty="0">
                          <a:latin typeface="+mj-ea"/>
                          <a:ea typeface="+mj-ea"/>
                        </a:rPr>
                        <a:t>)</a:t>
                      </a:r>
                      <a:endParaRPr lang="en-US" sz="2400" dirty="0">
                        <a:latin typeface="+mj-ea"/>
                        <a:ea typeface="+mj-ea"/>
                      </a:endParaRPr>
                    </a:p>
                  </a:txBody>
                  <a:tcPr/>
                </a:tc>
                <a:tc>
                  <a:txBody>
                    <a:bodyPr/>
                    <a:lstStyle/>
                    <a:p>
                      <a:pPr algn="ctr"/>
                      <a:r>
                        <a:rPr lang="zh-CN" altLang="en-US" sz="2400" dirty="0">
                          <a:latin typeface="+mj-ea"/>
                          <a:ea typeface="+mj-ea"/>
                        </a:rPr>
                        <a:t>近邊地獄</a:t>
                      </a:r>
                      <a:r>
                        <a:rPr lang="en-US" altLang="zh-CN" sz="2400" dirty="0">
                          <a:latin typeface="+mj-ea"/>
                          <a:ea typeface="+mj-ea"/>
                        </a:rPr>
                        <a:t>(1</a:t>
                      </a:r>
                      <a:r>
                        <a:rPr lang="zh-CN" altLang="en-US" sz="2400" dirty="0">
                          <a:latin typeface="+mj-ea"/>
                          <a:ea typeface="+mj-ea"/>
                        </a:rPr>
                        <a:t>種</a:t>
                      </a:r>
                      <a:r>
                        <a:rPr lang="en-US" altLang="zh-CN" sz="2400" dirty="0">
                          <a:latin typeface="+mj-ea"/>
                          <a:ea typeface="+mj-ea"/>
                        </a:rPr>
                        <a:t>)</a:t>
                      </a:r>
                      <a:endParaRPr lang="en-US" sz="2400" dirty="0">
                        <a:latin typeface="+mj-ea"/>
                        <a:ea typeface="+mj-ea"/>
                      </a:endParaRPr>
                    </a:p>
                  </a:txBody>
                  <a:tcPr/>
                </a:tc>
                <a:tc>
                  <a:txBody>
                    <a:bodyPr/>
                    <a:lstStyle/>
                    <a:p>
                      <a:pPr algn="ctr"/>
                      <a:r>
                        <a:rPr lang="zh-CN" altLang="en-US" sz="2400" dirty="0">
                          <a:latin typeface="+mj-ea"/>
                          <a:ea typeface="+mj-ea"/>
                        </a:rPr>
                        <a:t>八寒地獄</a:t>
                      </a:r>
                      <a:r>
                        <a:rPr lang="en-US" altLang="zh-CN" sz="2400" dirty="0">
                          <a:latin typeface="+mj-ea"/>
                          <a:ea typeface="+mj-ea"/>
                        </a:rPr>
                        <a:t>(8</a:t>
                      </a:r>
                      <a:r>
                        <a:rPr lang="zh-CN" altLang="en-US" sz="2400" dirty="0">
                          <a:latin typeface="+mj-ea"/>
                          <a:ea typeface="+mj-ea"/>
                        </a:rPr>
                        <a:t>種</a:t>
                      </a:r>
                      <a:r>
                        <a:rPr lang="en-US" altLang="zh-CN" sz="2400" dirty="0">
                          <a:latin typeface="+mj-ea"/>
                          <a:ea typeface="+mj-ea"/>
                        </a:rPr>
                        <a:t>)</a:t>
                      </a:r>
                      <a:endParaRPr lang="en-US" sz="2400" dirty="0">
                        <a:latin typeface="+mj-ea"/>
                        <a:ea typeface="+mj-ea"/>
                      </a:endParaRPr>
                    </a:p>
                  </a:txBody>
                  <a:tcPr/>
                </a:tc>
                <a:tc>
                  <a:txBody>
                    <a:bodyPr/>
                    <a:lstStyle/>
                    <a:p>
                      <a:pPr algn="ctr"/>
                      <a:r>
                        <a:rPr lang="zh-CN" altLang="en-US" sz="2400" dirty="0">
                          <a:latin typeface="+mj-ea"/>
                          <a:ea typeface="+mj-ea"/>
                        </a:rPr>
                        <a:t>孤獨地獄</a:t>
                      </a:r>
                      <a:r>
                        <a:rPr lang="en-US" altLang="zh-CN" sz="2400" dirty="0">
                          <a:latin typeface="+mj-ea"/>
                          <a:ea typeface="+mj-ea"/>
                        </a:rPr>
                        <a:t>(1</a:t>
                      </a:r>
                      <a:r>
                        <a:rPr lang="zh-CN" altLang="en-US" sz="2400" dirty="0">
                          <a:latin typeface="+mj-ea"/>
                          <a:ea typeface="+mj-ea"/>
                        </a:rPr>
                        <a:t>種</a:t>
                      </a:r>
                      <a:r>
                        <a:rPr lang="en-US" altLang="zh-CN" sz="2400" dirty="0">
                          <a:latin typeface="+mj-ea"/>
                          <a:ea typeface="+mj-ea"/>
                        </a:rPr>
                        <a:t>)</a:t>
                      </a:r>
                      <a:endParaRPr lang="en-US" sz="2400" dirty="0">
                        <a:latin typeface="+mj-ea"/>
                        <a:ea typeface="+mj-ea"/>
                      </a:endParaRPr>
                    </a:p>
                  </a:txBody>
                  <a:tcPr/>
                </a:tc>
                <a:extLst>
                  <a:ext uri="{0D108BD9-81ED-4DB2-BD59-A6C34878D82A}">
                    <a16:rowId xmlns:a16="http://schemas.microsoft.com/office/drawing/2014/main" val="1676300293"/>
                  </a:ext>
                </a:extLst>
              </a:tr>
              <a:tr h="3344857">
                <a:tc>
                  <a:txBody>
                    <a:bodyPr/>
                    <a:lstStyle/>
                    <a:p>
                      <a:pPr algn="ctr"/>
                      <a:r>
                        <a:rPr lang="zh-TW" altLang="en-US" sz="2400" dirty="0">
                          <a:latin typeface="+mj-ea"/>
                          <a:ea typeface="+mj-ea"/>
                        </a:rPr>
                        <a:t>復活地獄</a:t>
                      </a:r>
                    </a:p>
                    <a:p>
                      <a:pPr algn="ctr"/>
                      <a:r>
                        <a:rPr lang="zh-TW" altLang="en-US" sz="2400" dirty="0">
                          <a:latin typeface="+mj-ea"/>
                          <a:ea typeface="+mj-ea"/>
                        </a:rPr>
                        <a:t>黑繩地獄</a:t>
                      </a:r>
                    </a:p>
                    <a:p>
                      <a:pPr algn="ctr"/>
                      <a:r>
                        <a:rPr lang="zh-TW" altLang="en-US" sz="2400" dirty="0">
                          <a:latin typeface="+mj-ea"/>
                          <a:ea typeface="+mj-ea"/>
                        </a:rPr>
                        <a:t>合眾地獄</a:t>
                      </a:r>
                    </a:p>
                    <a:p>
                      <a:pPr algn="ctr"/>
                      <a:r>
                        <a:rPr lang="zh-TW" altLang="en-US" sz="2400" dirty="0">
                          <a:latin typeface="+mj-ea"/>
                          <a:ea typeface="+mj-ea"/>
                        </a:rPr>
                        <a:t>號叫地獄</a:t>
                      </a:r>
                    </a:p>
                    <a:p>
                      <a:pPr algn="ctr"/>
                      <a:r>
                        <a:rPr lang="zh-TW" altLang="en-US" sz="2400" dirty="0">
                          <a:latin typeface="+mj-ea"/>
                          <a:ea typeface="+mj-ea"/>
                        </a:rPr>
                        <a:t>大號叫地獄</a:t>
                      </a:r>
                    </a:p>
                    <a:p>
                      <a:pPr algn="ctr"/>
                      <a:r>
                        <a:rPr lang="zh-TW" altLang="en-US" sz="2400" dirty="0">
                          <a:latin typeface="+mj-ea"/>
                          <a:ea typeface="+mj-ea"/>
                        </a:rPr>
                        <a:t>燒熱地獄</a:t>
                      </a:r>
                    </a:p>
                    <a:p>
                      <a:pPr algn="ctr"/>
                      <a:r>
                        <a:rPr lang="zh-TW" altLang="en-US" sz="2400" dirty="0">
                          <a:latin typeface="+mj-ea"/>
                          <a:ea typeface="+mj-ea"/>
                        </a:rPr>
                        <a:t>極熱地獄</a:t>
                      </a:r>
                    </a:p>
                    <a:p>
                      <a:pPr algn="ctr"/>
                      <a:r>
                        <a:rPr lang="zh-TW" altLang="en-US" sz="2400" dirty="0">
                          <a:latin typeface="+mj-ea"/>
                          <a:ea typeface="+mj-ea"/>
                        </a:rPr>
                        <a:t>無間地獄</a:t>
                      </a:r>
                      <a:endParaRPr lang="en-US" sz="2400" dirty="0">
                        <a:latin typeface="+mj-ea"/>
                        <a:ea typeface="+mj-ea"/>
                      </a:endParaRPr>
                    </a:p>
                  </a:txBody>
                  <a:tcPr/>
                </a:tc>
                <a:tc>
                  <a:txBody>
                    <a:bodyPr/>
                    <a:lstStyle/>
                    <a:p>
                      <a:pPr algn="ctr"/>
                      <a:r>
                        <a:rPr lang="zh-CN" altLang="en-US" sz="2400" dirty="0">
                          <a:latin typeface="+mj-ea"/>
                          <a:ea typeface="+mj-ea"/>
                        </a:rPr>
                        <a:t>煻煨坑地狱</a:t>
                      </a:r>
                    </a:p>
                    <a:p>
                      <a:pPr algn="ctr"/>
                      <a:r>
                        <a:rPr lang="zh-CN" altLang="en-US" sz="2400" dirty="0">
                          <a:latin typeface="+mj-ea"/>
                          <a:ea typeface="+mj-ea"/>
                        </a:rPr>
                        <a:t>尸粪泥地狱</a:t>
                      </a:r>
                    </a:p>
                    <a:p>
                      <a:pPr algn="ctr"/>
                      <a:r>
                        <a:rPr lang="zh-CN" altLang="en-US" sz="2400" dirty="0">
                          <a:latin typeface="+mj-ea"/>
                          <a:ea typeface="+mj-ea"/>
                        </a:rPr>
                        <a:t>利刃原地狱</a:t>
                      </a:r>
                    </a:p>
                    <a:p>
                      <a:pPr algn="ctr"/>
                      <a:r>
                        <a:rPr lang="zh-CN" altLang="en-US" sz="2400" dirty="0">
                          <a:latin typeface="+mj-ea"/>
                          <a:ea typeface="+mj-ea"/>
                        </a:rPr>
                        <a:t>剑叶林地狱</a:t>
                      </a:r>
                    </a:p>
                    <a:p>
                      <a:pPr algn="ctr"/>
                      <a:r>
                        <a:rPr lang="zh-CN" altLang="en-US" sz="2400" dirty="0">
                          <a:latin typeface="+mj-ea"/>
                          <a:ea typeface="+mj-ea"/>
                        </a:rPr>
                        <a:t>铁柱山地狱</a:t>
                      </a:r>
                      <a:endParaRPr lang="en-US" sz="2400" dirty="0">
                        <a:latin typeface="+mj-ea"/>
                        <a:ea typeface="+mj-ea"/>
                      </a:endParaRPr>
                    </a:p>
                  </a:txBody>
                  <a:tcPr/>
                </a:tc>
                <a:tc>
                  <a:txBody>
                    <a:bodyPr/>
                    <a:lstStyle/>
                    <a:p>
                      <a:pPr algn="l"/>
                      <a:r>
                        <a:rPr lang="zh-CN" altLang="en-US" sz="2400" dirty="0">
                          <a:latin typeface="+mj-ea"/>
                          <a:ea typeface="+mj-ea"/>
                        </a:rPr>
                        <a:t>具疱地狱</a:t>
                      </a:r>
                    </a:p>
                    <a:p>
                      <a:pPr algn="l"/>
                      <a:r>
                        <a:rPr lang="zh-CN" altLang="en-US" sz="2400" dirty="0">
                          <a:latin typeface="+mj-ea"/>
                          <a:ea typeface="+mj-ea"/>
                        </a:rPr>
                        <a:t>疱裂地狱</a:t>
                      </a:r>
                    </a:p>
                    <a:p>
                      <a:pPr algn="l"/>
                      <a:r>
                        <a:rPr lang="zh-CN" altLang="en-US" sz="2400" dirty="0">
                          <a:latin typeface="+mj-ea"/>
                          <a:ea typeface="+mj-ea"/>
                        </a:rPr>
                        <a:t>紧牙地狱</a:t>
                      </a:r>
                    </a:p>
                    <a:p>
                      <a:pPr algn="l"/>
                      <a:r>
                        <a:rPr lang="zh-CN" altLang="en-US" sz="2400" dirty="0">
                          <a:latin typeface="+mj-ea"/>
                          <a:ea typeface="+mj-ea"/>
                        </a:rPr>
                        <a:t>阿啾啾地狱</a:t>
                      </a:r>
                    </a:p>
                    <a:p>
                      <a:pPr algn="l"/>
                      <a:r>
                        <a:rPr lang="zh-CN" altLang="en-US" sz="2400" dirty="0">
                          <a:latin typeface="+mj-ea"/>
                          <a:ea typeface="+mj-ea"/>
                        </a:rPr>
                        <a:t>矐矐婆地狱</a:t>
                      </a:r>
                    </a:p>
                    <a:p>
                      <a:pPr algn="l"/>
                      <a:r>
                        <a:rPr lang="zh-CN" altLang="en-US" sz="2400" dirty="0">
                          <a:latin typeface="+mj-ea"/>
                          <a:ea typeface="+mj-ea"/>
                        </a:rPr>
                        <a:t>青莲花地狱</a:t>
                      </a:r>
                    </a:p>
                    <a:p>
                      <a:pPr algn="l"/>
                      <a:r>
                        <a:rPr lang="zh-CN" altLang="en-US" sz="2400" dirty="0">
                          <a:latin typeface="+mj-ea"/>
                          <a:ea typeface="+mj-ea"/>
                        </a:rPr>
                        <a:t>红莲花地狱</a:t>
                      </a:r>
                    </a:p>
                    <a:p>
                      <a:pPr algn="l"/>
                      <a:r>
                        <a:rPr lang="zh-CN" altLang="en-US" sz="2400" dirty="0">
                          <a:latin typeface="+mj-ea"/>
                          <a:ea typeface="+mj-ea"/>
                        </a:rPr>
                        <a:t>裂如大莲花地狱</a:t>
                      </a:r>
                      <a:endParaRPr lang="en-US" sz="2400" dirty="0">
                        <a:latin typeface="+mj-ea"/>
                        <a:ea typeface="+mj-ea"/>
                      </a:endParaRPr>
                    </a:p>
                  </a:txBody>
                  <a:tcPr/>
                </a:tc>
                <a:tc>
                  <a:txBody>
                    <a:bodyPr/>
                    <a:lstStyle/>
                    <a:p>
                      <a:pPr algn="l"/>
                      <a:r>
                        <a:rPr lang="zh-CN" altLang="en-US" sz="2400" dirty="0">
                          <a:latin typeface="+mj-ea"/>
                          <a:ea typeface="+mj-ea"/>
                        </a:rPr>
                        <a:t>孤独地狱的处所没有固定性</a:t>
                      </a:r>
                      <a:endParaRPr lang="en-US" altLang="zh-CN" sz="2400" dirty="0">
                        <a:latin typeface="+mj-ea"/>
                        <a:ea typeface="+mj-ea"/>
                      </a:endParaRPr>
                    </a:p>
                    <a:p>
                      <a:pPr algn="l"/>
                      <a:r>
                        <a:rPr lang="zh-CN" altLang="en-US" sz="2400" dirty="0">
                          <a:latin typeface="+mj-ea"/>
                          <a:ea typeface="+mj-ea"/>
                        </a:rPr>
                        <a:t>痛苦也是变化不定</a:t>
                      </a:r>
                      <a:endParaRPr lang="en-US" altLang="zh-CN" sz="2400" dirty="0">
                        <a:latin typeface="+mj-ea"/>
                        <a:ea typeface="+mj-ea"/>
                      </a:endParaRPr>
                    </a:p>
                    <a:p>
                      <a:pPr algn="l"/>
                      <a:r>
                        <a:rPr lang="zh-CN" altLang="en-US" sz="2400" dirty="0">
                          <a:latin typeface="+mj-ea"/>
                          <a:ea typeface="+mj-ea"/>
                        </a:rPr>
                        <a:t>有的夹在山岩间</a:t>
                      </a:r>
                      <a:endParaRPr lang="en-US" altLang="zh-CN" sz="2400" dirty="0">
                        <a:latin typeface="+mj-ea"/>
                        <a:ea typeface="+mj-ea"/>
                      </a:endParaRPr>
                    </a:p>
                    <a:p>
                      <a:pPr algn="l"/>
                      <a:r>
                        <a:rPr lang="zh-CN" altLang="en-US" sz="2400" dirty="0">
                          <a:latin typeface="+mj-ea"/>
                          <a:ea typeface="+mj-ea"/>
                        </a:rPr>
                        <a:t>有的困在磐石内</a:t>
                      </a:r>
                      <a:endParaRPr lang="en-US" altLang="zh-CN" sz="2400" dirty="0">
                        <a:latin typeface="+mj-ea"/>
                        <a:ea typeface="+mj-ea"/>
                      </a:endParaRPr>
                    </a:p>
                    <a:p>
                      <a:pPr algn="l"/>
                      <a:r>
                        <a:rPr lang="zh-CN" altLang="en-US" sz="2400" dirty="0">
                          <a:latin typeface="+mj-ea"/>
                          <a:ea typeface="+mj-ea"/>
                        </a:rPr>
                        <a:t>有的冻在冰块里</a:t>
                      </a:r>
                      <a:endParaRPr lang="en-US" altLang="zh-CN" sz="2400" dirty="0">
                        <a:latin typeface="+mj-ea"/>
                        <a:ea typeface="+mj-ea"/>
                      </a:endParaRPr>
                    </a:p>
                    <a:p>
                      <a:pPr algn="l"/>
                      <a:r>
                        <a:rPr lang="zh-CN" altLang="en-US" sz="2400" dirty="0">
                          <a:latin typeface="+mj-ea"/>
                          <a:ea typeface="+mj-ea"/>
                        </a:rPr>
                        <a:t>有的煮在沸水中 </a:t>
                      </a:r>
                      <a:r>
                        <a:rPr lang="en-US" altLang="zh-CN" sz="2400" dirty="0">
                          <a:latin typeface="+mj-ea"/>
                          <a:ea typeface="+mj-ea"/>
                        </a:rPr>
                        <a:t>…</a:t>
                      </a:r>
                      <a:endParaRPr lang="en-US" sz="2400" dirty="0">
                        <a:latin typeface="+mj-ea"/>
                        <a:ea typeface="+mj-ea"/>
                      </a:endParaRPr>
                    </a:p>
                  </a:txBody>
                  <a:tcPr/>
                </a:tc>
                <a:extLst>
                  <a:ext uri="{0D108BD9-81ED-4DB2-BD59-A6C34878D82A}">
                    <a16:rowId xmlns:a16="http://schemas.microsoft.com/office/drawing/2014/main" val="2616805768"/>
                  </a:ext>
                </a:extLst>
              </a:tr>
            </a:tbl>
          </a:graphicData>
        </a:graphic>
      </p:graphicFrame>
    </p:spTree>
    <p:extLst>
      <p:ext uri="{BB962C8B-B14F-4D97-AF65-F5344CB8AC3E}">
        <p14:creationId xmlns:p14="http://schemas.microsoft.com/office/powerpoint/2010/main" val="2032305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C7CB-762E-47C9-8728-0830623A206E}"/>
              </a:ext>
            </a:extLst>
          </p:cNvPr>
          <p:cNvSpPr>
            <a:spLocks noGrp="1"/>
          </p:cNvSpPr>
          <p:nvPr>
            <p:ph type="title"/>
          </p:nvPr>
        </p:nvSpPr>
        <p:spPr>
          <a:xfrm>
            <a:off x="838200" y="365125"/>
            <a:ext cx="10515600" cy="1092739"/>
          </a:xfrm>
        </p:spPr>
        <p:txBody>
          <a:bodyPr/>
          <a:lstStyle/>
          <a:p>
            <a:r>
              <a:rPr lang="zh-CN" altLang="en-US" dirty="0"/>
              <a:t>天人的痛苦</a:t>
            </a:r>
            <a:endParaRPr lang="en-US" dirty="0"/>
          </a:p>
        </p:txBody>
      </p:sp>
      <p:sp>
        <p:nvSpPr>
          <p:cNvPr id="3" name="Content Placeholder 2">
            <a:extLst>
              <a:ext uri="{FF2B5EF4-FFF2-40B4-BE49-F238E27FC236}">
                <a16:creationId xmlns:a16="http://schemas.microsoft.com/office/drawing/2014/main" id="{07E9351B-C20B-4507-A962-53218250B63F}"/>
              </a:ext>
            </a:extLst>
          </p:cNvPr>
          <p:cNvSpPr>
            <a:spLocks noGrp="1"/>
          </p:cNvSpPr>
          <p:nvPr>
            <p:ph idx="1"/>
          </p:nvPr>
        </p:nvSpPr>
        <p:spPr>
          <a:xfrm>
            <a:off x="838200" y="1362974"/>
            <a:ext cx="8901023" cy="4813989"/>
          </a:xfrm>
        </p:spPr>
        <p:txBody>
          <a:bodyPr numCol="1">
            <a:normAutofit fontScale="77500" lnSpcReduction="20000"/>
          </a:bodyPr>
          <a:lstStyle/>
          <a:p>
            <a:pPr>
              <a:lnSpc>
                <a:spcPct val="150000"/>
              </a:lnSpc>
            </a:pPr>
            <a:r>
              <a:rPr lang="zh-CN" altLang="en-US" dirty="0"/>
              <a:t>最大的問題是散亂</a:t>
            </a:r>
            <a:r>
              <a:rPr lang="en-US" altLang="zh-CN" dirty="0"/>
              <a:t>, </a:t>
            </a:r>
            <a:r>
              <a:rPr lang="zh-CN" altLang="en-US" dirty="0"/>
              <a:t>愚昧</a:t>
            </a:r>
            <a:endParaRPr lang="en-US" altLang="zh-CN" dirty="0"/>
          </a:p>
          <a:p>
            <a:pPr>
              <a:lnSpc>
                <a:spcPct val="150000"/>
              </a:lnSpc>
            </a:pPr>
            <a:r>
              <a:rPr lang="zh-CN" altLang="en-US" dirty="0"/>
              <a:t>不知道人間的痛苦</a:t>
            </a:r>
            <a:r>
              <a:rPr lang="en-US" altLang="zh-CN" dirty="0"/>
              <a:t>, </a:t>
            </a:r>
            <a:r>
              <a:rPr lang="zh-CN" altLang="en-US" dirty="0"/>
              <a:t>更不知道地獄的痛苦</a:t>
            </a:r>
            <a:r>
              <a:rPr lang="en-US" altLang="zh-CN" dirty="0"/>
              <a:t>, </a:t>
            </a:r>
            <a:r>
              <a:rPr lang="zh-CN" altLang="en-US" dirty="0"/>
              <a:t>沉迷在自己眼前的快樂當中</a:t>
            </a:r>
            <a:endParaRPr lang="en-US" altLang="zh-CN" dirty="0"/>
          </a:p>
          <a:p>
            <a:pPr>
              <a:lnSpc>
                <a:spcPct val="150000"/>
              </a:lnSpc>
            </a:pPr>
            <a:r>
              <a:rPr lang="zh-CN" altLang="en-US" dirty="0"/>
              <a:t>雖然壽命很長 但是感覺很快就過去了</a:t>
            </a:r>
            <a:endParaRPr lang="en-US" altLang="zh-CN" dirty="0"/>
          </a:p>
          <a:p>
            <a:pPr>
              <a:lnSpc>
                <a:spcPct val="150000"/>
              </a:lnSpc>
            </a:pPr>
            <a:r>
              <a:rPr lang="zh-CN" altLang="en-US" dirty="0"/>
              <a:t>最大的痛苦</a:t>
            </a:r>
            <a:r>
              <a:rPr lang="en-US" altLang="zh-CN" dirty="0"/>
              <a:t>, </a:t>
            </a:r>
            <a:r>
              <a:rPr lang="zh-CN" altLang="en-US" dirty="0"/>
              <a:t>接近死亡的最後</a:t>
            </a:r>
            <a:r>
              <a:rPr lang="en-US" altLang="zh-CN" dirty="0"/>
              <a:t>7</a:t>
            </a:r>
            <a:r>
              <a:rPr lang="zh-CN" altLang="en-US" dirty="0"/>
              <a:t>天身體會有預兆</a:t>
            </a:r>
            <a:r>
              <a:rPr lang="en-US" altLang="zh-CN" dirty="0"/>
              <a:t> </a:t>
            </a:r>
            <a:r>
              <a:rPr lang="zh-CN" altLang="en-US" dirty="0"/>
              <a:t>其他的天人朋友也知道他要死亡了</a:t>
            </a:r>
            <a:r>
              <a:rPr lang="en-US" altLang="zh-CN" dirty="0"/>
              <a:t> </a:t>
            </a:r>
            <a:r>
              <a:rPr lang="zh-CN" altLang="en-US" dirty="0"/>
              <a:t>不願意靠近他</a:t>
            </a:r>
            <a:endParaRPr lang="en-US" altLang="zh-CN" dirty="0"/>
          </a:p>
          <a:p>
            <a:pPr>
              <a:lnSpc>
                <a:spcPct val="150000"/>
              </a:lnSpc>
            </a:pPr>
            <a:r>
              <a:rPr lang="zh-CN" altLang="en-US" dirty="0"/>
              <a:t>雖然只有</a:t>
            </a:r>
            <a:r>
              <a:rPr lang="en-US" altLang="zh-CN" dirty="0"/>
              <a:t>7</a:t>
            </a:r>
            <a:r>
              <a:rPr lang="zh-CN" altLang="en-US" dirty="0"/>
              <a:t>天</a:t>
            </a:r>
            <a:r>
              <a:rPr lang="en-US" altLang="zh-CN" dirty="0"/>
              <a:t>, </a:t>
            </a:r>
            <a:r>
              <a:rPr lang="zh-CN" altLang="en-US" dirty="0"/>
              <a:t>但是感覺很漫長</a:t>
            </a:r>
            <a:r>
              <a:rPr lang="en-US" altLang="zh-CN" dirty="0"/>
              <a:t>, </a:t>
            </a:r>
            <a:r>
              <a:rPr lang="zh-CN" altLang="en-US" dirty="0"/>
              <a:t>而且知道自己死亡之後要去哪裡 其他天人只是遠遠的祝福他能夠到人間 再次行善能夠回到天人的世界</a:t>
            </a:r>
            <a:endParaRPr lang="en-US" altLang="zh-CN" dirty="0"/>
          </a:p>
          <a:p>
            <a:pPr>
              <a:lnSpc>
                <a:spcPct val="150000"/>
              </a:lnSpc>
            </a:pPr>
            <a:endParaRPr lang="en-US" altLang="zh-CN" dirty="0"/>
          </a:p>
        </p:txBody>
      </p:sp>
    </p:spTree>
    <p:extLst>
      <p:ext uri="{BB962C8B-B14F-4D97-AF65-F5344CB8AC3E}">
        <p14:creationId xmlns:p14="http://schemas.microsoft.com/office/powerpoint/2010/main" val="2736010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C7CB-762E-47C9-8728-0830623A206E}"/>
              </a:ext>
            </a:extLst>
          </p:cNvPr>
          <p:cNvSpPr>
            <a:spLocks noGrp="1"/>
          </p:cNvSpPr>
          <p:nvPr>
            <p:ph type="title"/>
          </p:nvPr>
        </p:nvSpPr>
        <p:spPr>
          <a:xfrm>
            <a:off x="838200" y="365125"/>
            <a:ext cx="10515600" cy="1092739"/>
          </a:xfrm>
        </p:spPr>
        <p:txBody>
          <a:bodyPr/>
          <a:lstStyle/>
          <a:p>
            <a:r>
              <a:rPr lang="zh-CN" altLang="en-US" dirty="0"/>
              <a:t>非天</a:t>
            </a:r>
            <a:r>
              <a:rPr lang="en-US" altLang="zh-CN" dirty="0"/>
              <a:t>(</a:t>
            </a:r>
            <a:r>
              <a:rPr lang="zh-CN" altLang="en-US" dirty="0"/>
              <a:t>阿修羅</a:t>
            </a:r>
            <a:r>
              <a:rPr lang="en-US" altLang="zh-CN" dirty="0"/>
              <a:t>)</a:t>
            </a:r>
            <a:r>
              <a:rPr lang="zh-CN" altLang="en-US" dirty="0"/>
              <a:t>的痛苦</a:t>
            </a:r>
            <a:endParaRPr lang="en-US" dirty="0"/>
          </a:p>
        </p:txBody>
      </p:sp>
      <p:sp>
        <p:nvSpPr>
          <p:cNvPr id="3" name="Content Placeholder 2">
            <a:extLst>
              <a:ext uri="{FF2B5EF4-FFF2-40B4-BE49-F238E27FC236}">
                <a16:creationId xmlns:a16="http://schemas.microsoft.com/office/drawing/2014/main" id="{07E9351B-C20B-4507-A962-53218250B63F}"/>
              </a:ext>
            </a:extLst>
          </p:cNvPr>
          <p:cNvSpPr>
            <a:spLocks noGrp="1"/>
          </p:cNvSpPr>
          <p:nvPr>
            <p:ph idx="1"/>
          </p:nvPr>
        </p:nvSpPr>
        <p:spPr>
          <a:xfrm>
            <a:off x="838200" y="1362974"/>
            <a:ext cx="8901023" cy="4813989"/>
          </a:xfrm>
        </p:spPr>
        <p:txBody>
          <a:bodyPr numCol="1">
            <a:normAutofit/>
          </a:bodyPr>
          <a:lstStyle/>
          <a:p>
            <a:pPr>
              <a:lnSpc>
                <a:spcPct val="150000"/>
              </a:lnSpc>
            </a:pPr>
            <a:r>
              <a:rPr lang="zh-CN" altLang="en-US" dirty="0"/>
              <a:t>環境和福報與天人相似</a:t>
            </a:r>
            <a:endParaRPr lang="en-US" altLang="zh-CN" dirty="0"/>
          </a:p>
          <a:p>
            <a:pPr>
              <a:lnSpc>
                <a:spcPct val="150000"/>
              </a:lnSpc>
            </a:pPr>
            <a:r>
              <a:rPr lang="zh-CN" altLang="en-US" dirty="0"/>
              <a:t>最大的痛苦是戰爭</a:t>
            </a:r>
            <a:r>
              <a:rPr lang="en-US" altLang="zh-CN" dirty="0"/>
              <a:t>, </a:t>
            </a:r>
            <a:r>
              <a:rPr lang="zh-CN" altLang="en-US" dirty="0"/>
              <a:t>嫉妒</a:t>
            </a:r>
            <a:endParaRPr lang="en-US" altLang="zh-CN" dirty="0"/>
          </a:p>
          <a:p>
            <a:pPr>
              <a:lnSpc>
                <a:spcPct val="150000"/>
              </a:lnSpc>
            </a:pPr>
            <a:r>
              <a:rPr lang="zh-CN" altLang="en-US" dirty="0"/>
              <a:t>因為嫉妒天人而發動戰爭 但是經常慘遭失敗</a:t>
            </a:r>
            <a:endParaRPr lang="en-US" altLang="zh-CN" dirty="0"/>
          </a:p>
          <a:p>
            <a:pPr>
              <a:lnSpc>
                <a:spcPct val="150000"/>
              </a:lnSpc>
            </a:pPr>
            <a:endParaRPr lang="en-US" altLang="zh-CN" dirty="0"/>
          </a:p>
        </p:txBody>
      </p:sp>
    </p:spTree>
    <p:extLst>
      <p:ext uri="{BB962C8B-B14F-4D97-AF65-F5344CB8AC3E}">
        <p14:creationId xmlns:p14="http://schemas.microsoft.com/office/powerpoint/2010/main" val="963906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C7CB-762E-47C9-8728-0830623A206E}"/>
              </a:ext>
            </a:extLst>
          </p:cNvPr>
          <p:cNvSpPr>
            <a:spLocks noGrp="1"/>
          </p:cNvSpPr>
          <p:nvPr>
            <p:ph type="title"/>
          </p:nvPr>
        </p:nvSpPr>
        <p:spPr>
          <a:xfrm>
            <a:off x="838200" y="365125"/>
            <a:ext cx="10515600" cy="1092739"/>
          </a:xfrm>
        </p:spPr>
        <p:txBody>
          <a:bodyPr/>
          <a:lstStyle/>
          <a:p>
            <a:r>
              <a:rPr lang="zh-CN" altLang="en-US" dirty="0"/>
              <a:t>解脫勝利</a:t>
            </a:r>
            <a:endParaRPr lang="en-US" dirty="0"/>
          </a:p>
        </p:txBody>
      </p:sp>
      <p:sp>
        <p:nvSpPr>
          <p:cNvPr id="3" name="Content Placeholder 2">
            <a:extLst>
              <a:ext uri="{FF2B5EF4-FFF2-40B4-BE49-F238E27FC236}">
                <a16:creationId xmlns:a16="http://schemas.microsoft.com/office/drawing/2014/main" id="{07E9351B-C20B-4507-A962-53218250B63F}"/>
              </a:ext>
            </a:extLst>
          </p:cNvPr>
          <p:cNvSpPr>
            <a:spLocks noGrp="1"/>
          </p:cNvSpPr>
          <p:nvPr>
            <p:ph idx="1"/>
          </p:nvPr>
        </p:nvSpPr>
        <p:spPr>
          <a:xfrm>
            <a:off x="838200" y="1362974"/>
            <a:ext cx="8901023" cy="4813989"/>
          </a:xfrm>
        </p:spPr>
        <p:txBody>
          <a:bodyPr numCol="1">
            <a:normAutofit/>
          </a:bodyPr>
          <a:lstStyle/>
          <a:p>
            <a:pPr>
              <a:lnSpc>
                <a:spcPct val="150000"/>
              </a:lnSpc>
            </a:pPr>
            <a:r>
              <a:rPr lang="zh-CN" altLang="en-US" dirty="0"/>
              <a:t>我們這一次要超越輪迴</a:t>
            </a:r>
            <a:r>
              <a:rPr lang="en-US" altLang="zh-CN" dirty="0"/>
              <a:t> (</a:t>
            </a:r>
            <a:r>
              <a:rPr lang="zh-CN" altLang="en-US" dirty="0"/>
              <a:t>小乘</a:t>
            </a:r>
            <a:r>
              <a:rPr lang="en-US" altLang="zh-CN" dirty="0"/>
              <a:t>)</a:t>
            </a:r>
          </a:p>
          <a:p>
            <a:pPr>
              <a:lnSpc>
                <a:spcPct val="150000"/>
              </a:lnSpc>
            </a:pPr>
            <a:r>
              <a:rPr lang="zh-CN" altLang="en-US" dirty="0"/>
              <a:t>要讓更多的人超越輪迴 </a:t>
            </a:r>
            <a:r>
              <a:rPr lang="en-US" altLang="zh-CN" dirty="0"/>
              <a:t>(</a:t>
            </a:r>
            <a:r>
              <a:rPr lang="zh-CN" altLang="en-US" dirty="0"/>
              <a:t>大乘</a:t>
            </a:r>
            <a:r>
              <a:rPr lang="en-US" altLang="zh-CN" dirty="0"/>
              <a:t>)</a:t>
            </a:r>
          </a:p>
          <a:p>
            <a:pPr>
              <a:lnSpc>
                <a:spcPct val="150000"/>
              </a:lnSpc>
            </a:pPr>
            <a:endParaRPr lang="en-US" altLang="zh-CN" dirty="0"/>
          </a:p>
          <a:p>
            <a:pPr>
              <a:lnSpc>
                <a:spcPct val="150000"/>
              </a:lnSpc>
            </a:pPr>
            <a:r>
              <a:rPr lang="zh-CN" altLang="en-US" dirty="0"/>
              <a:t>一百年以後地球會變成什麼樣子</a:t>
            </a:r>
            <a:r>
              <a:rPr lang="en-US" altLang="zh-CN" dirty="0"/>
              <a:t>, </a:t>
            </a:r>
            <a:r>
              <a:rPr lang="zh-CN" altLang="en-US" dirty="0"/>
              <a:t>有沒有現在這種修學佛法的機會誰也說不清楚 所以現在一定要好好珍惜這個機會</a:t>
            </a:r>
            <a:endParaRPr lang="en-US" altLang="zh-CN" dirty="0"/>
          </a:p>
        </p:txBody>
      </p:sp>
    </p:spTree>
    <p:extLst>
      <p:ext uri="{BB962C8B-B14F-4D97-AF65-F5344CB8AC3E}">
        <p14:creationId xmlns:p14="http://schemas.microsoft.com/office/powerpoint/2010/main" val="1239042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2958"/>
          </a:xfrm>
        </p:spPr>
        <p:txBody>
          <a:bodyPr/>
          <a:lstStyle/>
          <a:p>
            <a:r>
              <a:rPr lang="zh-CN" altLang="en-US" dirty="0">
                <a:latin typeface="隶书" panose="02010509060101010101" pitchFamily="49" charset="-122"/>
                <a:ea typeface="隶书" panose="02010509060101010101" pitchFamily="49" charset="-122"/>
              </a:rPr>
              <a:t>勸發菩提心</a:t>
            </a:r>
            <a:endParaRPr lang="en-US" dirty="0">
              <a:latin typeface="隶书" panose="02010509060101010101" pitchFamily="49" charset="-122"/>
              <a:ea typeface="隶书" panose="02010509060101010101" pitchFamily="49" charset="-122"/>
            </a:endParaRPr>
          </a:p>
        </p:txBody>
      </p:sp>
      <p:sp>
        <p:nvSpPr>
          <p:cNvPr id="3" name="Content Placeholder 2"/>
          <p:cNvSpPr>
            <a:spLocks noGrp="1"/>
          </p:cNvSpPr>
          <p:nvPr>
            <p:ph idx="1"/>
          </p:nvPr>
        </p:nvSpPr>
        <p:spPr>
          <a:xfrm>
            <a:off x="838200" y="1423358"/>
            <a:ext cx="10515600" cy="4753605"/>
          </a:xfrm>
        </p:spPr>
        <p:txBody>
          <a:bodyPr>
            <a:normAutofit fontScale="70000" lnSpcReduction="20000"/>
          </a:bodyPr>
          <a:lstStyle/>
          <a:p>
            <a:pPr>
              <a:lnSpc>
                <a:spcPct val="120000"/>
              </a:lnSpc>
            </a:pPr>
            <a:r>
              <a:rPr lang="zh-TW" altLang="en-US" dirty="0"/>
              <a:t>發菩提心菩提心需要慈悲心。</a:t>
            </a:r>
          </a:p>
          <a:p>
            <a:pPr>
              <a:lnSpc>
                <a:spcPct val="120000"/>
              </a:lnSpc>
            </a:pPr>
            <a:r>
              <a:rPr lang="zh-TW" altLang="en-US" dirty="0"/>
              <a:t>發菩提心不是那麽容易的</a:t>
            </a:r>
          </a:p>
          <a:p>
            <a:pPr>
              <a:lnSpc>
                <a:spcPct val="120000"/>
              </a:lnSpc>
            </a:pPr>
            <a:r>
              <a:rPr lang="zh-TW" altLang="en-US" dirty="0"/>
              <a:t>修五加行的時候有專門的修法，修菩提心</a:t>
            </a:r>
          </a:p>
          <a:p>
            <a:pPr>
              <a:lnSpc>
                <a:spcPct val="120000"/>
              </a:lnSpc>
            </a:pPr>
            <a:r>
              <a:rPr lang="zh-TW" altLang="en-US" dirty="0"/>
              <a:t>我們現在發菩提心就可以簡單的想一下，為了度化所有眾生恩，為了度化天下所有眾生，我要發誓成佛</a:t>
            </a:r>
          </a:p>
          <a:p>
            <a:pPr>
              <a:lnSpc>
                <a:spcPct val="120000"/>
              </a:lnSpc>
            </a:pPr>
            <a:r>
              <a:rPr lang="zh-CN" altLang="en-US" dirty="0"/>
              <a:t>度化眾生是</a:t>
            </a:r>
            <a:r>
              <a:rPr lang="zh-TW" altLang="en-US" dirty="0"/>
              <a:t>生生世世的總的目標</a:t>
            </a:r>
          </a:p>
          <a:p>
            <a:pPr>
              <a:lnSpc>
                <a:spcPct val="120000"/>
              </a:lnSpc>
            </a:pPr>
            <a:r>
              <a:rPr lang="zh-TW" altLang="en-US" dirty="0"/>
              <a:t>生存的意義 生命</a:t>
            </a:r>
            <a:r>
              <a:rPr lang="zh-CN" altLang="en-US" dirty="0"/>
              <a:t>淨化</a:t>
            </a:r>
            <a:r>
              <a:rPr lang="zh-TW" altLang="en-US" dirty="0"/>
              <a:t>的意義就是利益眾生。</a:t>
            </a:r>
          </a:p>
          <a:p>
            <a:pPr>
              <a:lnSpc>
                <a:spcPct val="120000"/>
              </a:lnSpc>
            </a:pPr>
            <a:r>
              <a:rPr lang="zh-TW" altLang="en-US" dirty="0"/>
              <a:t>我們讓所有的眾生明白怎麽樣解脫，然後呢他們自己根據自己的力量去學習修行，每一個人都能走上解脫道，這就是最大的幫助 最大的利益</a:t>
            </a:r>
            <a:endParaRPr lang="en-US" altLang="zh-TW" dirty="0"/>
          </a:p>
          <a:p>
            <a:pPr>
              <a:lnSpc>
                <a:spcPct val="120000"/>
              </a:lnSpc>
            </a:pPr>
            <a:r>
              <a:rPr lang="zh-TW" altLang="en-US" dirty="0"/>
              <a:t>那我們要幫助所有的眾生，首先我們要自己成佛。</a:t>
            </a:r>
          </a:p>
          <a:p>
            <a:pPr>
              <a:lnSpc>
                <a:spcPct val="120000"/>
              </a:lnSpc>
            </a:pPr>
            <a:r>
              <a:rPr lang="zh-TW" altLang="en-US" dirty="0"/>
              <a:t>為了成佛，我們今天聽課 聽了課以後呢，然後去修行。這就是菩提心。</a:t>
            </a:r>
            <a:endParaRPr lang="zh-CN" altLang="en-US" dirty="0"/>
          </a:p>
        </p:txBody>
      </p:sp>
    </p:spTree>
    <p:extLst>
      <p:ext uri="{BB962C8B-B14F-4D97-AF65-F5344CB8AC3E}">
        <p14:creationId xmlns:p14="http://schemas.microsoft.com/office/powerpoint/2010/main" val="2213579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2958"/>
          </a:xfrm>
        </p:spPr>
        <p:txBody>
          <a:bodyPr/>
          <a:lstStyle/>
          <a:p>
            <a:r>
              <a:rPr lang="zh-TW" altLang="en-US" dirty="0">
                <a:latin typeface="隶书" panose="02010509060101010101" pitchFamily="49" charset="-122"/>
                <a:ea typeface="隶书" panose="02010509060101010101" pitchFamily="49" charset="-122"/>
              </a:rPr>
              <a:t>六道輪回存在的合理性</a:t>
            </a:r>
            <a:r>
              <a:rPr lang="en-US" altLang="zh-CN" dirty="0">
                <a:latin typeface="隶书" panose="02010509060101010101" pitchFamily="49" charset="-122"/>
                <a:ea typeface="隶书" panose="02010509060101010101" pitchFamily="49" charset="-122"/>
              </a:rPr>
              <a:t>(1)</a:t>
            </a:r>
            <a:endParaRPr lang="en-US" dirty="0">
              <a:latin typeface="隶书" panose="02010509060101010101" pitchFamily="49" charset="-122"/>
              <a:ea typeface="隶书" panose="02010509060101010101" pitchFamily="49" charset="-122"/>
            </a:endParaRPr>
          </a:p>
        </p:txBody>
      </p:sp>
      <p:sp>
        <p:nvSpPr>
          <p:cNvPr id="3" name="Content Placeholder 2"/>
          <p:cNvSpPr>
            <a:spLocks noGrp="1"/>
          </p:cNvSpPr>
          <p:nvPr>
            <p:ph idx="1"/>
          </p:nvPr>
        </p:nvSpPr>
        <p:spPr>
          <a:xfrm>
            <a:off x="838200" y="1423358"/>
            <a:ext cx="9763664" cy="4753605"/>
          </a:xfrm>
        </p:spPr>
        <p:txBody>
          <a:bodyPr>
            <a:normAutofit/>
          </a:bodyPr>
          <a:lstStyle/>
          <a:p>
            <a:pPr>
              <a:lnSpc>
                <a:spcPct val="120000"/>
              </a:lnSpc>
            </a:pPr>
            <a:r>
              <a:rPr lang="zh-CN" altLang="en-US" dirty="0"/>
              <a:t>六道簡述</a:t>
            </a:r>
            <a:endParaRPr lang="en-US" altLang="zh-CN" dirty="0"/>
          </a:p>
          <a:p>
            <a:pPr lvl="1">
              <a:lnSpc>
                <a:spcPct val="120000"/>
              </a:lnSpc>
            </a:pPr>
            <a:r>
              <a:rPr lang="zh-CN" altLang="en-US" dirty="0"/>
              <a:t>天道 </a:t>
            </a:r>
            <a:r>
              <a:rPr lang="en-US" altLang="zh-CN" dirty="0"/>
              <a:t>– </a:t>
            </a:r>
            <a:r>
              <a:rPr lang="zh-CN" altLang="en-US" dirty="0"/>
              <a:t>福報很大但是散亂</a:t>
            </a:r>
            <a:endParaRPr lang="en-US" altLang="zh-CN" dirty="0"/>
          </a:p>
          <a:p>
            <a:pPr lvl="1">
              <a:lnSpc>
                <a:spcPct val="120000"/>
              </a:lnSpc>
            </a:pPr>
            <a:r>
              <a:rPr lang="zh-CN" altLang="en-US" dirty="0"/>
              <a:t>阿修羅 </a:t>
            </a:r>
            <a:r>
              <a:rPr lang="en-US" altLang="zh-CN" dirty="0"/>
              <a:t>– </a:t>
            </a:r>
            <a:r>
              <a:rPr lang="zh-CN" altLang="en-US" dirty="0"/>
              <a:t>福報比人大但嗔心很重</a:t>
            </a:r>
            <a:endParaRPr lang="en-US" altLang="zh-CN" dirty="0"/>
          </a:p>
          <a:p>
            <a:pPr lvl="1">
              <a:lnSpc>
                <a:spcPct val="120000"/>
              </a:lnSpc>
            </a:pPr>
            <a:r>
              <a:rPr lang="zh-CN" altLang="en-US" dirty="0"/>
              <a:t>人 </a:t>
            </a:r>
            <a:r>
              <a:rPr lang="en-US" altLang="zh-CN" dirty="0"/>
              <a:t>– </a:t>
            </a:r>
            <a:r>
              <a:rPr lang="zh-CN" altLang="en-US" dirty="0"/>
              <a:t>從修道的角度來講是最幸福的</a:t>
            </a:r>
            <a:r>
              <a:rPr lang="en-US" altLang="zh-CN" dirty="0"/>
              <a:t>, </a:t>
            </a:r>
            <a:r>
              <a:rPr lang="zh-CN" altLang="en-US" dirty="0"/>
              <a:t>有機會修法解脫</a:t>
            </a:r>
            <a:endParaRPr lang="en-US" altLang="zh-CN" dirty="0"/>
          </a:p>
          <a:p>
            <a:pPr lvl="1">
              <a:lnSpc>
                <a:spcPct val="120000"/>
              </a:lnSpc>
            </a:pPr>
            <a:r>
              <a:rPr lang="zh-CN" altLang="en-US" dirty="0"/>
              <a:t>旁生 </a:t>
            </a:r>
            <a:r>
              <a:rPr lang="en-US" altLang="zh-CN" dirty="0"/>
              <a:t>– </a:t>
            </a:r>
            <a:r>
              <a:rPr lang="zh-CN" altLang="en-US" dirty="0"/>
              <a:t>動物</a:t>
            </a:r>
            <a:endParaRPr lang="en-US" altLang="zh-CN" dirty="0"/>
          </a:p>
          <a:p>
            <a:pPr lvl="1">
              <a:lnSpc>
                <a:spcPct val="120000"/>
              </a:lnSpc>
            </a:pPr>
            <a:r>
              <a:rPr lang="zh-CN" altLang="en-US" dirty="0"/>
              <a:t>惡鬼 </a:t>
            </a:r>
            <a:r>
              <a:rPr lang="en-US" altLang="zh-CN" dirty="0"/>
              <a:t>– </a:t>
            </a:r>
            <a:r>
              <a:rPr lang="zh-CN" altLang="en-US" dirty="0"/>
              <a:t>饑渴的痛苦</a:t>
            </a:r>
            <a:endParaRPr lang="en-US" altLang="zh-CN" dirty="0"/>
          </a:p>
          <a:p>
            <a:pPr lvl="1">
              <a:lnSpc>
                <a:spcPct val="120000"/>
              </a:lnSpc>
            </a:pPr>
            <a:r>
              <a:rPr lang="zh-CN" altLang="en-US" dirty="0"/>
              <a:t>地獄</a:t>
            </a:r>
            <a:r>
              <a:rPr lang="en-US" altLang="zh-CN" dirty="0"/>
              <a:t> – </a:t>
            </a:r>
            <a:r>
              <a:rPr lang="zh-CN" altLang="en-US" dirty="0"/>
              <a:t>最最痛苦</a:t>
            </a:r>
            <a:endParaRPr lang="en-US" altLang="zh-CN" dirty="0"/>
          </a:p>
          <a:p>
            <a:pPr lvl="1">
              <a:lnSpc>
                <a:spcPct val="120000"/>
              </a:lnSpc>
            </a:pPr>
            <a:endParaRPr lang="en-US" altLang="zh-CN" dirty="0"/>
          </a:p>
          <a:p>
            <a:pPr lvl="1">
              <a:lnSpc>
                <a:spcPct val="120000"/>
              </a:lnSpc>
            </a:pPr>
            <a:endParaRPr lang="zh-CN" altLang="en-US" dirty="0"/>
          </a:p>
        </p:txBody>
      </p:sp>
    </p:spTree>
    <p:extLst>
      <p:ext uri="{BB962C8B-B14F-4D97-AF65-F5344CB8AC3E}">
        <p14:creationId xmlns:p14="http://schemas.microsoft.com/office/powerpoint/2010/main" val="3155098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2958"/>
          </a:xfrm>
        </p:spPr>
        <p:txBody>
          <a:bodyPr/>
          <a:lstStyle/>
          <a:p>
            <a:r>
              <a:rPr lang="zh-TW" altLang="en-US" dirty="0">
                <a:latin typeface="隶书" panose="02010509060101010101" pitchFamily="49" charset="-122"/>
                <a:ea typeface="隶书" panose="02010509060101010101" pitchFamily="49" charset="-122"/>
              </a:rPr>
              <a:t>六道輪回存在的合理性</a:t>
            </a:r>
            <a:r>
              <a:rPr lang="en-US" altLang="zh-CN" dirty="0">
                <a:latin typeface="隶书" panose="02010509060101010101" pitchFamily="49" charset="-122"/>
                <a:ea typeface="隶书" panose="02010509060101010101" pitchFamily="49" charset="-122"/>
              </a:rPr>
              <a:t>(2)</a:t>
            </a:r>
            <a:endParaRPr lang="en-US" dirty="0">
              <a:latin typeface="隶书" panose="02010509060101010101" pitchFamily="49" charset="-122"/>
              <a:ea typeface="隶书" panose="02010509060101010101" pitchFamily="49" charset="-122"/>
            </a:endParaRPr>
          </a:p>
        </p:txBody>
      </p:sp>
      <p:sp>
        <p:nvSpPr>
          <p:cNvPr id="3" name="Content Placeholder 2"/>
          <p:cNvSpPr>
            <a:spLocks noGrp="1"/>
          </p:cNvSpPr>
          <p:nvPr>
            <p:ph idx="1"/>
          </p:nvPr>
        </p:nvSpPr>
        <p:spPr>
          <a:xfrm>
            <a:off x="838200" y="1423358"/>
            <a:ext cx="9763664" cy="4753605"/>
          </a:xfrm>
        </p:spPr>
        <p:txBody>
          <a:bodyPr>
            <a:normAutofit/>
          </a:bodyPr>
          <a:lstStyle/>
          <a:p>
            <a:pPr>
              <a:lnSpc>
                <a:spcPct val="120000"/>
              </a:lnSpc>
            </a:pPr>
            <a:r>
              <a:rPr lang="zh-CN" altLang="en-US" dirty="0"/>
              <a:t>人的輪迴轉世在最近</a:t>
            </a:r>
            <a:r>
              <a:rPr lang="en-US" altLang="zh-CN" dirty="0"/>
              <a:t>50</a:t>
            </a:r>
            <a:r>
              <a:rPr lang="zh-CN" altLang="en-US" dirty="0"/>
              <a:t>年左右西方科學家的研究有了突破性的進展</a:t>
            </a:r>
            <a:endParaRPr lang="en-US" altLang="zh-CN" dirty="0"/>
          </a:p>
          <a:p>
            <a:pPr>
              <a:lnSpc>
                <a:spcPct val="120000"/>
              </a:lnSpc>
            </a:pPr>
            <a:r>
              <a:rPr lang="zh-CN" altLang="en-US" dirty="0"/>
              <a:t>地獄惡鬼道眾生是佛陀所宣講</a:t>
            </a:r>
            <a:r>
              <a:rPr lang="en-US" altLang="zh-CN" dirty="0"/>
              <a:t>,</a:t>
            </a:r>
            <a:r>
              <a:rPr lang="zh-CN" altLang="en-US" dirty="0"/>
              <a:t>我們相信釋迦牟尼佛講的話</a:t>
            </a:r>
            <a:endParaRPr lang="en-US" altLang="zh-CN" dirty="0"/>
          </a:p>
          <a:p>
            <a:pPr>
              <a:lnSpc>
                <a:spcPct val="120000"/>
              </a:lnSpc>
            </a:pPr>
            <a:r>
              <a:rPr lang="zh-CN" altLang="en-US" dirty="0"/>
              <a:t>承認佛陀所說事實的合理性</a:t>
            </a:r>
            <a:endParaRPr lang="en-US" altLang="zh-CN" dirty="0"/>
          </a:p>
          <a:p>
            <a:pPr lvl="1">
              <a:lnSpc>
                <a:spcPct val="120000"/>
              </a:lnSpc>
            </a:pPr>
            <a:r>
              <a:rPr lang="zh-CN" altLang="en-US" dirty="0"/>
              <a:t>他從來沒有欺騙過我</a:t>
            </a:r>
            <a:r>
              <a:rPr lang="en-US" altLang="zh-CN" dirty="0"/>
              <a:t>, </a:t>
            </a:r>
            <a:r>
              <a:rPr lang="zh-CN" altLang="en-US" dirty="0"/>
              <a:t>我從來沒有證據證明他欺騙過我</a:t>
            </a:r>
            <a:endParaRPr lang="en-US" altLang="zh-TW" dirty="0"/>
          </a:p>
          <a:p>
            <a:pPr lvl="1">
              <a:lnSpc>
                <a:spcPct val="120000"/>
              </a:lnSpc>
            </a:pPr>
            <a:r>
              <a:rPr lang="zh-TW" altLang="en-US" dirty="0"/>
              <a:t>有時候有些問題，我們的</a:t>
            </a:r>
            <a:r>
              <a:rPr lang="zh-TW" altLang="en-US" b="1" dirty="0">
                <a:highlight>
                  <a:srgbClr val="0000FF"/>
                </a:highlight>
              </a:rPr>
              <a:t>感官</a:t>
            </a:r>
            <a:r>
              <a:rPr lang="zh-TW" altLang="en-US" dirty="0"/>
              <a:t>沒有辦法去接觸到，然後我們</a:t>
            </a:r>
            <a:r>
              <a:rPr lang="zh-CN" altLang="en-US" dirty="0"/>
              <a:t>用</a:t>
            </a:r>
            <a:r>
              <a:rPr lang="zh-TW" altLang="en-US" dirty="0"/>
              <a:t>思維去推理，也沒有辦法去</a:t>
            </a:r>
            <a:r>
              <a:rPr lang="zh-TW" altLang="en-US" dirty="0">
                <a:highlight>
                  <a:srgbClr val="0000FF"/>
                </a:highlight>
              </a:rPr>
              <a:t>推理</a:t>
            </a:r>
            <a:r>
              <a:rPr lang="zh-CN" altLang="en-US" dirty="0"/>
              <a:t>出來</a:t>
            </a:r>
            <a:r>
              <a:rPr lang="zh-TW" altLang="en-US" dirty="0"/>
              <a:t>，在這些情況下我們就要去相信</a:t>
            </a:r>
            <a:r>
              <a:rPr lang="zh-CN" altLang="en-US" dirty="0"/>
              <a:t>具有很高智慧的人的觀點</a:t>
            </a:r>
            <a:endParaRPr lang="en-US" altLang="zh-CN" dirty="0"/>
          </a:p>
          <a:p>
            <a:pPr lvl="1">
              <a:lnSpc>
                <a:spcPct val="120000"/>
              </a:lnSpc>
            </a:pPr>
            <a:endParaRPr lang="en-US" altLang="zh-CN" dirty="0"/>
          </a:p>
          <a:p>
            <a:pPr lvl="1">
              <a:lnSpc>
                <a:spcPct val="120000"/>
              </a:lnSpc>
            </a:pPr>
            <a:endParaRPr lang="zh-CN" altLang="en-US" dirty="0"/>
          </a:p>
        </p:txBody>
      </p:sp>
    </p:spTree>
    <p:extLst>
      <p:ext uri="{BB962C8B-B14F-4D97-AF65-F5344CB8AC3E}">
        <p14:creationId xmlns:p14="http://schemas.microsoft.com/office/powerpoint/2010/main" val="3784662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2958"/>
          </a:xfrm>
        </p:spPr>
        <p:txBody>
          <a:bodyPr/>
          <a:lstStyle/>
          <a:p>
            <a:r>
              <a:rPr lang="zh-TW" altLang="en-US" dirty="0">
                <a:latin typeface="隶书" panose="02010509060101010101" pitchFamily="49" charset="-122"/>
                <a:ea typeface="隶书" panose="02010509060101010101" pitchFamily="49" charset="-122"/>
              </a:rPr>
              <a:t>六道輪回存在的合理性</a:t>
            </a:r>
            <a:r>
              <a:rPr lang="en-US" altLang="zh-CN" dirty="0">
                <a:latin typeface="隶书" panose="02010509060101010101" pitchFamily="49" charset="-122"/>
                <a:ea typeface="隶书" panose="02010509060101010101" pitchFamily="49" charset="-122"/>
              </a:rPr>
              <a:t>(3)</a:t>
            </a:r>
            <a:endParaRPr lang="en-US" dirty="0">
              <a:latin typeface="隶书" panose="02010509060101010101" pitchFamily="49" charset="-122"/>
              <a:ea typeface="隶书" panose="02010509060101010101" pitchFamily="49" charset="-122"/>
            </a:endParaRPr>
          </a:p>
        </p:txBody>
      </p:sp>
      <p:sp>
        <p:nvSpPr>
          <p:cNvPr id="3" name="Content Placeholder 2"/>
          <p:cNvSpPr>
            <a:spLocks noGrp="1"/>
          </p:cNvSpPr>
          <p:nvPr>
            <p:ph idx="1"/>
          </p:nvPr>
        </p:nvSpPr>
        <p:spPr>
          <a:xfrm>
            <a:off x="838200" y="1423358"/>
            <a:ext cx="9763664" cy="4753605"/>
          </a:xfrm>
        </p:spPr>
        <p:txBody>
          <a:bodyPr>
            <a:normAutofit/>
          </a:bodyPr>
          <a:lstStyle/>
          <a:p>
            <a:pPr>
              <a:lnSpc>
                <a:spcPct val="120000"/>
              </a:lnSpc>
            </a:pPr>
            <a:r>
              <a:rPr lang="zh-TW" altLang="en-US" dirty="0"/>
              <a:t>地獄在我們的下面，有的</a:t>
            </a:r>
            <a:r>
              <a:rPr lang="zh-CN" altLang="en-US" dirty="0"/>
              <a:t>佛經</a:t>
            </a:r>
            <a:r>
              <a:rPr lang="zh-TW" altLang="en-US" dirty="0"/>
              <a:t>這麼講，但不是所有的佛經都這麼講。</a:t>
            </a:r>
          </a:p>
          <a:p>
            <a:pPr>
              <a:lnSpc>
                <a:spcPct val="120000"/>
              </a:lnSpc>
            </a:pPr>
            <a:r>
              <a:rPr lang="zh-TW" altLang="en-US" dirty="0"/>
              <a:t>六道輪迴要這麼理解</a:t>
            </a:r>
            <a:r>
              <a:rPr lang="en-US" altLang="zh-TW" dirty="0"/>
              <a:t>, </a:t>
            </a:r>
            <a:r>
              <a:rPr lang="zh-TW" altLang="en-US" dirty="0"/>
              <a:t>這個世界</a:t>
            </a:r>
            <a:r>
              <a:rPr lang="en-US" altLang="zh-TW" dirty="0"/>
              <a:t>,</a:t>
            </a:r>
            <a:r>
              <a:rPr lang="zh-TW" altLang="en-US" dirty="0"/>
              <a:t>用人的感官去感覺就是人間</a:t>
            </a:r>
            <a:r>
              <a:rPr lang="en-US" altLang="zh-TW" dirty="0"/>
              <a:t>, </a:t>
            </a:r>
            <a:r>
              <a:rPr lang="zh-TW" altLang="en-US" dirty="0"/>
              <a:t>用天人的感官去感覺就是天界</a:t>
            </a:r>
            <a:r>
              <a:rPr lang="en-US" altLang="zh-TW" dirty="0"/>
              <a:t>.</a:t>
            </a:r>
            <a:r>
              <a:rPr lang="zh-TW" altLang="en-US" dirty="0"/>
              <a:t>地獄的眾生的感官去感覺那就是地獄</a:t>
            </a:r>
            <a:r>
              <a:rPr lang="en-US" altLang="zh-TW" dirty="0"/>
              <a:t>.</a:t>
            </a:r>
          </a:p>
          <a:p>
            <a:pPr>
              <a:lnSpc>
                <a:spcPct val="120000"/>
              </a:lnSpc>
            </a:pPr>
            <a:r>
              <a:rPr lang="zh-TW" altLang="en-US" dirty="0"/>
              <a:t>佛經裏面講</a:t>
            </a:r>
            <a:r>
              <a:rPr lang="en-US" altLang="zh-TW" dirty="0"/>
              <a:t>“</a:t>
            </a:r>
            <a:r>
              <a:rPr lang="zh-TW" altLang="en-US" dirty="0"/>
              <a:t>相</a:t>
            </a:r>
            <a:r>
              <a:rPr lang="en-US" altLang="zh-TW" dirty="0"/>
              <a:t>(</a:t>
            </a:r>
            <a:r>
              <a:rPr lang="zh-TW" altLang="en-US" dirty="0"/>
              <a:t>環境</a:t>
            </a:r>
            <a:r>
              <a:rPr lang="en-US" altLang="zh-TW" dirty="0"/>
              <a:t>,</a:t>
            </a:r>
            <a:r>
              <a:rPr lang="zh-TW" altLang="en-US" dirty="0"/>
              <a:t>身體</a:t>
            </a:r>
            <a:r>
              <a:rPr lang="en-US" altLang="zh-TW" dirty="0"/>
              <a:t>)</a:t>
            </a:r>
            <a:r>
              <a:rPr lang="zh-TW" altLang="en-US" dirty="0"/>
              <a:t>由心生</a:t>
            </a:r>
            <a:r>
              <a:rPr lang="en-US" altLang="zh-TW" dirty="0"/>
              <a:t>” </a:t>
            </a:r>
            <a:r>
              <a:rPr lang="en-US" altLang="zh-CN" dirty="0"/>
              <a:t>(</a:t>
            </a:r>
            <a:r>
              <a:rPr lang="zh-CN" altLang="en-US" dirty="0"/>
              <a:t>但不等於唯心主義</a:t>
            </a:r>
            <a:r>
              <a:rPr lang="en-US" altLang="zh-CN" dirty="0"/>
              <a:t>)</a:t>
            </a:r>
            <a:endParaRPr lang="en-US" altLang="zh-TW" dirty="0"/>
          </a:p>
          <a:p>
            <a:pPr>
              <a:lnSpc>
                <a:spcPct val="120000"/>
              </a:lnSpc>
            </a:pPr>
            <a:r>
              <a:rPr lang="zh-TW" altLang="en-US" dirty="0"/>
              <a:t>佛教講外面的世界是我們心的投影是由我們的內在精神反射出來的東西。</a:t>
            </a:r>
            <a:endParaRPr lang="en-US" altLang="zh-CN" dirty="0"/>
          </a:p>
          <a:p>
            <a:pPr lvl="1">
              <a:lnSpc>
                <a:spcPct val="120000"/>
              </a:lnSpc>
            </a:pPr>
            <a:endParaRPr lang="en-US" altLang="zh-CN" dirty="0"/>
          </a:p>
          <a:p>
            <a:pPr lvl="1">
              <a:lnSpc>
                <a:spcPct val="120000"/>
              </a:lnSpc>
            </a:pPr>
            <a:endParaRPr lang="zh-CN" altLang="en-US" dirty="0"/>
          </a:p>
        </p:txBody>
      </p:sp>
    </p:spTree>
    <p:extLst>
      <p:ext uri="{BB962C8B-B14F-4D97-AF65-F5344CB8AC3E}">
        <p14:creationId xmlns:p14="http://schemas.microsoft.com/office/powerpoint/2010/main" val="1709742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2958"/>
          </a:xfrm>
        </p:spPr>
        <p:txBody>
          <a:bodyPr/>
          <a:lstStyle/>
          <a:p>
            <a:r>
              <a:rPr lang="zh-TW" altLang="en-US" dirty="0">
                <a:latin typeface="隶书" panose="02010509060101010101" pitchFamily="49" charset="-122"/>
                <a:ea typeface="隶书" panose="02010509060101010101" pitchFamily="49" charset="-122"/>
              </a:rPr>
              <a:t>六道輪回存在的合理性</a:t>
            </a:r>
            <a:r>
              <a:rPr lang="en-US" altLang="zh-CN" dirty="0">
                <a:latin typeface="隶书" panose="02010509060101010101" pitchFamily="49" charset="-122"/>
                <a:ea typeface="隶书" panose="02010509060101010101" pitchFamily="49" charset="-122"/>
              </a:rPr>
              <a:t>(4)</a:t>
            </a:r>
            <a:endParaRPr lang="en-US" dirty="0">
              <a:latin typeface="隶书" panose="02010509060101010101" pitchFamily="49" charset="-122"/>
              <a:ea typeface="隶书" panose="02010509060101010101" pitchFamily="49" charset="-122"/>
            </a:endParaRPr>
          </a:p>
        </p:txBody>
      </p:sp>
      <p:sp>
        <p:nvSpPr>
          <p:cNvPr id="3" name="Content Placeholder 2"/>
          <p:cNvSpPr>
            <a:spLocks noGrp="1"/>
          </p:cNvSpPr>
          <p:nvPr>
            <p:ph idx="1"/>
          </p:nvPr>
        </p:nvSpPr>
        <p:spPr>
          <a:xfrm>
            <a:off x="838200" y="1423358"/>
            <a:ext cx="9763664" cy="4753605"/>
          </a:xfrm>
        </p:spPr>
        <p:txBody>
          <a:bodyPr>
            <a:normAutofit/>
          </a:bodyPr>
          <a:lstStyle/>
          <a:p>
            <a:pPr>
              <a:lnSpc>
                <a:spcPct val="120000"/>
              </a:lnSpc>
            </a:pPr>
            <a:r>
              <a:rPr lang="zh-TW" altLang="en-US" dirty="0"/>
              <a:t>所以如果心清凈的話，這個世界就會變得很清淨。像八地菩薩</a:t>
            </a:r>
            <a:r>
              <a:rPr lang="en-US" altLang="zh-TW" dirty="0"/>
              <a:t>,</a:t>
            </a:r>
            <a:r>
              <a:rPr lang="zh-TW" altLang="en-US" dirty="0"/>
              <a:t>天人看到的世界</a:t>
            </a:r>
            <a:r>
              <a:rPr lang="en-US" altLang="zh-TW" dirty="0"/>
              <a:t>.</a:t>
            </a:r>
          </a:p>
          <a:p>
            <a:pPr>
              <a:lnSpc>
                <a:spcPct val="120000"/>
              </a:lnSpc>
            </a:pPr>
            <a:r>
              <a:rPr lang="zh-TW" altLang="en-US" dirty="0"/>
              <a:t>地獄惡鬼眾生心</a:t>
            </a:r>
            <a:r>
              <a:rPr lang="zh-CN" altLang="en-US" dirty="0"/>
              <a:t>有很多罪過</a:t>
            </a:r>
            <a:r>
              <a:rPr lang="en-US" altLang="zh-TW" dirty="0"/>
              <a:t>,</a:t>
            </a:r>
            <a:r>
              <a:rPr lang="zh-TW" altLang="en-US" dirty="0"/>
              <a:t>那麼他們感覺到的就是地獄這樣的環境</a:t>
            </a:r>
            <a:r>
              <a:rPr lang="en-US" altLang="zh-TW" dirty="0"/>
              <a:t>.</a:t>
            </a:r>
          </a:p>
          <a:p>
            <a:pPr>
              <a:lnSpc>
                <a:spcPct val="120000"/>
              </a:lnSpc>
            </a:pPr>
            <a:r>
              <a:rPr lang="zh-TW" altLang="en-US" dirty="0"/>
              <a:t>這個是可以用形式邏輯的方法去推導出來的</a:t>
            </a:r>
            <a:r>
              <a:rPr lang="en-US" altLang="zh-CN" dirty="0"/>
              <a:t>(</a:t>
            </a:r>
            <a:r>
              <a:rPr lang="zh-CN" altLang="en-US" dirty="0"/>
              <a:t>不僅僅是因為是佛陀所講的</a:t>
            </a:r>
            <a:r>
              <a:rPr lang="en-US" altLang="zh-CN" dirty="0"/>
              <a:t>)</a:t>
            </a:r>
            <a:r>
              <a:rPr lang="zh-TW" altLang="en-US" dirty="0"/>
              <a:t>。這個世界是由我們的感官來決定。</a:t>
            </a:r>
            <a:endParaRPr lang="en-US" altLang="zh-CN" dirty="0"/>
          </a:p>
          <a:p>
            <a:pPr>
              <a:lnSpc>
                <a:spcPct val="120000"/>
              </a:lnSpc>
            </a:pPr>
            <a:r>
              <a:rPr lang="zh-TW" altLang="en-US" dirty="0"/>
              <a:t>六道輪回可以是重疊的。</a:t>
            </a:r>
            <a:r>
              <a:rPr lang="en-US" altLang="zh-CN" dirty="0"/>
              <a:t> </a:t>
            </a:r>
            <a:r>
              <a:rPr lang="zh-TW" altLang="en-US" dirty="0"/>
              <a:t>地球同</a:t>
            </a:r>
            <a:r>
              <a:rPr lang="zh-CN" altLang="en-US" dirty="0"/>
              <a:t>時</a:t>
            </a:r>
            <a:r>
              <a:rPr lang="zh-TW" altLang="en-US" dirty="0"/>
              <a:t>也是天堂，也是</a:t>
            </a:r>
            <a:r>
              <a:rPr lang="zh-CN" altLang="en-US" dirty="0"/>
              <a:t>地獄</a:t>
            </a:r>
            <a:r>
              <a:rPr lang="zh-TW" altLang="en-US" dirty="0"/>
              <a:t>，也是人間</a:t>
            </a:r>
            <a:endParaRPr lang="en-US" altLang="zh-CN" dirty="0"/>
          </a:p>
          <a:p>
            <a:pPr lvl="1">
              <a:lnSpc>
                <a:spcPct val="120000"/>
              </a:lnSpc>
            </a:pPr>
            <a:endParaRPr lang="zh-CN" altLang="en-US" dirty="0"/>
          </a:p>
        </p:txBody>
      </p:sp>
    </p:spTree>
    <p:extLst>
      <p:ext uri="{BB962C8B-B14F-4D97-AF65-F5344CB8AC3E}">
        <p14:creationId xmlns:p14="http://schemas.microsoft.com/office/powerpoint/2010/main" val="512413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2958"/>
          </a:xfrm>
        </p:spPr>
        <p:txBody>
          <a:bodyPr/>
          <a:lstStyle/>
          <a:p>
            <a:r>
              <a:rPr lang="zh-TW" altLang="en-US" dirty="0">
                <a:latin typeface="隶书" panose="02010509060101010101" pitchFamily="49" charset="-122"/>
                <a:ea typeface="隶书" panose="02010509060101010101" pitchFamily="49" charset="-122"/>
              </a:rPr>
              <a:t>六道輪回存在的合理性</a:t>
            </a:r>
            <a:r>
              <a:rPr lang="en-US" altLang="zh-CN" dirty="0">
                <a:latin typeface="隶书" panose="02010509060101010101" pitchFamily="49" charset="-122"/>
                <a:ea typeface="隶书" panose="02010509060101010101" pitchFamily="49" charset="-122"/>
              </a:rPr>
              <a:t>(5)</a:t>
            </a:r>
            <a:endParaRPr lang="en-US" dirty="0">
              <a:latin typeface="隶书" panose="02010509060101010101" pitchFamily="49" charset="-122"/>
              <a:ea typeface="隶书" panose="02010509060101010101" pitchFamily="49" charset="-122"/>
            </a:endParaRPr>
          </a:p>
        </p:txBody>
      </p:sp>
      <p:sp>
        <p:nvSpPr>
          <p:cNvPr id="3" name="Content Placeholder 2"/>
          <p:cNvSpPr>
            <a:spLocks noGrp="1"/>
          </p:cNvSpPr>
          <p:nvPr>
            <p:ph idx="1"/>
          </p:nvPr>
        </p:nvSpPr>
        <p:spPr>
          <a:xfrm>
            <a:off x="838200" y="1423358"/>
            <a:ext cx="9763664" cy="4753605"/>
          </a:xfrm>
        </p:spPr>
        <p:txBody>
          <a:bodyPr>
            <a:normAutofit fontScale="85000" lnSpcReduction="20000"/>
          </a:bodyPr>
          <a:lstStyle/>
          <a:p>
            <a:pPr>
              <a:lnSpc>
                <a:spcPct val="120000"/>
              </a:lnSpc>
            </a:pPr>
            <a:r>
              <a:rPr lang="zh-CN" altLang="en-US" dirty="0"/>
              <a:t>破除</a:t>
            </a:r>
            <a:r>
              <a:rPr lang="zh-TW" altLang="en-US" dirty="0"/>
              <a:t>另外一個</a:t>
            </a:r>
            <a:r>
              <a:rPr lang="zh-CN" altLang="en-US" dirty="0"/>
              <a:t>不相信地獄</a:t>
            </a:r>
            <a:r>
              <a:rPr lang="en-US" altLang="zh-CN" dirty="0"/>
              <a:t>/</a:t>
            </a:r>
            <a:r>
              <a:rPr lang="zh-CN" altLang="en-US" dirty="0"/>
              <a:t>惡鬼的</a:t>
            </a:r>
            <a:r>
              <a:rPr lang="zh-TW" altLang="en-US" dirty="0"/>
              <a:t>原因</a:t>
            </a:r>
            <a:r>
              <a:rPr lang="en-US" altLang="zh-TW" dirty="0"/>
              <a:t>:</a:t>
            </a:r>
          </a:p>
          <a:p>
            <a:pPr lvl="1">
              <a:lnSpc>
                <a:spcPct val="120000"/>
              </a:lnSpc>
            </a:pPr>
            <a:r>
              <a:rPr lang="zh-TW" altLang="en-US" dirty="0"/>
              <a:t>地獄跟我們了解的世界相差太大</a:t>
            </a:r>
            <a:r>
              <a:rPr lang="en-US" altLang="zh-TW" dirty="0"/>
              <a:t>.</a:t>
            </a:r>
            <a:r>
              <a:rPr lang="zh-TW" altLang="en-US" dirty="0"/>
              <a:t>我們想不出來</a:t>
            </a:r>
            <a:r>
              <a:rPr lang="en-US" altLang="zh-TW" dirty="0"/>
              <a:t>,</a:t>
            </a:r>
            <a:r>
              <a:rPr lang="zh-TW" altLang="en-US" dirty="0"/>
              <a:t>不相信會有像地獄這樣的世界</a:t>
            </a:r>
            <a:r>
              <a:rPr lang="en-US" altLang="zh-TW" dirty="0"/>
              <a:t>.</a:t>
            </a:r>
          </a:p>
          <a:p>
            <a:pPr>
              <a:lnSpc>
                <a:spcPct val="120000"/>
              </a:lnSpc>
            </a:pPr>
            <a:r>
              <a:rPr lang="zh-TW" altLang="en-US" dirty="0"/>
              <a:t>這種想法太簡單</a:t>
            </a:r>
            <a:r>
              <a:rPr lang="en-US" altLang="zh-CN" dirty="0"/>
              <a:t>: </a:t>
            </a:r>
            <a:r>
              <a:rPr lang="zh-TW" altLang="en-US" dirty="0"/>
              <a:t>眾生的業力是非常不可思議的。不同的業力，創造出來的世界也是很不一樣的，並不是都像我們感官所感受到的這個樣子。</a:t>
            </a:r>
            <a:endParaRPr lang="en-US" altLang="zh-TW" dirty="0"/>
          </a:p>
          <a:p>
            <a:pPr>
              <a:lnSpc>
                <a:spcPct val="120000"/>
              </a:lnSpc>
            </a:pPr>
            <a:r>
              <a:rPr lang="zh-CN" altLang="en-US" dirty="0"/>
              <a:t>比方說像</a:t>
            </a:r>
            <a:r>
              <a:rPr lang="zh-TW" altLang="en-US" dirty="0"/>
              <a:t>非洲的</a:t>
            </a:r>
            <a:r>
              <a:rPr lang="zh-CN" altLang="en-US"/>
              <a:t>索馬里的</a:t>
            </a:r>
            <a:r>
              <a:rPr lang="zh-CN" altLang="en-US" dirty="0"/>
              <a:t>難民的飢餓和痛苦的狀況</a:t>
            </a:r>
            <a:r>
              <a:rPr lang="zh-TW" altLang="en-US" dirty="0"/>
              <a:t>。同樣的地球上的人都會有這麽大的差距。那六道之間有很大的差距，應該也是可以理解的</a:t>
            </a:r>
            <a:endParaRPr lang="en-US" altLang="zh-TW" dirty="0"/>
          </a:p>
          <a:p>
            <a:pPr>
              <a:lnSpc>
                <a:spcPct val="120000"/>
              </a:lnSpc>
            </a:pPr>
            <a:r>
              <a:rPr lang="zh-TW" altLang="en-US" dirty="0"/>
              <a:t>如果有些人如果發動了像第一次世界大戰第二次世界大戰這樣嚴重的罪過，那他</a:t>
            </a:r>
            <a:r>
              <a:rPr lang="zh-CN" altLang="en-US" dirty="0"/>
              <a:t>所應</a:t>
            </a:r>
            <a:r>
              <a:rPr lang="zh-TW" altLang="en-US" dirty="0"/>
              <a:t>受的果報，如果有地獄的話，那也是合理的。</a:t>
            </a:r>
          </a:p>
          <a:p>
            <a:pPr>
              <a:lnSpc>
                <a:spcPct val="120000"/>
              </a:lnSpc>
            </a:pPr>
            <a:r>
              <a:rPr lang="zh-TW" altLang="en-US" dirty="0"/>
              <a:t>屠宰場的工作人員</a:t>
            </a:r>
            <a:r>
              <a:rPr lang="en-US" altLang="zh-TW" dirty="0"/>
              <a:t>,</a:t>
            </a:r>
            <a:r>
              <a:rPr lang="zh-TW" altLang="en-US" dirty="0"/>
              <a:t>每天殺死很多生命</a:t>
            </a:r>
            <a:r>
              <a:rPr lang="en-US" altLang="zh-TW" dirty="0"/>
              <a:t>.</a:t>
            </a:r>
            <a:r>
              <a:rPr lang="zh-TW" altLang="en-US" dirty="0"/>
              <a:t>這些嚴重的罪過有果報的話</a:t>
            </a:r>
            <a:r>
              <a:rPr lang="en-US" altLang="zh-TW" dirty="0"/>
              <a:t>,</a:t>
            </a:r>
            <a:r>
              <a:rPr lang="zh-TW" altLang="en-US" dirty="0"/>
              <a:t>只能在像地獄這樣子的世界中受</a:t>
            </a:r>
            <a:r>
              <a:rPr lang="en-US" altLang="zh-TW" dirty="0"/>
              <a:t>.</a:t>
            </a:r>
            <a:endParaRPr lang="en-US" altLang="zh-CN" dirty="0"/>
          </a:p>
          <a:p>
            <a:pPr lvl="1">
              <a:lnSpc>
                <a:spcPct val="120000"/>
              </a:lnSpc>
            </a:pPr>
            <a:endParaRPr lang="zh-CN" altLang="en-US" dirty="0"/>
          </a:p>
        </p:txBody>
      </p:sp>
    </p:spTree>
    <p:extLst>
      <p:ext uri="{BB962C8B-B14F-4D97-AF65-F5344CB8AC3E}">
        <p14:creationId xmlns:p14="http://schemas.microsoft.com/office/powerpoint/2010/main" val="1431954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latin typeface="隶书" panose="02010509060101010101" pitchFamily="49" charset="-122"/>
                <a:ea typeface="隶书" panose="02010509060101010101" pitchFamily="49" charset="-122"/>
              </a:rPr>
              <a:t>惡鬼的分類和痛苦</a:t>
            </a:r>
            <a:endParaRPr lang="en-US" dirty="0">
              <a:latin typeface="隶书" panose="02010509060101010101" pitchFamily="49" charset="-122"/>
              <a:ea typeface="隶书" panose="02010509060101010101" pitchFamily="49" charset="-122"/>
            </a:endParaRPr>
          </a:p>
        </p:txBody>
      </p:sp>
      <p:sp>
        <p:nvSpPr>
          <p:cNvPr id="3" name="Content Placeholder 2"/>
          <p:cNvSpPr>
            <a:spLocks noGrp="1"/>
          </p:cNvSpPr>
          <p:nvPr>
            <p:ph idx="1"/>
          </p:nvPr>
        </p:nvSpPr>
        <p:spPr/>
        <p:txBody>
          <a:bodyPr>
            <a:normAutofit fontScale="92500" lnSpcReduction="20000"/>
          </a:bodyPr>
          <a:lstStyle/>
          <a:p>
            <a:pPr marL="514350" indent="-514350">
              <a:lnSpc>
                <a:spcPct val="120000"/>
              </a:lnSpc>
              <a:buFont typeface="+mj-lt"/>
              <a:buAutoNum type="arabicPeriod"/>
            </a:pPr>
            <a:r>
              <a:rPr lang="zh-CN" altLang="en-US" dirty="0"/>
              <a:t>居住在一起的惡鬼</a:t>
            </a:r>
            <a:r>
              <a:rPr lang="en-US" altLang="zh-CN" dirty="0"/>
              <a:t>(</a:t>
            </a:r>
            <a:r>
              <a:rPr lang="zh-CN" altLang="en-US" dirty="0"/>
              <a:t>隱住惡鬼</a:t>
            </a:r>
            <a:r>
              <a:rPr lang="en-US" altLang="zh-CN" dirty="0"/>
              <a:t>)</a:t>
            </a:r>
          </a:p>
          <a:p>
            <a:pPr marL="457200" lvl="1" indent="0">
              <a:lnSpc>
                <a:spcPct val="120000"/>
              </a:lnSpc>
              <a:buNone/>
            </a:pPr>
            <a:r>
              <a:rPr lang="zh-CN" altLang="en-US" dirty="0"/>
              <a:t>從痛苦的角度講分三種</a:t>
            </a:r>
            <a:endParaRPr lang="en-US" altLang="zh-CN" dirty="0"/>
          </a:p>
          <a:p>
            <a:pPr lvl="1">
              <a:lnSpc>
                <a:spcPct val="120000"/>
              </a:lnSpc>
            </a:pPr>
            <a:r>
              <a:rPr lang="zh-CN" altLang="en-US" dirty="0"/>
              <a:t>外障惡鬼</a:t>
            </a:r>
            <a:r>
              <a:rPr lang="en-US" altLang="zh-CN" dirty="0"/>
              <a:t>(</a:t>
            </a:r>
            <a:r>
              <a:rPr lang="zh-CN" altLang="en-US" dirty="0"/>
              <a:t>外在的障礙</a:t>
            </a:r>
            <a:r>
              <a:rPr lang="en-US" altLang="zh-CN" dirty="0"/>
              <a:t>)</a:t>
            </a:r>
          </a:p>
          <a:p>
            <a:pPr lvl="1">
              <a:lnSpc>
                <a:spcPct val="120000"/>
              </a:lnSpc>
            </a:pPr>
            <a:r>
              <a:rPr lang="zh-CN" altLang="en-US" dirty="0"/>
              <a:t>內障惡鬼</a:t>
            </a:r>
            <a:r>
              <a:rPr lang="en-US" altLang="zh-CN" dirty="0"/>
              <a:t>(</a:t>
            </a:r>
            <a:r>
              <a:rPr lang="zh-CN" altLang="en-US" dirty="0"/>
              <a:t>內在的障礙</a:t>
            </a:r>
            <a:r>
              <a:rPr lang="en-US" altLang="zh-CN" dirty="0"/>
              <a:t>)</a:t>
            </a:r>
          </a:p>
          <a:p>
            <a:pPr lvl="1">
              <a:lnSpc>
                <a:spcPct val="120000"/>
              </a:lnSpc>
            </a:pPr>
            <a:r>
              <a:rPr lang="zh-CN" altLang="en-US" dirty="0"/>
              <a:t>特障惡鬼</a:t>
            </a:r>
            <a:r>
              <a:rPr lang="en-US" altLang="zh-CN" dirty="0"/>
              <a:t>(</a:t>
            </a:r>
            <a:r>
              <a:rPr lang="zh-CN" altLang="en-US" dirty="0"/>
              <a:t>特別的障礙</a:t>
            </a:r>
            <a:r>
              <a:rPr lang="en-US" altLang="zh-CN" dirty="0"/>
              <a:t>)</a:t>
            </a:r>
          </a:p>
          <a:p>
            <a:pPr marL="514350" indent="-514350">
              <a:lnSpc>
                <a:spcPct val="120000"/>
              </a:lnSpc>
              <a:buFont typeface="+mj-lt"/>
              <a:buAutoNum type="arabicPeriod"/>
            </a:pPr>
            <a:r>
              <a:rPr lang="zh-CN" altLang="en-US" dirty="0"/>
              <a:t>分散的惡鬼</a:t>
            </a:r>
            <a:r>
              <a:rPr lang="en-US" altLang="zh-CN" dirty="0"/>
              <a:t>(</a:t>
            </a:r>
            <a:r>
              <a:rPr lang="zh-CN" altLang="en-US" dirty="0"/>
              <a:t>空游惡鬼</a:t>
            </a:r>
            <a:r>
              <a:rPr lang="en-US" altLang="zh-CN" dirty="0"/>
              <a:t>)</a:t>
            </a:r>
          </a:p>
          <a:p>
            <a:pPr marL="0" indent="0">
              <a:lnSpc>
                <a:spcPct val="120000"/>
              </a:lnSpc>
              <a:buNone/>
            </a:pPr>
            <a:endParaRPr lang="en-US" altLang="zh-CN" dirty="0"/>
          </a:p>
          <a:p>
            <a:pPr marL="0" indent="0">
              <a:lnSpc>
                <a:spcPct val="120000"/>
              </a:lnSpc>
              <a:buNone/>
            </a:pPr>
            <a:r>
              <a:rPr lang="zh-CN" altLang="en-US" dirty="0"/>
              <a:t>惡鬼最大的痛苦就是饑渴</a:t>
            </a:r>
            <a:r>
              <a:rPr lang="en-US" altLang="zh-CN" dirty="0"/>
              <a:t>,</a:t>
            </a:r>
            <a:r>
              <a:rPr lang="zh-CN" altLang="en-US" dirty="0"/>
              <a:t>找不到食物</a:t>
            </a:r>
            <a:r>
              <a:rPr lang="en-US" altLang="zh-CN" dirty="0"/>
              <a:t>,</a:t>
            </a:r>
            <a:r>
              <a:rPr lang="zh-CN" altLang="en-US" dirty="0"/>
              <a:t>找不到水</a:t>
            </a:r>
            <a:endParaRPr lang="en-US" altLang="zh-CN" dirty="0"/>
          </a:p>
          <a:p>
            <a:pPr marL="0" indent="0">
              <a:lnSpc>
                <a:spcPct val="120000"/>
              </a:lnSpc>
              <a:buNone/>
            </a:pPr>
            <a:r>
              <a:rPr lang="zh-CN" altLang="en-US" dirty="0"/>
              <a:t>痛苦的原因在因果不虛裡面會講到</a:t>
            </a:r>
            <a:r>
              <a:rPr lang="en-US" altLang="zh-CN" dirty="0"/>
              <a:t>—</a:t>
            </a:r>
            <a:r>
              <a:rPr lang="zh-CN" altLang="en-US" dirty="0"/>
              <a:t>簡單的講就是吝嗇</a:t>
            </a:r>
            <a:endParaRPr lang="en-US" altLang="zh-CN" dirty="0"/>
          </a:p>
        </p:txBody>
      </p:sp>
    </p:spTree>
    <p:extLst>
      <p:ext uri="{BB962C8B-B14F-4D97-AF65-F5344CB8AC3E}">
        <p14:creationId xmlns:p14="http://schemas.microsoft.com/office/powerpoint/2010/main" val="907396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2983"/>
            <a:ext cx="10515600" cy="825319"/>
          </a:xfrm>
        </p:spPr>
        <p:txBody>
          <a:bodyPr/>
          <a:lstStyle/>
          <a:p>
            <a:r>
              <a:rPr lang="zh-CN" altLang="en-US" dirty="0">
                <a:latin typeface="隶书" panose="02010509060101010101" pitchFamily="49" charset="-122"/>
                <a:ea typeface="隶书" panose="02010509060101010101" pitchFamily="49" charset="-122"/>
              </a:rPr>
              <a:t>外障惡鬼</a:t>
            </a:r>
            <a:endParaRPr lang="en-US" dirty="0">
              <a:latin typeface="隶书" panose="02010509060101010101" pitchFamily="49" charset="-122"/>
              <a:ea typeface="隶书" panose="02010509060101010101" pitchFamily="49" charset="-122"/>
            </a:endParaRPr>
          </a:p>
        </p:txBody>
      </p:sp>
      <p:sp>
        <p:nvSpPr>
          <p:cNvPr id="3" name="Content Placeholder 2"/>
          <p:cNvSpPr>
            <a:spLocks noGrp="1"/>
          </p:cNvSpPr>
          <p:nvPr>
            <p:ph idx="1"/>
          </p:nvPr>
        </p:nvSpPr>
        <p:spPr>
          <a:xfrm>
            <a:off x="838200" y="1078302"/>
            <a:ext cx="9548004" cy="5287992"/>
          </a:xfrm>
        </p:spPr>
        <p:txBody>
          <a:bodyPr>
            <a:normAutofit fontScale="92500" lnSpcReduction="20000"/>
          </a:bodyPr>
          <a:lstStyle/>
          <a:p>
            <a:pPr marL="0" indent="0">
              <a:lnSpc>
                <a:spcPct val="120000"/>
              </a:lnSpc>
              <a:buNone/>
            </a:pPr>
            <a:r>
              <a:rPr lang="zh-CN" altLang="en-US" dirty="0"/>
              <a:t>外在的障碍的表現</a:t>
            </a:r>
            <a:endParaRPr lang="en-US" altLang="zh-CN" dirty="0"/>
          </a:p>
          <a:p>
            <a:pPr marL="457200" lvl="1" indent="0">
              <a:lnSpc>
                <a:spcPct val="120000"/>
              </a:lnSpc>
              <a:buNone/>
            </a:pPr>
            <a:r>
              <a:rPr lang="zh-CN" altLang="en-US" dirty="0"/>
              <a:t>他远远的看过去好像有水，但是他走过去的时候结果水就没有了，仅仅是砂石</a:t>
            </a:r>
            <a:r>
              <a:rPr lang="en-US" altLang="zh-CN" dirty="0"/>
              <a:t>,</a:t>
            </a:r>
            <a:r>
              <a:rPr lang="zh-CN" altLang="en-US" dirty="0"/>
              <a:t>干涸的河床。</a:t>
            </a:r>
          </a:p>
          <a:p>
            <a:pPr marL="457200" lvl="1" indent="0">
              <a:lnSpc>
                <a:spcPct val="120000"/>
              </a:lnSpc>
              <a:buNone/>
            </a:pPr>
            <a:r>
              <a:rPr lang="zh-CN" altLang="en-US" dirty="0"/>
              <a:t>远远的地方树上可以看到水果。但是走过去以后所有的树木都已经變成干枯成的树干。</a:t>
            </a:r>
          </a:p>
          <a:p>
            <a:pPr marL="457200" lvl="1" indent="0">
              <a:lnSpc>
                <a:spcPct val="120000"/>
              </a:lnSpc>
              <a:buNone/>
            </a:pPr>
            <a:r>
              <a:rPr lang="zh-CN" altLang="en-US" dirty="0"/>
              <a:t>有时候看到有很多美食，但是他却被全副武装的看守保护着。他看得到，但是得不到。</a:t>
            </a:r>
            <a:endParaRPr lang="en-US" altLang="zh-CN" dirty="0"/>
          </a:p>
          <a:p>
            <a:pPr marL="0" indent="0">
              <a:lnSpc>
                <a:spcPct val="120000"/>
              </a:lnSpc>
              <a:buNone/>
            </a:pPr>
            <a:r>
              <a:rPr lang="zh-CN" altLang="en-US" dirty="0"/>
              <a:t>外在的障碍的原因</a:t>
            </a:r>
          </a:p>
          <a:p>
            <a:pPr marL="457200" lvl="1" indent="0">
              <a:lnSpc>
                <a:spcPct val="120000"/>
              </a:lnSpc>
              <a:buNone/>
            </a:pPr>
            <a:r>
              <a:rPr lang="zh-CN" altLang="en-US" dirty="0"/>
              <a:t>原因就是他们以前造业的时候去剥夺别人的食物去抢夺别人的食物，水。</a:t>
            </a:r>
            <a:endParaRPr lang="en-US" altLang="zh-CN" dirty="0"/>
          </a:p>
          <a:p>
            <a:pPr marL="457200" lvl="1" indent="0">
              <a:lnSpc>
                <a:spcPct val="120000"/>
              </a:lnSpc>
              <a:buNone/>
            </a:pPr>
            <a:r>
              <a:rPr lang="zh-CN" altLang="en-US" dirty="0"/>
              <a:t>去搶走有些不冬眠的動物所储藏的食物</a:t>
            </a:r>
            <a:r>
              <a:rPr lang="en-US" altLang="zh-CN" dirty="0"/>
              <a:t>(</a:t>
            </a:r>
            <a:r>
              <a:rPr lang="zh-CN" altLang="en-US" dirty="0"/>
              <a:t>這些動物發現食物被搶走后可能會餓死</a:t>
            </a:r>
            <a:r>
              <a:rPr lang="en-US" altLang="zh-CN" dirty="0"/>
              <a:t>,</a:t>
            </a:r>
            <a:r>
              <a:rPr lang="zh-CN" altLang="en-US" dirty="0"/>
              <a:t>甚至自殺</a:t>
            </a:r>
            <a:r>
              <a:rPr lang="en-US" altLang="zh-CN" dirty="0"/>
              <a:t>)</a:t>
            </a:r>
          </a:p>
          <a:p>
            <a:pPr marL="457200" lvl="1" indent="0">
              <a:lnSpc>
                <a:spcPct val="120000"/>
              </a:lnSpc>
              <a:buNone/>
            </a:pPr>
            <a:r>
              <a:rPr lang="zh-CN" altLang="en-US" dirty="0"/>
              <a:t>饥荒的时候去抢别人的食物去偷别人的食物，去抢别人的水。</a:t>
            </a:r>
          </a:p>
          <a:p>
            <a:pPr marL="457200" lvl="1" indent="0">
              <a:lnSpc>
                <a:spcPct val="120000"/>
              </a:lnSpc>
              <a:buNone/>
            </a:pPr>
            <a:r>
              <a:rPr lang="zh-CN" altLang="en-US" dirty="0"/>
              <a:t>做这些恶业的人，他们下一辈子就可能会变成恶鬼。</a:t>
            </a:r>
            <a:endParaRPr lang="en-US" altLang="zh-CN" dirty="0"/>
          </a:p>
        </p:txBody>
      </p:sp>
    </p:spTree>
    <p:extLst>
      <p:ext uri="{BB962C8B-B14F-4D97-AF65-F5344CB8AC3E}">
        <p14:creationId xmlns:p14="http://schemas.microsoft.com/office/powerpoint/2010/main" val="3154801977"/>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1437</TotalTime>
  <Words>2462</Words>
  <Application>Microsoft Office PowerPoint</Application>
  <PresentationFormat>Widescreen</PresentationFormat>
  <Paragraphs>154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PMingLiU</vt:lpstr>
      <vt:lpstr>宋体</vt:lpstr>
      <vt:lpstr>隶书</vt:lpstr>
      <vt:lpstr>Arial</vt:lpstr>
      <vt:lpstr>Calibri</vt:lpstr>
      <vt:lpstr>Office Theme</vt:lpstr>
      <vt:lpstr>輪回痛苦</vt:lpstr>
      <vt:lpstr>勸發菩提心</vt:lpstr>
      <vt:lpstr>六道輪回存在的合理性(1)</vt:lpstr>
      <vt:lpstr>六道輪回存在的合理性(2)</vt:lpstr>
      <vt:lpstr>六道輪回存在的合理性(3)</vt:lpstr>
      <vt:lpstr>六道輪回存在的合理性(4)</vt:lpstr>
      <vt:lpstr>六道輪回存在的合理性(5)</vt:lpstr>
      <vt:lpstr>惡鬼的分類和痛苦</vt:lpstr>
      <vt:lpstr>外障惡鬼</vt:lpstr>
      <vt:lpstr>內障惡鬼/特障惡鬼</vt:lpstr>
      <vt:lpstr>再次強調修行的方法(竅訣)</vt:lpstr>
      <vt:lpstr>空游惡鬼</vt:lpstr>
      <vt:lpstr>空游惡鬼的痛苦</vt:lpstr>
      <vt:lpstr>地獄的痛苦</vt:lpstr>
      <vt:lpstr>復活地獄(八熱地獄之一)</vt:lpstr>
      <vt:lpstr>十八地獄</vt:lpstr>
      <vt:lpstr>天人的痛苦</vt:lpstr>
      <vt:lpstr>非天(阿修羅)的痛苦</vt:lpstr>
      <vt:lpstr>解脫勝利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人身难得的修法</dc:title>
  <dc:creator>Zuokun Zhang</dc:creator>
  <cp:lastModifiedBy>Zuokun Zhang</cp:lastModifiedBy>
  <cp:revision>130</cp:revision>
  <dcterms:created xsi:type="dcterms:W3CDTF">2017-03-14T20:57:56Z</dcterms:created>
  <dcterms:modified xsi:type="dcterms:W3CDTF">2017-07-11T23:53:38Z</dcterms:modified>
</cp:coreProperties>
</file>