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3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4C2D-1A66-4D6D-9A6A-A13AF736077F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ED01-1831-4FC2-BFE6-5272896F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佛说稻杆经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3600" dirty="0">
                <a:solidFill>
                  <a:schemeClr val="tx1"/>
                </a:solidFill>
              </a:rPr>
              <a:t>谈佛教人生观和世界观</a:t>
            </a:r>
            <a:r>
              <a:rPr lang="en-US" sz="3600" dirty="0">
                <a:solidFill>
                  <a:schemeClr val="tx1"/>
                </a:solidFill>
              </a:rPr>
              <a:t>11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56388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2000" b="1" dirty="0" smtClean="0"/>
              <a:t>上节课回顾</a:t>
            </a: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1600" b="1" dirty="0" smtClean="0"/>
              <a:t>经文：</a:t>
            </a: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名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色增长故，从六入门中能成事者。此是名色缘六入。从于六入而生六聚触者。此是六入缘触。从于所触而生彼受者。此则名为触缘受。了别受已。而生染爱耽著者。此则名为受缘爱。知已。而生染爱耽着故。不欲远离好色及于安乐。而生愿乐者。此是爱缘取。生愿乐已。从身口意。造后有业者。此是取缘有。从于彼业所生蕴者。此是有缘生。生已。诸蕴成熟及灭坏者。此则名为生缘老死。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是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故彼因缘十二支法。互相为因。互相为缘。非常．非无常．非有为．非无为．非无因．非无缘．非有受．非尽法．非坏法．非灭法。从无始已来。如暴流水而无断绝。 </a:t>
            </a:r>
            <a:b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名色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六入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触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受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爱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取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有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生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老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·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死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1600" dirty="0" smtClean="0"/>
              <a:t>十二个缘起相互之间是因又是缘，因为无明就不断地循环</a:t>
            </a: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十二缘起是自己的错觉。错觉也有规则、法则。法则就是这个十二缘起。但是从更高的高度看，没有什么法则可言，整体上都是错的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我们的感官作为一个在现实生活当中的一种工具是没有错的，是可以的，它有这个功能。但是如果说我们的感官要作为一个探索真理真相的工具，那就是用错了，它根本达不到这个标准，根本没有这个功能。它看到的都是假的，我们现在这样看过去的所有的东西都是虚拟的，都是假的。这不仅仅是佛教讲的，从科学的角度来讲完全也是这样。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zh-CN" alt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56388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CN" sz="1600" dirty="0" smtClean="0">
                <a:solidFill>
                  <a:schemeClr val="bg1"/>
                </a:solidFill>
              </a:rPr>
              <a:t/>
            </a:r>
            <a:br>
              <a:rPr lang="en-US" altLang="zh-CN" sz="1600" dirty="0" smtClean="0">
                <a:solidFill>
                  <a:schemeClr val="bg1"/>
                </a:solidFill>
              </a:rPr>
            </a:b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这个世界它本来是虚拟的，它需要一个相应的错误的感官，这样它们内外连在一个频率、一个频道上，才能够在这个虚拟的世界里面生存。如果在这个虚拟的世界里面，有一个特别特别标准正确的感官的话，这两个不相应，在这个世界里面他没有办法生存。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“游舞”就是我们的意识给我们表演的一个舞蹈。</a:t>
            </a:r>
            <a:r>
              <a:rPr lang="zh-CN" altLang="en-US" sz="1800" dirty="0" smtClean="0"/>
              <a:t>它的一个变化就是一种戏剧，就是演戏，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我们当作真实。</a:t>
            </a:r>
            <a:b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我们看到的整个十二缘起，从我们的角度来讲是存在的，从真实的角度讲它不存在。不存在的东西，在我们这里是非常真实的。在我们的感官当中非常真实的东西，从另外一个角度根本不存在，所以这两个不矛盾，这叫作现空无别。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zh-CN" alt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56388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1600" b="1" dirty="0" smtClean="0"/>
              <a:t>发</a:t>
            </a:r>
            <a:r>
              <a:rPr lang="zh-CN" altLang="en-US" sz="1600" b="1" dirty="0"/>
              <a:t>菩提心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</a:t>
            </a:r>
            <a:r>
              <a:rPr lang="zh-CN" altLang="en-US" sz="1600" dirty="0"/>
              <a:t>大乘佛教目标、目的：我们的目标应该是利益众生，我们的动机、发心应该是菩提心</a:t>
            </a:r>
            <a:r>
              <a:rPr lang="en-US" sz="1600" dirty="0"/>
              <a:t>. </a:t>
            </a:r>
            <a:r>
              <a:rPr lang="zh-CN" altLang="en-US" sz="1600" dirty="0"/>
              <a:t>发自内心的、诚心实意地想，让天下所有众生离苦得乐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dirty="0"/>
              <a:t>方法：是成佛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altLang="zh-CN" sz="1600" b="1" dirty="0" smtClean="0"/>
              <a:t>《</a:t>
            </a:r>
            <a:r>
              <a:rPr lang="zh-CN" altLang="en-US" sz="1600" b="1" dirty="0" smtClean="0"/>
              <a:t>佛</a:t>
            </a:r>
            <a:r>
              <a:rPr lang="zh-CN" altLang="en-US" sz="1600" b="1" dirty="0"/>
              <a:t>说稻秆经</a:t>
            </a:r>
            <a:r>
              <a:rPr lang="en-US" altLang="zh-CN" sz="1600" b="1" dirty="0"/>
              <a:t>》</a:t>
            </a:r>
            <a:r>
              <a:rPr lang="zh-CN" altLang="en-US" sz="1600" b="1" dirty="0"/>
              <a:t>主要是讲缘起法</a:t>
            </a:r>
            <a:r>
              <a:rPr lang="en-US" altLang="zh-CN" sz="1600" dirty="0"/>
              <a:t>——</a:t>
            </a:r>
            <a:r>
              <a:rPr lang="zh-CN" altLang="en-US" sz="1600" dirty="0"/>
              <a:t>内缘起法和外缘起法。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dirty="0"/>
              <a:t>外缘起法是佛教的</a:t>
            </a:r>
            <a:r>
              <a:rPr lang="zh-CN" altLang="en-US" sz="1600" b="1" dirty="0"/>
              <a:t>世界观</a:t>
            </a:r>
            <a:r>
              <a:rPr lang="zh-CN" altLang="en-US" sz="1600" dirty="0"/>
              <a:t>，内缘起法是佛教的</a:t>
            </a:r>
            <a:r>
              <a:rPr lang="zh-CN" altLang="en-US" sz="1600" b="1" dirty="0"/>
              <a:t>人生观</a:t>
            </a:r>
            <a:r>
              <a:rPr lang="zh-CN" altLang="en-US" sz="1600" dirty="0"/>
              <a:t>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zh-CN" altLang="en-US" sz="1600" b="1" dirty="0" smtClean="0"/>
              <a:t>学</a:t>
            </a:r>
            <a:r>
              <a:rPr lang="zh-CN" altLang="en-US" sz="1600" b="1" dirty="0"/>
              <a:t>了</a:t>
            </a:r>
            <a:r>
              <a:rPr lang="en-US" altLang="zh-CN" sz="1600" b="1" dirty="0"/>
              <a:t>《</a:t>
            </a:r>
            <a:r>
              <a:rPr lang="zh-CN" altLang="en-US" sz="1600" b="1" dirty="0"/>
              <a:t>佛说稻秆经</a:t>
            </a:r>
            <a:r>
              <a:rPr lang="en-US" altLang="zh-CN" sz="1600" b="1" dirty="0"/>
              <a:t>》</a:t>
            </a:r>
            <a:r>
              <a:rPr lang="zh-CN" altLang="en-US" sz="1600" b="1" dirty="0"/>
              <a:t>的两个结果</a:t>
            </a:r>
            <a:r>
              <a:rPr lang="zh-CN" altLang="en-US" sz="1600" dirty="0"/>
              <a:t>：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b="1" dirty="0" smtClean="0"/>
              <a:t>第</a:t>
            </a:r>
            <a:r>
              <a:rPr lang="zh-CN" altLang="en-US" sz="1600" b="1" dirty="0"/>
              <a:t>一</a:t>
            </a:r>
            <a:r>
              <a:rPr lang="zh-CN" altLang="en-US" sz="1600" dirty="0"/>
              <a:t>， 从世俗的角度来讲，生命在我们肉体诞生之前就已经存在，只是不同的形式而已。死亡不是生命的结束。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zh-CN" altLang="en-US" sz="1600" b="1" dirty="0"/>
              <a:t>第二，</a:t>
            </a:r>
            <a:r>
              <a:rPr lang="zh-CN" altLang="en-US" sz="1600" dirty="0"/>
              <a:t>实际上肉体是不会毁灭的，物质也不会毁灭的。就是换了一个不同的存在的形式而已。（桌</a:t>
            </a:r>
            <a:r>
              <a:rPr lang="zh-CN" altLang="en-US" sz="1600" dirty="0" smtClean="0"/>
              <a:t>子</a:t>
            </a:r>
            <a:r>
              <a:rPr lang="zh-CN" altLang="en-US" sz="1600" dirty="0"/>
              <a:t>毁</a:t>
            </a:r>
            <a:r>
              <a:rPr lang="zh-CN" altLang="en-US" sz="1600" dirty="0" smtClean="0"/>
              <a:t>灭后，</a:t>
            </a:r>
            <a:r>
              <a:rPr lang="zh-CN" altLang="en-US" sz="1600" dirty="0"/>
              <a:t>变成了一个椅子的形式出现</a:t>
            </a:r>
            <a:r>
              <a:rPr lang="zh-CN" altLang="en-US" sz="1600" dirty="0" smtClean="0"/>
              <a:t>的</a:t>
            </a:r>
            <a:r>
              <a:rPr lang="zh-CN" altLang="en-US" sz="1600" dirty="0"/>
              <a:t>例子，物质不灭）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56388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1600" b="1" dirty="0" smtClean="0"/>
              <a:t>人</a:t>
            </a:r>
            <a:r>
              <a:rPr lang="zh-CN" altLang="en-US" sz="1600" b="1" dirty="0"/>
              <a:t>的视觉在空间上的有限性：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1</a:t>
            </a:r>
            <a:r>
              <a:rPr lang="zh-CN" altLang="en-US" sz="1600" dirty="0" smtClean="0"/>
              <a:t>）地</a:t>
            </a:r>
            <a:r>
              <a:rPr lang="zh-CN" altLang="en-US" sz="1600" dirty="0"/>
              <a:t>心说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2</a:t>
            </a:r>
            <a:r>
              <a:rPr lang="zh-CN" altLang="en-US" sz="1600" dirty="0" smtClean="0"/>
              <a:t>）地</a:t>
            </a:r>
            <a:r>
              <a:rPr lang="zh-CN" altLang="en-US" sz="1600" dirty="0"/>
              <a:t>是平的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zh-CN" altLang="en-US" sz="1600" b="1" dirty="0" smtClean="0"/>
              <a:t>人</a:t>
            </a:r>
            <a:r>
              <a:rPr lang="zh-CN" altLang="en-US" sz="1600" b="1" dirty="0"/>
              <a:t>的认知在时间上也有限：</a:t>
            </a:r>
            <a:r>
              <a:rPr lang="zh-CN" altLang="en-US" sz="1600" dirty="0"/>
              <a:t>人对未来和过去都不了解， 所以人看不到前世和来世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zh-CN" altLang="en-US" sz="1600" dirty="0"/>
              <a:t>最后就会发</a:t>
            </a:r>
            <a:r>
              <a:rPr lang="zh-CN" altLang="en-US" sz="1600" dirty="0" smtClean="0"/>
              <a:t>现：</a:t>
            </a: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实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际上人的生命是最有力量的</a:t>
            </a:r>
            <a:r>
              <a:rPr lang="zh-CN" altLang="en-US" sz="1600" dirty="0"/>
              <a:t>，它不会结束，物质都不结束，物质都是不灭的，人的生命更加地不灭，意识更加地不灭，这个世界上力量最强大的就是意识，也就是人的生命，实际上这个世界是它们创造出来的，是</a:t>
            </a:r>
            <a:r>
              <a:rPr lang="zh-CN" altLang="en-US" sz="1600" b="1" dirty="0"/>
              <a:t>我们的意识创造出来的一个这样的世界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意识不是大脑的产</a:t>
            </a:r>
            <a:r>
              <a:rPr lang="zh-CN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物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：</a:t>
            </a: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科学无法否认这一点，</a:t>
            </a:r>
            <a:r>
              <a:rPr lang="zh-CN" altLang="en-US" sz="1600" dirty="0" smtClean="0"/>
              <a:t>未</a:t>
            </a:r>
            <a:r>
              <a:rPr lang="zh-CN" altLang="en-US" sz="1600" dirty="0"/>
              <a:t>来一定会有一个合理的解释。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zh-CN" altLang="en-US" sz="1600" b="1" dirty="0" smtClean="0"/>
              <a:t>第</a:t>
            </a:r>
            <a:r>
              <a:rPr lang="zh-CN" altLang="en-US" sz="1600" b="1" dirty="0"/>
              <a:t>一个结</a:t>
            </a:r>
            <a:r>
              <a:rPr lang="zh-CN" altLang="en-US" sz="1600" b="1" dirty="0" smtClean="0"/>
              <a:t>论</a:t>
            </a:r>
            <a:r>
              <a:rPr lang="zh-CN" altLang="en-US" sz="1600" dirty="0" smtClean="0"/>
              <a:t>：因</a:t>
            </a:r>
            <a:r>
              <a:rPr lang="zh-CN" altLang="en-US" sz="1600" dirty="0"/>
              <a:t>为我们前世造的业（无明），所以才有了这一生。比如说十二缘起当中的“爱取有”这三个，同样也是无明，也是造业，正在造业，因为这一次的造业，然后它会导致下一次的轮回，所以轮回它是这样无始无终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56388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1600" b="1" dirty="0"/>
              <a:t>第二个</a:t>
            </a:r>
            <a:r>
              <a:rPr lang="zh-CN" altLang="en-US" sz="1600" dirty="0"/>
              <a:t>：</a:t>
            </a:r>
            <a:r>
              <a:rPr lang="zh-CN" altLang="en-US" sz="1600" b="1" dirty="0"/>
              <a:t>是感官使意识相信我的存在</a:t>
            </a:r>
            <a:r>
              <a:rPr lang="zh-CN" altLang="en-US" sz="1600" dirty="0"/>
              <a:t>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zh-CN" altLang="en-US" sz="1600" dirty="0" smtClean="0"/>
              <a:t>我</a:t>
            </a:r>
            <a:r>
              <a:rPr lang="zh-CN" altLang="en-US" sz="1600" dirty="0"/>
              <a:t>们的意识太相信我们的感官，而我们的感官对现实世界的理解完全是错误的。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dirty="0"/>
              <a:t>本来无我， 是意识相信感官。十二缘起从表面上看起来是因果不断地在循环，但是如果近距离地去看，或者深入地去了解的时候，这里没有因果，也没有人，也没有自我，都是犹如虚空，都像虚都像虚空一样，这样我们就明白了，原来没有我</a:t>
            </a:r>
            <a:r>
              <a:rPr lang="en-US" sz="1600" dirty="0"/>
              <a:t>  </a:t>
            </a:r>
            <a:br>
              <a:rPr lang="en-US" sz="1600" dirty="0"/>
            </a:br>
            <a:r>
              <a:rPr lang="en-US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zh-CN" altLang="en-US" sz="1600" dirty="0" smtClean="0"/>
              <a:t>所</a:t>
            </a:r>
            <a:r>
              <a:rPr lang="zh-CN" altLang="en-US" sz="1600" dirty="0"/>
              <a:t>以在这种情况下，我们的意识非常的无知迷茫，我们的感官看到的又是错误，这两个加在一起以后错上加错，这样以后，我们永远都在一个这样错误的世界当中，虚拟的世界当中生活，但我们从来都不知</a:t>
            </a:r>
            <a:r>
              <a:rPr lang="zh-CN" altLang="en-US" sz="1600" dirty="0" smtClean="0"/>
              <a:t>道</a:t>
            </a: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b="1" dirty="0"/>
              <a:t>佛教把我们人的精神和肉体，首先把它分成五个，叫作五蕴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b="1" dirty="0"/>
              <a:t>蕴</a:t>
            </a:r>
            <a:r>
              <a:rPr lang="zh-CN" altLang="en-US" sz="1600" dirty="0"/>
              <a:t>：就是很多很多的东西堆在一起。五蕴当中的每一个，都是很多不同的东西组成的，可以再分解，再分解了以后就不是五个，更多了。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dirty="0"/>
              <a:t>首先是</a:t>
            </a:r>
            <a:r>
              <a:rPr lang="zh-CN" altLang="en-US" sz="1600" b="1" dirty="0"/>
              <a:t>五蕴</a:t>
            </a:r>
            <a:r>
              <a:rPr lang="zh-CN" altLang="en-US" sz="1600" dirty="0"/>
              <a:t>；把五蕴分解了以后可以分成十二种，十二处；十二再可以分十八，叫作十八界。五蕴、十二处、十八界这样以后，就明白原来这么多的不同物质，堆积在一起了以后叫作人，这叫作人，这叫作自我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56388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1600" b="1" dirty="0"/>
              <a:t>人</a:t>
            </a:r>
            <a:r>
              <a:rPr lang="en-US" sz="1600" b="1" dirty="0"/>
              <a:t>/</a:t>
            </a:r>
            <a:r>
              <a:rPr lang="zh-CN" altLang="en-US" sz="1600" b="1" dirty="0"/>
              <a:t>自我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/>
              <a:t> </a:t>
            </a:r>
            <a:r>
              <a:rPr lang="en-US" altLang="zh-CN" sz="1600" dirty="0" smtClean="0"/>
              <a:t>      </a:t>
            </a:r>
            <a:r>
              <a:rPr lang="zh-CN" altLang="en-US" sz="1600" dirty="0" smtClean="0"/>
              <a:t>实</a:t>
            </a:r>
            <a:r>
              <a:rPr lang="zh-CN" altLang="en-US" sz="1600" dirty="0"/>
              <a:t>际上所堆积的这些物质上面，除了所堆积的这些物质以外，没有自我，自我是什么呢？是一个抽象的概念，是我自己的意识创造出来的一个抽象的概念。（佛珠例子：我们的意识把这一百零八颗珠子全部堆积以后，产生了一个抽象的概念，这个概念叫作佛珠）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dirty="0"/>
              <a:t>第二个结论，万事万物实际上不存在。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zh-CN" altLang="en-US" sz="1600" b="1" dirty="0"/>
              <a:t>总结</a:t>
            </a:r>
            <a:r>
              <a:rPr lang="zh-CN" altLang="en-US" sz="1600" dirty="0"/>
              <a:t>：五蕴堆积起来就是自我，是虚幻的。 一百零八颗佛珠和一根绳子堆积起来形成抽象的概念佛珠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zh-CN" altLang="en-US" sz="1600" b="1" dirty="0"/>
              <a:t>大家要知道有两个结论，两个收获</a:t>
            </a:r>
            <a:r>
              <a:rPr lang="zh-CN" altLang="en-US" sz="1600" dirty="0"/>
              <a:t>：一个是我们对这个人生没有那么的执著，明白它不是真实的；另外一个，它把我们的眼光放远，从过去的角度，从未来的角度看，人生就不是这么简单，不是这么短短的几十年，之外还有很多（还有前世和来世）。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zh-CN" altLang="en-US" sz="1600" dirty="0"/>
              <a:t>我们要把学到的东西现学现用，活学活用，如果我们用不上的这种理论，是一个很死板的理论，从我们的生活角度，从我们的解脱角度来讲，学了也都没有太大的意义。学到的东西要去用，这样就有意义</a:t>
            </a:r>
            <a:r>
              <a:rPr lang="en-US" sz="1600" dirty="0"/>
              <a:t>.   </a:t>
            </a:r>
            <a:r>
              <a:rPr lang="en-US" sz="1600" dirty="0" smtClean="0"/>
              <a:t>54</a:t>
            </a:r>
            <a:r>
              <a:rPr lang="zh-CN" altLang="en-US" sz="1600" dirty="0" smtClean="0"/>
              <a:t>分</a:t>
            </a:r>
            <a:r>
              <a:rPr lang="en-US" sz="1600" dirty="0" smtClean="0"/>
              <a:t>11</a:t>
            </a:r>
            <a:r>
              <a:rPr lang="zh-CN" altLang="en-US" sz="1600" dirty="0"/>
              <a:t>秒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229600" cy="5638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zh-CN" altLang="en-US" sz="2000" dirty="0"/>
              <a:t>思考讨论题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2000" dirty="0"/>
              <a:t>1. </a:t>
            </a:r>
            <a:r>
              <a:rPr lang="zh-CN" altLang="en-US" sz="2000" dirty="0"/>
              <a:t>物质不</a:t>
            </a:r>
            <a:r>
              <a:rPr lang="zh-CN" altLang="en-US" sz="2000" dirty="0" smtClean="0"/>
              <a:t>灭是</a:t>
            </a:r>
            <a:r>
              <a:rPr lang="zh-CN" altLang="en-US" sz="2000" dirty="0"/>
              <a:t>什么意思？为什么肉体没有消失</a:t>
            </a:r>
            <a:r>
              <a:rPr lang="zh-CN" altLang="en-US" sz="2000" dirty="0" smtClean="0"/>
              <a:t>？</a:t>
            </a:r>
            <a:r>
              <a:rPr lang="en-US" altLang="zh-CN" sz="2000" dirty="0" smtClean="0"/>
              <a:t>(Henry)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</a:t>
            </a:r>
            <a:r>
              <a:rPr lang="en-US" sz="2000" dirty="0"/>
              <a:t>.</a:t>
            </a:r>
            <a:r>
              <a:rPr lang="zh-CN" altLang="en-US" sz="2000" dirty="0"/>
              <a:t>人</a:t>
            </a:r>
            <a:r>
              <a:rPr lang="en-US" sz="2000" dirty="0"/>
              <a:t>/</a:t>
            </a:r>
            <a:r>
              <a:rPr lang="zh-CN" altLang="en-US" sz="2000" dirty="0"/>
              <a:t>自我是什么</a:t>
            </a:r>
            <a:r>
              <a:rPr lang="zh-CN" altLang="en-US" sz="2000" dirty="0" smtClean="0"/>
              <a:t>？</a:t>
            </a:r>
            <a:r>
              <a:rPr lang="en-US" altLang="zh-CN" sz="2000" dirty="0" smtClean="0"/>
              <a:t>(Bob)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</a:t>
            </a:r>
            <a:r>
              <a:rPr lang="en-US" sz="2000" dirty="0"/>
              <a:t>. </a:t>
            </a:r>
            <a:r>
              <a:rPr lang="zh-CN" altLang="en-US" sz="2000" dirty="0"/>
              <a:t>为什么说“人的生命是最有力量的</a:t>
            </a:r>
            <a:r>
              <a:rPr lang="zh-CN" altLang="en-US" sz="2000" dirty="0" smtClean="0"/>
              <a:t>”？</a:t>
            </a:r>
            <a:r>
              <a:rPr lang="en-US" altLang="zh-CN" sz="2000" dirty="0" smtClean="0"/>
              <a:t>(Frank)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</a:t>
            </a:r>
            <a:r>
              <a:rPr lang="en-US" sz="2000" dirty="0"/>
              <a:t>.</a:t>
            </a:r>
            <a:r>
              <a:rPr lang="zh-CN" altLang="en-US" sz="2000" dirty="0"/>
              <a:t>为什么我们会被感官欺骗</a:t>
            </a:r>
            <a:r>
              <a:rPr lang="zh-CN" altLang="en-US" sz="2000" dirty="0" smtClean="0"/>
              <a:t>？</a:t>
            </a:r>
            <a:r>
              <a:rPr lang="en-US" altLang="zh-CN" sz="2000" dirty="0" smtClean="0"/>
              <a:t>(Tracy/Joyce)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5</a:t>
            </a:r>
            <a:r>
              <a:rPr lang="en-US" sz="2000" dirty="0"/>
              <a:t>. </a:t>
            </a:r>
            <a:r>
              <a:rPr lang="zh-CN" altLang="en-US" sz="2000" dirty="0"/>
              <a:t>我们学了</a:t>
            </a:r>
            <a:r>
              <a:rPr lang="en-US" altLang="zh-CN" sz="2000" dirty="0"/>
              <a:t>《</a:t>
            </a:r>
            <a:r>
              <a:rPr lang="zh-CN" altLang="en-US" sz="2000" dirty="0"/>
              <a:t>佛说稻秆经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得到的</a:t>
            </a:r>
            <a:r>
              <a:rPr lang="zh-CN" altLang="en-US" sz="2000" dirty="0"/>
              <a:t>两个结果是什么呢</a:t>
            </a:r>
            <a:r>
              <a:rPr lang="zh-CN" altLang="en-US" sz="2000" dirty="0" smtClean="0"/>
              <a:t>？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圆顶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圆晶</a:t>
            </a:r>
            <a:r>
              <a:rPr lang="en-US" altLang="zh-CN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6</a:t>
            </a:r>
            <a:r>
              <a:rPr lang="en-US" sz="2000" dirty="0"/>
              <a:t>.</a:t>
            </a:r>
            <a:r>
              <a:rPr lang="zh-CN" altLang="en-US" sz="2000" dirty="0"/>
              <a:t>为什么说</a:t>
            </a:r>
            <a:r>
              <a:rPr lang="en-US" altLang="zh-CN" sz="2000" dirty="0"/>
              <a:t>《</a:t>
            </a:r>
            <a:r>
              <a:rPr lang="zh-CN" altLang="en-US" sz="2000" dirty="0"/>
              <a:t>稻秆经</a:t>
            </a:r>
            <a:r>
              <a:rPr lang="en-US" altLang="zh-CN" sz="2000" dirty="0"/>
              <a:t>》</a:t>
            </a:r>
            <a:r>
              <a:rPr lang="zh-CN" altLang="en-US" sz="2000" dirty="0"/>
              <a:t>和我们的现实生活非常有关系</a:t>
            </a:r>
            <a:r>
              <a:rPr lang="zh-CN" altLang="en-US" sz="2000" dirty="0" smtClean="0"/>
              <a:t>？（圆观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圆峰）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7</a:t>
            </a:r>
            <a:r>
              <a:rPr lang="en-US" sz="2000" dirty="0"/>
              <a:t>.</a:t>
            </a:r>
            <a:r>
              <a:rPr lang="zh-CN" altLang="en-US" sz="2000" dirty="0"/>
              <a:t>我们为什么要学</a:t>
            </a:r>
            <a:r>
              <a:rPr lang="en-US" altLang="zh-CN" sz="2000" dirty="0"/>
              <a:t>《</a:t>
            </a:r>
            <a:r>
              <a:rPr lang="zh-CN" altLang="en-US" sz="2000" dirty="0"/>
              <a:t>佛说稻杆经</a:t>
            </a:r>
            <a:r>
              <a:rPr lang="en-US" altLang="zh-CN" sz="2000" dirty="0"/>
              <a:t>》</a:t>
            </a:r>
            <a:r>
              <a:rPr lang="zh-CN" altLang="en-US" sz="2000" dirty="0"/>
              <a:t>？为什么要学佛？为什么要修行</a:t>
            </a:r>
            <a:r>
              <a:rPr lang="zh-CN" altLang="en-US" sz="2000" dirty="0" smtClean="0"/>
              <a:t>？（圆信</a:t>
            </a:r>
            <a:r>
              <a:rPr lang="en-US" altLang="zh-CN" sz="2000" dirty="0" smtClean="0"/>
              <a:t>/</a:t>
            </a:r>
            <a:r>
              <a:rPr lang="zh-CN" altLang="en-US" sz="2000" smtClean="0"/>
              <a:t>圆音）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16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佛说稻杆经</vt:lpstr>
      <vt:lpstr>  上节课回顾 经文： 名色增长故，从六入门中能成事者。此是名色缘六入。从于六入而生六聚触者。此是六入缘触。从于所触而生彼受者。此则名为触缘受。了别受已。而生染爱耽著者。此则名为受缘爱。知已。而生染爱耽着故。不欲远离好色及于安乐。而生愿乐者。此是爱缘取。生愿乐已。从身口意。造后有业者。此是取缘有。从于彼业所生蕴者。此是有缘生。生已。诸蕴成熟及灭坏者。此则名为生缘老死。  是故彼因缘十二支法。互相为因。互相为缘。非常．非无常．非有为．非无为．非无因．非无缘．非有受．非尽法．非坏法．非灭法。从无始已来。如暴流水而无断绝。   名色-六入-触-受-爱- 取-有-生-老·死 十二个缘起相互之间是因又是缘，因为无明就不断地循环 十二缘起是自己的错觉。错觉也有规则、法则。法则就是这个十二缘起。但是从更高的高度看，没有什么法则可言，整体上都是错的 我们的感官作为一个在现实生活当中的一种工具是没有错的，是可以的，它有这个功能。但是如果说我们的感官要作为一个探索真理真相的工具，那就是用错了，它根本达不到这个标准，根本没有这个功能。它看到的都是假的，我们现在这样看过去的所有的东西都是虚拟的，都是假的。这不仅仅是佛教讲的，从科学的角度来讲完全也是这样。 </vt:lpstr>
      <vt:lpstr>    这个世界它本来是虚拟的，它需要一个相应的错误的感官，这样它们内外连在一个频率、一个频道上，才能够在这个虚拟的世界里面生存。如果在这个虚拟的世界里面，有一个特别特别标准正确的感官的话，这两个不相应，在这个世界里面他没有办法生存。 “游舞”就是我们的意识给我们表演的一个舞蹈。它的一个变化就是一种戏剧，就是演戏，我们当作真实。 我们看到的整个十二缘起，从我们的角度来讲是存在的，从真实的角度讲它不存在。不存在的东西，在我们这里是非常真实的。在我们的感官当中非常真实的东西，从另外一个角度根本不存在，所以这两个不矛盾，这叫作现空无别。 </vt:lpstr>
      <vt:lpstr> 发菩提心  大乘佛教目标、目的：我们的目标应该是利益众生，我们的动机、发心应该是菩提心. 发自内心的、诚心实意地想，让天下所有众生离苦得乐 方法：是成佛   《佛说稻秆经》主要是讲缘起法——内缘起法和外缘起法。 外缘起法是佛教的世界观，内缘起法是佛教的人生观。  学了《佛说稻秆经》的两个结果： 第一， 从世俗的角度来讲，生命在我们肉体诞生之前就已经存在，只是不同的形式而已。死亡不是生命的结束。   第二，实际上肉体是不会毁灭的，物质也不会毁灭的。就是换了一个不同的存在的形式而已。（桌子毁灭后，变成了一个椅子的形式出现的例子，物质不灭）     </vt:lpstr>
      <vt:lpstr>  人的视觉在空间上的有限性： 1）地心说 2）地是平的  人的认知在时间上也有限：人对未来和过去都不了解， 所以人看不到前世和来世  最后就会发现： 实际上人的生命是最有力量的，它不会结束，物质都不结束，物质都是不灭的，人的生命更加地不灭，意识更加地不灭，这个世界上力量最强大的就是意识，也就是人的生命，实际上这个世界是它们创造出来的，是我们的意识创造出来的一个这样的世界    意识不是大脑的产物：科学无法否认这一点，未来一定会有一个合理的解释。  第一个结论：因为我们前世造的业（无明），所以才有了这一生。比如说十二缘起当中的“爱取有”这三个，同样也是无明，也是造业，正在造业，因为这一次的造业，然后它会导致下一次的轮回，所以轮回它是这样无始无终</vt:lpstr>
      <vt:lpstr> 第二个：是感官使意识相信我的存在。  我们的意识太相信我们的感官，而我们的感官对现实世界的理解完全是错误的。 本来无我， 是意识相信感官。十二缘起从表面上看起来是因果不断地在循环，但是如果近距离地去看，或者深入地去了解的时候，这里没有因果，也没有人，也没有自我，都是犹如虚空，都像虚都像虚空一样，这样我们就明白了，原来没有我     所以在这种情况下，我们的意识非常的无知迷茫，我们的感官看到的又是错误，这两个加在一起以后错上加错，这样以后，我们永远都在一个这样错误的世界当中，虚拟的世界当中生活，但我们从来都不知道  佛教把我们人的精神和肉体，首先把它分成五个，叫作五蕴 蕴：就是很多很多的东西堆在一起。五蕴当中的每一个，都是很多不同的东西组成的，可以再分解，再分解了以后就不是五个，更多了。 首先是五蕴；把五蕴分解了以后可以分成十二种，十二处；十二再可以分十八，叫作十八界。五蕴、十二处、十八界这样以后，就明白原来这么多的不同物质，堆积在一起了以后叫作人，这叫作人，这叫作自我 </vt:lpstr>
      <vt:lpstr> 人/自我：        实际上所堆积的这些物质上面，除了所堆积的这些物质以外，没有自我，自我是什么呢？是一个抽象的概念，是我自己的意识创造出来的一个抽象的概念。（佛珠例子：我们的意识把这一百零八颗珠子全部堆积以后，产生了一个抽象的概念，这个概念叫作佛珠）。 第二个结论，万事万物实际上不存在。 总结：五蕴堆积起来就是自我，是虚幻的。 一百零八颗佛珠和一根绳子堆积起来形成抽象的概念佛珠   大家要知道有两个结论，两个收获：一个是我们对这个人生没有那么的执著，明白它不是真实的；另外一个，它把我们的眼光放远，从过去的角度，从未来的角度看，人生就不是这么简单，不是这么短短的几十年，之外还有很多（还有前世和来世）。   我们要把学到的东西现学现用，活学活用，如果我们用不上的这种理论，是一个很死板的理论，从我们的生活角度，从我们的解脱角度来讲，学了也都没有太大的意义。学到的东西要去用，这样就有意义.   54分11秒 </vt:lpstr>
      <vt:lpstr> 思考讨论题   1. 物质不灭是什么意思？为什么肉体没有消失？(Henry)  2.人/自我是什么？(Bob)  3. 为什么说“人的生命是最有力量的”？(Frank)  4.为什么我们会被感官欺骗？(Tracy/Joyce)  5. 我们学了《佛说稻秆经》得到的两个结果是什么呢？(圆顶/圆晶)  6.为什么说《稻秆经》和我们的现实生活非常有关系？（圆观/圆峰）  7.我们为什么要学《佛说稻杆经》？为什么要学佛？为什么要修行？（圆信/圆音）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佛说稻杆经</dc:title>
  <dc:creator>Arduino</dc:creator>
  <cp:lastModifiedBy>Henry Chen</cp:lastModifiedBy>
  <cp:revision>32</cp:revision>
  <dcterms:created xsi:type="dcterms:W3CDTF">2019-09-02T07:29:23Z</dcterms:created>
  <dcterms:modified xsi:type="dcterms:W3CDTF">2019-09-04T18:09:42Z</dcterms:modified>
</cp:coreProperties>
</file>