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64" r:id="rId6"/>
    <p:sldId id="263" r:id="rId7"/>
    <p:sldId id="262" r:id="rId8"/>
    <p:sldId id="261" r:id="rId9"/>
    <p:sldId id="274" r:id="rId10"/>
    <p:sldId id="275" r:id="rId11"/>
    <p:sldId id="279" r:id="rId12"/>
    <p:sldId id="288" r:id="rId13"/>
    <p:sldId id="277" r:id="rId14"/>
    <p:sldId id="286" r:id="rId15"/>
    <p:sldId id="294" r:id="rId16"/>
    <p:sldId id="282" r:id="rId17"/>
    <p:sldId id="292" r:id="rId18"/>
    <p:sldId id="280" r:id="rId19"/>
    <p:sldId id="295" r:id="rId20"/>
    <p:sldId id="285" r:id="rId21"/>
    <p:sldId id="284" r:id="rId22"/>
    <p:sldId id="276" r:id="rId23"/>
    <p:sldId id="287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99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99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38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601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25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310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2019/6/5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860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4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2019/6/5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015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42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DCC-B823-4196-86F3-498A7F12CE98}" type="datetimeFigureOut">
              <a:rPr lang="zh-CN" altLang="en-US" smtClean="0"/>
              <a:t>2019/6/5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03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DCC-B823-4196-86F3-498A7F12CE98}" type="datetimeFigureOut">
              <a:rPr lang="zh-CN" altLang="en-US" smtClean="0"/>
              <a:t>2019/6/5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76957-2824-4B76-852C-263C733134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660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“佛说稻杆经”视频</a:t>
            </a:r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85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7. </a:t>
            </a:r>
            <a:r>
              <a:rPr lang="zh-CN" altLang="en-US" sz="2800" dirty="0"/>
              <a:t>观察缘起 </a:t>
            </a:r>
            <a:r>
              <a:rPr lang="zh-CN" altLang="en-US" sz="2800" dirty="0" smtClean="0"/>
              <a:t>思维三 如</a:t>
            </a:r>
            <a:r>
              <a:rPr lang="zh-CN" altLang="en-US" sz="2800" dirty="0"/>
              <a:t>幻如梦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2000" dirty="0" smtClean="0"/>
              <a:t>感官</a:t>
            </a:r>
            <a:r>
              <a:rPr lang="zh-CN" altLang="en-US" sz="2000" dirty="0"/>
              <a:t>的角度来讲的话，那就是有生有灭，我们去观察的时候</a:t>
            </a:r>
            <a:r>
              <a:rPr lang="zh-CN" altLang="en-US" sz="2000" dirty="0" smtClean="0"/>
              <a:t>，实际上</a:t>
            </a:r>
            <a:r>
              <a:rPr lang="zh-CN" altLang="en-US" sz="2000" dirty="0"/>
              <a:t>就是不生不灭</a:t>
            </a:r>
            <a:r>
              <a:rPr lang="zh-CN" altLang="en-US" sz="2000" dirty="0" smtClean="0"/>
              <a:t>。所以</a:t>
            </a:r>
            <a:r>
              <a:rPr lang="zh-CN" altLang="en-US" sz="2000" dirty="0"/>
              <a:t>我们看到的这个有生有灭，是唯现象，唯缘起，也就是佛经里讲的，如幻如梦。</a:t>
            </a:r>
          </a:p>
          <a:p>
            <a:pPr marL="0" indent="0">
              <a:buNone/>
            </a:pPr>
            <a:r>
              <a:rPr lang="zh-CN" altLang="en-US" sz="2000" dirty="0"/>
              <a:t>我们看到的所有的东西，都是如幻如梦，它没有一个实质性的东西，这是我自己感官的层面上，出现了一个这样子的现象</a:t>
            </a:r>
            <a:r>
              <a:rPr lang="zh-CN" altLang="en-US" sz="2000" dirty="0" smtClean="0"/>
              <a:t>。像魔术师变</a:t>
            </a:r>
            <a:r>
              <a:rPr lang="zh-CN" altLang="en-US" sz="2000" dirty="0"/>
              <a:t>出来的各种各样的</a:t>
            </a:r>
            <a:r>
              <a:rPr lang="zh-CN" altLang="en-US" sz="2000" dirty="0" smtClean="0"/>
              <a:t>东西、海市蜃楼。</a:t>
            </a:r>
            <a:endParaRPr lang="zh-CN" altLang="en-US" sz="2000" dirty="0"/>
          </a:p>
          <a:p>
            <a:pPr marL="0" indent="0">
              <a:buNone/>
            </a:pPr>
            <a:r>
              <a:rPr lang="zh-CN" altLang="en-US" sz="2000" dirty="0" smtClean="0"/>
              <a:t>我们</a:t>
            </a:r>
            <a:r>
              <a:rPr lang="zh-CN" altLang="en-US" sz="2000" dirty="0"/>
              <a:t>人的视觉里面，明明是有建筑物，但这个城市只能看得见，摸不着，是不存在，这也是一个现象而已，这叫作如幻。</a:t>
            </a:r>
          </a:p>
          <a:p>
            <a:pPr marL="0" indent="0">
              <a:buNone/>
            </a:pPr>
            <a:r>
              <a:rPr lang="zh-CN" altLang="en-US" sz="2000" dirty="0"/>
              <a:t>如梦，就像我们做梦的时候，梦中的一切，都是跟我们的现实生活一模一样，没有办法辨别它们的真与假</a:t>
            </a:r>
            <a:r>
              <a:rPr lang="zh-CN" altLang="en-US" sz="2000" dirty="0" smtClean="0"/>
              <a:t>。做梦</a:t>
            </a:r>
            <a:r>
              <a:rPr lang="zh-CN" altLang="en-US" sz="2000" dirty="0"/>
              <a:t>人的这个感官前面，光、声音这些东西，显得特别特别真实。</a:t>
            </a:r>
            <a:r>
              <a:rPr lang="zh-CN" altLang="en-US" sz="2000" dirty="0" smtClean="0"/>
              <a:t>但是这个</a:t>
            </a:r>
            <a:r>
              <a:rPr lang="zh-CN" altLang="en-US" sz="2000" dirty="0"/>
              <a:t>不是真实的，这是一个现象</a:t>
            </a:r>
            <a:r>
              <a:rPr lang="zh-CN" altLang="en-US" sz="2000" dirty="0" smtClean="0"/>
              <a:t>而已。</a:t>
            </a:r>
            <a:endParaRPr lang="zh-CN" altLang="en-US" sz="2000" dirty="0"/>
          </a:p>
          <a:p>
            <a:pPr marL="0" indent="0">
              <a:buNone/>
            </a:pPr>
            <a:r>
              <a:rPr lang="zh-CN" altLang="en-US" sz="2000" dirty="0"/>
              <a:t>如幻、如梦。我们的深入思考很到位的时候，自然就感觉到，这个我现在看到的，听到的一切，都是一个现象而已。除了这个现象以外，实质性的东西都是不存在。</a:t>
            </a:r>
          </a:p>
          <a:p>
            <a:pPr marL="0" indent="0">
              <a:buNone/>
            </a:pPr>
            <a:r>
              <a:rPr lang="zh-CN" altLang="en-US" sz="2000" dirty="0"/>
              <a:t>如果有实质性的东西，去思考的时候，因怎么产生果，果怎么从因产生，应该得到一个合理的答案。</a:t>
            </a:r>
            <a:r>
              <a:rPr lang="zh-CN" altLang="en-US" sz="2000" dirty="0" smtClean="0"/>
              <a:t>但是去</a:t>
            </a:r>
            <a:r>
              <a:rPr lang="zh-CN" altLang="en-US" sz="2000" dirty="0"/>
              <a:t>寻找的时候，最终什么答案都没有得到，反而得到了一个“无生”这样子的答案。</a:t>
            </a:r>
          </a:p>
          <a:p>
            <a:pPr marL="0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466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7. </a:t>
            </a:r>
            <a:r>
              <a:rPr lang="zh-CN" altLang="en-US" sz="2800" dirty="0"/>
              <a:t>观察缘起 思维三 如幻如梦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/>
              <a:t>这就是充分说明感官看到的都是幻觉</a:t>
            </a:r>
            <a:r>
              <a:rPr lang="en-US" altLang="zh-CN" sz="2400" dirty="0"/>
              <a:t>,</a:t>
            </a:r>
            <a:r>
              <a:rPr lang="zh-CN" altLang="en-US" sz="2400" dirty="0"/>
              <a:t>只是一个现象而已。这么多的人、这么多的建筑物，都像梦中的东西一样，就在这个很深刻地体会当中停下来，感受一下这个世界如幻、如梦</a:t>
            </a:r>
            <a:r>
              <a:rPr lang="zh-CN" altLang="en-US" sz="2400" dirty="0" smtClean="0"/>
              <a:t>。只要</a:t>
            </a:r>
            <a:r>
              <a:rPr lang="zh-CN" altLang="en-US" sz="2400" dirty="0"/>
              <a:t>方法正确，一定会给我们带来这样的</a:t>
            </a:r>
            <a:r>
              <a:rPr lang="zh-CN" altLang="en-US" sz="2400" dirty="0" smtClean="0"/>
              <a:t>感觉。</a:t>
            </a:r>
            <a:endParaRPr lang="zh-CN" altLang="en-US" sz="2400" dirty="0"/>
          </a:p>
          <a:p>
            <a:pPr marL="0" indent="0">
              <a:buNone/>
            </a:pPr>
            <a:r>
              <a:rPr lang="zh-CN" altLang="en-US" sz="2400" dirty="0"/>
              <a:t>有了这样体会以后不要再继续思考</a:t>
            </a:r>
            <a:r>
              <a:rPr lang="zh-CN" altLang="en-US" sz="2400" dirty="0" smtClean="0"/>
              <a:t>，然后</a:t>
            </a:r>
            <a:r>
              <a:rPr lang="zh-CN" altLang="en-US" sz="2400" dirty="0"/>
              <a:t>就在这个当中安住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endParaRPr lang="zh-CN" altLang="en-US" sz="2000" dirty="0"/>
          </a:p>
          <a:p>
            <a:pPr marL="0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457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小结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 smtClean="0"/>
              <a:t>第一个思维是</a:t>
            </a:r>
            <a:r>
              <a:rPr lang="zh-CN" altLang="en-US" sz="2400" dirty="0"/>
              <a:t>世俗谛当中深信因果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第二个思维就是</a:t>
            </a:r>
            <a:r>
              <a:rPr lang="zh-CN" altLang="en-US" sz="2400" dirty="0"/>
              <a:t>我们深深地体会到不生不灭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第三个思维就是</a:t>
            </a:r>
            <a:r>
              <a:rPr lang="zh-CN" altLang="en-US" sz="2400" dirty="0"/>
              <a:t>通过不生不灭最后又得到了另外一个结论：实际上是不生不灭，但我们看到有生有灭，那这只能说它是一个现象，它是一个没有实质性东西的现象。就像海市蜃楼，就像魔术师变出来的东西，就像梦中的东西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/>
              <a:t>这三个修法是</a:t>
            </a:r>
            <a:r>
              <a:rPr lang="zh-CN" altLang="en-US" sz="2400" dirty="0" smtClean="0"/>
              <a:t>我们核心</a:t>
            </a:r>
            <a:r>
              <a:rPr lang="zh-CN" altLang="en-US" sz="2400" dirty="0"/>
              <a:t>的部分，尤其是后面两个跟空性有关系，非常重要。修行的时候，可以一座里面连续修这三个修法，或者是一座里面只修其中的一个，反复地去修。</a:t>
            </a:r>
          </a:p>
          <a:p>
            <a:pPr marL="0" indent="0">
              <a:buNone/>
            </a:pPr>
            <a:r>
              <a:rPr lang="zh-CN" altLang="en-US" sz="2400" dirty="0"/>
              <a:t>这三个思维的方法就让我们感觉到不生不灭，让我们感觉到如幻如梦，这是显宗证悟空性的方法。</a:t>
            </a:r>
          </a:p>
          <a:p>
            <a:pPr marL="0" indent="0">
              <a:buNone/>
            </a:pPr>
            <a:endParaRPr lang="zh-CN" altLang="en-US" sz="2400" dirty="0"/>
          </a:p>
          <a:p>
            <a:pPr marL="0" indent="0">
              <a:buNone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861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7. </a:t>
            </a:r>
            <a:r>
              <a:rPr lang="zh-CN" altLang="en-US" sz="2800" dirty="0"/>
              <a:t>观察缘起 </a:t>
            </a:r>
            <a:r>
              <a:rPr lang="zh-CN" altLang="en-US" sz="2800" dirty="0" smtClean="0"/>
              <a:t>思维四 念头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000" dirty="0" smtClean="0"/>
              <a:t>比如说</a:t>
            </a:r>
            <a:r>
              <a:rPr lang="zh-CN" altLang="en-US" sz="2000" dirty="0"/>
              <a:t>我们的内心当中产生了一个恶念，或者是焦虑、忧郁，或者是很难过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首先</a:t>
            </a:r>
            <a:r>
              <a:rPr lang="zh-CN" altLang="en-US" sz="2000" dirty="0"/>
              <a:t>要去了解，我现在心里很难受，它是一种结果，那么这个结果它肯定是有因、有缘，它是因缘产生的。那么它的因是什么？比如说是我的家庭的原因，这个时候我们去观察，家庭的不和睦导致了我现在的伤感，这两者之间的关系，在现实生活当中是正常的。</a:t>
            </a:r>
          </a:p>
          <a:p>
            <a:pPr marL="0" indent="0">
              <a:buNone/>
            </a:pPr>
            <a:r>
              <a:rPr lang="zh-CN" altLang="en-US" sz="2000" dirty="0"/>
              <a:t>但是再进一步去观察，家庭不和睦这个因怎么样导致这个果，这样子去观察的时候，最后我们会发现这两个之间没有关系。所谓的关系是我们自己认为这里面有这样的因果关系。</a:t>
            </a:r>
          </a:p>
          <a:p>
            <a:pPr marL="0" indent="0">
              <a:buNone/>
            </a:pPr>
            <a:r>
              <a:rPr lang="zh-CN" altLang="en-US" sz="2000" dirty="0"/>
              <a:t>通过这个方法去观察的时候，就发现我现在的这种难受，其实它是没有这个因产生，这个时候我们就知道了它是无生，它是不来不去，无生无灭，这样子的时候就停留在这个感觉</a:t>
            </a:r>
            <a:r>
              <a:rPr lang="zh-CN" altLang="en-US" sz="2000" dirty="0" smtClean="0"/>
              <a:t>当中。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/>
              <a:t>那么不生的话，我为什么要难受呢？为什么有这样子的感受呢？如果它没有从因产生的话，为什么还有这样子的感受？这样子这个伤感、难过这些东西很快就会消失。</a:t>
            </a:r>
          </a:p>
          <a:p>
            <a:pPr marL="0" indent="0">
              <a:buNone/>
            </a:pPr>
            <a:r>
              <a:rPr lang="zh-CN" altLang="en-US" sz="2000" dirty="0" smtClean="0"/>
              <a:t>我们</a:t>
            </a:r>
            <a:r>
              <a:rPr lang="zh-CN" altLang="en-US" sz="2000" dirty="0"/>
              <a:t>深深地体会到它是没有因没有缘，但是我们确实有这样子的感受，这时候这个感受是什么？它就是一个如幻如梦的感受</a:t>
            </a:r>
            <a:r>
              <a:rPr lang="zh-CN" altLang="en-US" sz="2000" dirty="0" smtClean="0"/>
              <a:t>。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794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7. </a:t>
            </a:r>
            <a:r>
              <a:rPr lang="zh-CN" altLang="en-US" sz="2800" dirty="0"/>
              <a:t>观察缘起 </a:t>
            </a:r>
            <a:r>
              <a:rPr lang="zh-CN" altLang="en-US" sz="2800" dirty="0" smtClean="0"/>
              <a:t>思维五 念头走向 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 smtClean="0"/>
              <a:t>因为</a:t>
            </a:r>
            <a:r>
              <a:rPr lang="zh-CN" altLang="en-US" sz="2400" dirty="0"/>
              <a:t>是五个规律就产生了这些因果。比如说现在我很难受，心中很痛苦。这样子的时候，现在它就是一个因，或者一个缘，那么它的第二个瞬间的时候立即就会导致某一种果，那这个果就有两种可能：一个是善，另外一个就有可能是恶。恶是什么样子？罪过。</a:t>
            </a:r>
          </a:p>
          <a:p>
            <a:pPr marL="0" indent="0">
              <a:buNone/>
            </a:pPr>
            <a:r>
              <a:rPr lang="zh-CN" altLang="en-US" sz="2400" dirty="0"/>
              <a:t>比如说我现在心里难受，然后我就仇恨某一个人，这样子以后，第二刹那的时候，我这个不开心的伤感，立即就发生了一个罪恶的结果；另外一个，如果我现在这个悲伤，如果是用在好的方面，比如说我们去修自他相换、修慈悲心，这样子的话，第二瞬间的时候，它就会立即就产生一个善的结果，所以我们要关注这些情绪、这些感受，它是往哪个方向发展？它是在往罪业的方向还是往善的方面发展？</a:t>
            </a:r>
          </a:p>
          <a:p>
            <a:pPr marL="0" indent="0">
              <a:buNone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643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7. </a:t>
            </a:r>
            <a:r>
              <a:rPr lang="zh-CN" altLang="en-US" sz="2800" dirty="0"/>
              <a:t>观察缘起 思维六 善恶因果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 smtClean="0"/>
              <a:t>当</a:t>
            </a:r>
            <a:r>
              <a:rPr lang="zh-CN" altLang="en-US" sz="2400" dirty="0"/>
              <a:t>我们感受到痛苦这个时候，很多人一般不去寻找自己的原因，立即就去抱怨别人。但是在这个时候，我们相信因果，就要接受这个痛苦。我为什么这么痛苦呢？这个有很多的因缘，有远的因缘、也有近的因缘。</a:t>
            </a:r>
          </a:p>
          <a:p>
            <a:pPr marL="0" indent="0">
              <a:buNone/>
            </a:pPr>
            <a:r>
              <a:rPr lang="zh-CN" altLang="en-US" sz="2400" dirty="0"/>
              <a:t>近因比如说家庭不和睦，家庭为什么不和睦呢？也有些客观的原因，但是其中也有些我们看不见的更远的因缘，这个因缘有可能是我自己过去制造了让我家庭不和睦的因缘，比如邪淫等等，这是我自己造的业，现在是它的果，不能抱怨其他人，更不能仇恨别人，这样子以后，自己去承受</a:t>
            </a:r>
            <a:r>
              <a:rPr lang="zh-CN" altLang="en-US" sz="2400" dirty="0" smtClean="0"/>
              <a:t>结果。</a:t>
            </a:r>
            <a:endParaRPr lang="zh-CN" altLang="en-US" sz="2400" dirty="0"/>
          </a:p>
          <a:p>
            <a:pPr marL="0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609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小结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400" dirty="0" smtClean="0"/>
              <a:t>六</a:t>
            </a:r>
            <a:r>
              <a:rPr lang="zh-CN" altLang="en-US" sz="2400" dirty="0"/>
              <a:t>个不同的思维的方式，</a:t>
            </a:r>
            <a:r>
              <a:rPr lang="zh-CN" altLang="en-US" sz="2400" dirty="0" smtClean="0"/>
              <a:t>实际上就</a:t>
            </a:r>
            <a:r>
              <a:rPr lang="zh-CN" altLang="en-US" sz="2400" dirty="0"/>
              <a:t>只有三个</a:t>
            </a:r>
            <a:r>
              <a:rPr lang="zh-CN" altLang="en-US" sz="2400" dirty="0" smtClean="0"/>
              <a:t>。这</a:t>
            </a:r>
            <a:r>
              <a:rPr lang="zh-CN" altLang="en-US" sz="2400" dirty="0"/>
              <a:t>三个不同的思维方式可以分胜义谛和世俗谛。</a:t>
            </a:r>
          </a:p>
          <a:p>
            <a:pPr marL="0" indent="0">
              <a:buNone/>
            </a:pPr>
            <a:r>
              <a:rPr lang="zh-CN" altLang="en-US" sz="2400" dirty="0"/>
              <a:t>从胜义谛</a:t>
            </a:r>
            <a:r>
              <a:rPr lang="zh-CN" altLang="en-US" sz="2400" dirty="0" smtClean="0"/>
              <a:t>方面：有空</a:t>
            </a:r>
            <a:r>
              <a:rPr lang="zh-CN" altLang="en-US" sz="2400" dirty="0"/>
              <a:t>性，不生不灭。</a:t>
            </a:r>
          </a:p>
          <a:p>
            <a:pPr marL="0" indent="0">
              <a:buNone/>
            </a:pPr>
            <a:r>
              <a:rPr lang="zh-CN" altLang="en-US" sz="2400" dirty="0"/>
              <a:t>从世俗谛</a:t>
            </a:r>
            <a:r>
              <a:rPr lang="zh-CN" altLang="en-US" sz="2400" dirty="0" smtClean="0"/>
              <a:t>方面：有</a:t>
            </a:r>
            <a:r>
              <a:rPr lang="zh-CN" altLang="en-US" sz="2400" dirty="0"/>
              <a:t>两个，一个是世俗谛当中的因果，有因有果，因果不</a:t>
            </a:r>
            <a:r>
              <a:rPr lang="zh-CN" altLang="en-US" sz="2400" dirty="0" smtClean="0"/>
              <a:t>虚；另外</a:t>
            </a:r>
            <a:r>
              <a:rPr lang="zh-CN" altLang="en-US" sz="2400" dirty="0"/>
              <a:t>一个是如幻如梦。</a:t>
            </a:r>
          </a:p>
          <a:p>
            <a:pPr marL="0" indent="0">
              <a:buNone/>
            </a:pPr>
            <a:r>
              <a:rPr lang="zh-CN" altLang="en-US" sz="2400" dirty="0" smtClean="0"/>
              <a:t>思考</a:t>
            </a:r>
            <a:r>
              <a:rPr lang="zh-CN" altLang="en-US" sz="2400" dirty="0"/>
              <a:t>一段时间以后，然后又对释迦牟尼佛产生强大的信心，念佛的圣号，祈祷，又念这个缘起咒，念</a:t>
            </a:r>
            <a:r>
              <a:rPr lang="en-US" altLang="zh-CN" sz="2400" dirty="0"/>
              <a:t>100</a:t>
            </a:r>
            <a:r>
              <a:rPr lang="zh-CN" altLang="en-US" sz="2400" dirty="0"/>
              <a:t>遍，或者是念多少遍，都可以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/>
              <a:t>念完了以后，然后又去思考，思考了一段时间以后，然后又去观想释迦牟尼佛，观想是整个过程当中都观想，但是专注的点不一样，有些时候上师和释迦牟尼佛融为一体，然后祈祷；然后有些时候就念佛号，有些时候就念缘起咒。然后，又停下来去观察，这样子轮流交替。时间两个小时、半个小时、一个小时都可以的</a:t>
            </a:r>
            <a:r>
              <a:rPr lang="zh-CN" altLang="en-US" sz="2400" dirty="0" smtClean="0"/>
              <a:t>。</a:t>
            </a:r>
            <a:endParaRPr lang="zh-CN" altLang="en-US" sz="2400" dirty="0"/>
          </a:p>
          <a:p>
            <a:pPr marL="0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776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思考题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如何思维我们的世界是如幻如梦的？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dirty="0"/>
              <a:t>2. </a:t>
            </a:r>
            <a:r>
              <a:rPr lang="zh-CN" altLang="en-US" dirty="0" smtClean="0"/>
              <a:t>为什么要关注我们念头的走向？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dirty="0"/>
              <a:t>3. </a:t>
            </a:r>
            <a:r>
              <a:rPr lang="zh-CN" altLang="en-US" dirty="0" smtClean="0"/>
              <a:t>在不能够观察到远因的情况下，怎样善用善恶因果思维方式？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4. </a:t>
            </a:r>
            <a:r>
              <a:rPr lang="zh-CN" altLang="en-US" dirty="0" smtClean="0"/>
              <a:t>反复观想、念咒、祈祷、思维的目的是什么？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dirty="0" smtClean="0"/>
              <a:t>5. </a:t>
            </a:r>
            <a:r>
              <a:rPr lang="zh-CN" altLang="en-US" dirty="0"/>
              <a:t>提出你的困扰或分享你的经验、新发现。</a:t>
            </a:r>
          </a:p>
          <a:p>
            <a:pPr marL="0" indent="0">
              <a:buNone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051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回答问题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 smtClean="0"/>
              <a:t>弟子问：对于</a:t>
            </a:r>
            <a:r>
              <a:rPr lang="zh-CN" altLang="en-US" sz="2400" dirty="0"/>
              <a:t>报身是有为法还是无为法的问题达</a:t>
            </a:r>
            <a:r>
              <a:rPr lang="zh-CN" altLang="en-US" sz="2400" dirty="0" smtClean="0"/>
              <a:t>不成共识，报</a:t>
            </a:r>
            <a:r>
              <a:rPr lang="zh-CN" altLang="en-US" sz="2400" dirty="0"/>
              <a:t>身是有为法还是无为法呢？极乐世界的菩萨的知见是有漏的还是无漏的？</a:t>
            </a:r>
          </a:p>
          <a:p>
            <a:pPr marL="0" indent="0">
              <a:buNone/>
            </a:pPr>
            <a:r>
              <a:rPr lang="zh-CN" altLang="en-US" sz="2400" dirty="0" smtClean="0"/>
              <a:t>上师答：报</a:t>
            </a:r>
            <a:r>
              <a:rPr lang="zh-CN" altLang="en-US" sz="2400" dirty="0"/>
              <a:t>身，有两种报身。自性报身，就是如来藏，我们的心的本性。如来藏，也有法身、化身、报身这样子的说法。那这个报身是无为法，永恒不变的，这叫作无为法</a:t>
            </a:r>
            <a:r>
              <a:rPr lang="zh-CN" altLang="en-US" sz="2400" dirty="0" smtClean="0"/>
              <a:t>。像</a:t>
            </a:r>
            <a:r>
              <a:rPr lang="zh-CN" altLang="en-US" sz="2400" dirty="0"/>
              <a:t>一地菩萨，他们所看到的报身实际上是有为法，也是有变化的。所以，报身就有这两个。</a:t>
            </a:r>
          </a:p>
          <a:p>
            <a:pPr marL="0" indent="0">
              <a:buNone/>
            </a:pPr>
            <a:r>
              <a:rPr lang="zh-CN" altLang="en-US" sz="2400" dirty="0"/>
              <a:t>有漏和无漏，这个有很多不同的说法</a:t>
            </a:r>
            <a:r>
              <a:rPr lang="zh-CN" altLang="en-US" sz="2400" dirty="0" smtClean="0"/>
              <a:t>。所以</a:t>
            </a:r>
            <a:r>
              <a:rPr lang="zh-CN" altLang="en-US" sz="2400" dirty="0"/>
              <a:t>像极乐世界的这些世界，还有这些人的身体，从一个方面，可以讲它是无漏的，它不会让人产生烦恼；然后从另外一个说法，也是有漏的。因为证悟空性方面的叫作无漏，其他的叫作有漏，从这个角度讲的话，也可以说是有漏。</a:t>
            </a:r>
          </a:p>
          <a:p>
            <a:pPr marL="0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1194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zh-CN" altLang="en-US" sz="2800" dirty="0"/>
              <a:t>回答问题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400" dirty="0" smtClean="0"/>
              <a:t>弟子问：如果</a:t>
            </a:r>
            <a:r>
              <a:rPr lang="zh-CN" altLang="en-US" sz="2400" dirty="0"/>
              <a:t>大家都从那个道场离开了，道场关门，我们留下一台摄像机，我们再看摄像机的画面，会有不一样吗？</a:t>
            </a:r>
          </a:p>
          <a:p>
            <a:pPr marL="0" indent="0">
              <a:buNone/>
            </a:pPr>
            <a:r>
              <a:rPr lang="zh-CN" altLang="en-US" sz="2400" dirty="0" smtClean="0"/>
              <a:t>上师答：还是一样的。因为摄像机</a:t>
            </a:r>
            <a:r>
              <a:rPr lang="zh-CN" altLang="en-US" sz="2400" dirty="0"/>
              <a:t>它记录的东西，跟我们的眼睛看东西是一样的，摄像机在录，等于还是有一个人在看</a:t>
            </a:r>
            <a:r>
              <a:rPr lang="zh-CN" altLang="en-US" sz="2400" dirty="0" smtClean="0"/>
              <a:t>。录音机</a:t>
            </a:r>
            <a:r>
              <a:rPr lang="zh-CN" altLang="en-US" sz="2400" dirty="0"/>
              <a:t>也是一样。</a:t>
            </a:r>
          </a:p>
          <a:p>
            <a:pPr marL="0" indent="0">
              <a:buNone/>
            </a:pP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弟子</a:t>
            </a:r>
            <a:r>
              <a:rPr lang="zh-CN" altLang="en-US" sz="2400" dirty="0"/>
              <a:t>问：以前没有修过四前行，或什么都没有修过，可以直接修缘起法吗？今天在网上听传承，可以得到传承吗？</a:t>
            </a:r>
          </a:p>
          <a:p>
            <a:pPr marL="0" indent="0">
              <a:buNone/>
            </a:pPr>
            <a:r>
              <a:rPr lang="zh-CN" altLang="en-US" sz="2400" dirty="0"/>
              <a:t>上师答：可以修缘起法。还没有修四加行、五加行，有些时候修一修缘起法，是没问题的，可以的。网络应该是有传承吧，我想应该是有吧，这个确实是说不清楚的。应该是有吧。反正最好的，最保险的，就是暂时可以当这个有一个传承，听了一个传承，然后到时候有机会的时候呢，还是重新面对面地授一个传承，这样子的话，是比较安全。</a:t>
            </a:r>
          </a:p>
          <a:p>
            <a:pPr marL="0" indent="0">
              <a:buNone/>
            </a:pPr>
            <a:endParaRPr lang="zh-CN" altLang="en-US" sz="2000" dirty="0"/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71071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缘起法的修法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 smtClean="0"/>
              <a:t>前行：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         1. </a:t>
            </a:r>
            <a:r>
              <a:rPr lang="zh-CN" altLang="en-US" sz="2400" dirty="0" smtClean="0"/>
              <a:t>毗卢七法。</a:t>
            </a:r>
          </a:p>
          <a:p>
            <a:pPr marL="0" indent="0">
              <a:buNone/>
            </a:pPr>
            <a:r>
              <a:rPr lang="en-US" altLang="zh-CN" sz="2400" dirty="0" smtClean="0"/>
              <a:t>         2. </a:t>
            </a:r>
            <a:r>
              <a:rPr lang="zh-CN" altLang="en-US" sz="2400" dirty="0" smtClean="0"/>
              <a:t>排出污气。</a:t>
            </a:r>
          </a:p>
          <a:p>
            <a:pPr marL="0" indent="0">
              <a:buNone/>
            </a:pPr>
            <a:r>
              <a:rPr lang="en-US" altLang="zh-CN" sz="2400" dirty="0" smtClean="0"/>
              <a:t>         3. </a:t>
            </a:r>
            <a:r>
              <a:rPr lang="zh-CN" altLang="en-US" sz="2400" dirty="0" smtClean="0"/>
              <a:t>发菩提心。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正行：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         4. </a:t>
            </a:r>
            <a:r>
              <a:rPr lang="zh-CN" altLang="en-US" sz="2400" dirty="0" smtClean="0"/>
              <a:t>观想。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         5. </a:t>
            </a:r>
            <a:r>
              <a:rPr lang="zh-CN" altLang="en-US" sz="2400" dirty="0" smtClean="0"/>
              <a:t>祈祷。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         6. </a:t>
            </a:r>
            <a:r>
              <a:rPr lang="zh-CN" altLang="en-US" sz="2400" dirty="0" smtClean="0"/>
              <a:t>念缘起咒。</a:t>
            </a:r>
          </a:p>
          <a:p>
            <a:pPr marL="0" indent="0">
              <a:buNone/>
            </a:pPr>
            <a:r>
              <a:rPr lang="en-US" altLang="zh-CN" sz="2400" dirty="0" smtClean="0"/>
              <a:t>         7. </a:t>
            </a:r>
            <a:r>
              <a:rPr lang="zh-CN" altLang="en-US" sz="2400" dirty="0" smtClean="0"/>
              <a:t>观察缘起。（六种思维方式）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后行：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         8. </a:t>
            </a:r>
            <a:r>
              <a:rPr lang="zh-CN" altLang="en-US" sz="2400" dirty="0" smtClean="0"/>
              <a:t>化光融入。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 smtClean="0"/>
              <a:t>         9. </a:t>
            </a:r>
            <a:r>
              <a:rPr lang="zh-CN" altLang="en-US" sz="2400" dirty="0" smtClean="0"/>
              <a:t>回向。</a:t>
            </a:r>
          </a:p>
        </p:txBody>
      </p:sp>
    </p:spTree>
    <p:extLst>
      <p:ext uri="{BB962C8B-B14F-4D97-AF65-F5344CB8AC3E}">
        <p14:creationId xmlns:p14="http://schemas.microsoft.com/office/powerpoint/2010/main" val="34812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回答问题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dirty="0" smtClean="0"/>
              <a:t>弟子问：在</a:t>
            </a:r>
            <a:r>
              <a:rPr lang="zh-CN" altLang="en-US" sz="2000" dirty="0"/>
              <a:t>听课以后，觉得这个世界只是我一个人的世界，觉得非常孤独，这样的感受对吗？</a:t>
            </a:r>
          </a:p>
          <a:p>
            <a:pPr marL="0" indent="0">
              <a:buNone/>
            </a:pPr>
            <a:r>
              <a:rPr lang="zh-CN" altLang="en-US" sz="2000" dirty="0" smtClean="0"/>
              <a:t>上师答：这个</a:t>
            </a:r>
            <a:r>
              <a:rPr lang="zh-CN" altLang="en-US" sz="2000" dirty="0"/>
              <a:t>在西方哲学里面，叫作唯我论，只有我，其他人都不存在。首先要了解一下，他为什么这么觉得呢</a:t>
            </a:r>
            <a:r>
              <a:rPr lang="zh-CN" altLang="en-US" sz="2000" dirty="0" smtClean="0"/>
              <a:t>？可能</a:t>
            </a:r>
            <a:r>
              <a:rPr lang="zh-CN" altLang="en-US" sz="2000" dirty="0"/>
              <a:t>他是觉得这个世界都是他自己的感受，可能是这个意思，然后觉得这个世界只是我一个人的</a:t>
            </a:r>
            <a:r>
              <a:rPr lang="zh-CN" altLang="en-US" sz="2000" dirty="0" smtClean="0"/>
              <a:t>世界。</a:t>
            </a:r>
            <a:endParaRPr lang="zh-CN" altLang="en-US" sz="2000" dirty="0"/>
          </a:p>
          <a:p>
            <a:pPr marL="0" indent="0">
              <a:buNone/>
            </a:pPr>
            <a:r>
              <a:rPr lang="zh-CN" altLang="en-US" sz="2000" dirty="0"/>
              <a:t>孤独什么？有这么多的感受，这不就够了吗，很丰富的。</a:t>
            </a:r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弟子问：外界</a:t>
            </a:r>
            <a:r>
              <a:rPr lang="zh-CN" altLang="en-US" sz="2000" dirty="0"/>
              <a:t>是我们的错觉，那身边的有情众生也是我们的错觉吗？</a:t>
            </a:r>
          </a:p>
          <a:p>
            <a:pPr marL="0" indent="0">
              <a:buNone/>
            </a:pPr>
            <a:r>
              <a:rPr lang="zh-CN" altLang="en-US" sz="2000" dirty="0" smtClean="0"/>
              <a:t>上师答：对</a:t>
            </a:r>
            <a:r>
              <a:rPr lang="zh-CN" altLang="en-US" sz="2000" dirty="0"/>
              <a:t>，就像梦里面，我们看到很多很多人一样。</a:t>
            </a:r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弟子问：从</a:t>
            </a:r>
            <a:r>
              <a:rPr lang="zh-CN" altLang="en-US" sz="2000" dirty="0"/>
              <a:t>深入观察的角度看，无因生有什么问题呢？</a:t>
            </a:r>
          </a:p>
          <a:p>
            <a:pPr marL="0" indent="0">
              <a:buNone/>
            </a:pPr>
            <a:r>
              <a:rPr lang="zh-CN" altLang="en-US" sz="2000" dirty="0" smtClean="0"/>
              <a:t>上师答：无</a:t>
            </a:r>
            <a:r>
              <a:rPr lang="zh-CN" altLang="en-US" sz="2000" dirty="0"/>
              <a:t>因生，从深入观察的话，有因也不会生，那无因就更不会生了</a:t>
            </a:r>
            <a:r>
              <a:rPr lang="zh-CN" altLang="en-US" sz="2000" dirty="0" smtClean="0"/>
              <a:t>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90251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回答问题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dirty="0" smtClean="0"/>
              <a:t>弟子问：无</a:t>
            </a:r>
            <a:r>
              <a:rPr lang="zh-CN" altLang="en-US" sz="2000" dirty="0"/>
              <a:t>垢光尊者指出：在我之后，只有闻思究竟的人才能够证悟无上大圆满，我们该如何理解这句话？闻思究竟是否理解为是对修道的原理已经明了透彻？</a:t>
            </a:r>
          </a:p>
          <a:p>
            <a:pPr marL="0" indent="0">
              <a:buNone/>
            </a:pPr>
            <a:r>
              <a:rPr lang="zh-CN" altLang="en-US" sz="2000" dirty="0" smtClean="0"/>
              <a:t>上师答：这个</a:t>
            </a:r>
            <a:r>
              <a:rPr lang="zh-CN" altLang="en-US" sz="2000" dirty="0"/>
              <a:t>比如说，像以前的六祖惠能大师，这样子根机非常成熟的人，他们虽然没有去学很多东西，但是可以证悟。那么后来的人根机就比较差，这样子的话，就需要有很多很多的理论的支持。我们首先通过很多的理论，来把我们的这些错觉一个一个地打破，最后再去证悟。所以就是无垢光尊者说，他以后的这些人，还是需要多学习，就不要想什么都不学直接就去证悟大圆满，这个是不太可能的。就是这样子理解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0" indent="0">
              <a:buNone/>
            </a:pPr>
            <a:endParaRPr lang="zh-CN" altLang="en-US" sz="2000" dirty="0"/>
          </a:p>
          <a:p>
            <a:pPr marL="0" indent="0">
              <a:buNone/>
            </a:pPr>
            <a:r>
              <a:rPr lang="zh-CN" altLang="en-US" sz="2000" dirty="0" smtClean="0"/>
              <a:t>弟子问：种子</a:t>
            </a:r>
            <a:r>
              <a:rPr lang="zh-CN" altLang="en-US" sz="2000" dirty="0"/>
              <a:t>应该如何从阿赖耶识里摧毁？</a:t>
            </a:r>
          </a:p>
          <a:p>
            <a:pPr marL="0" indent="0">
              <a:buNone/>
            </a:pPr>
            <a:r>
              <a:rPr lang="zh-CN" altLang="en-US" sz="2000" dirty="0" smtClean="0"/>
              <a:t>上师答：证</a:t>
            </a:r>
            <a:r>
              <a:rPr lang="zh-CN" altLang="en-US" sz="2000" dirty="0"/>
              <a:t>悟空性了以后呢，阿赖耶识它本身就变成了佛的智慧，这样子以后呢，阿赖耶识当中的种子也就不存在了。唯一就是需要证悟，证悟空性了以后呢，才能够把阿赖耶识上面的种子都可以摧毁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0" indent="0">
              <a:buNone/>
            </a:pPr>
            <a:endParaRPr lang="zh-CN" altLang="en-US" sz="2000" dirty="0"/>
          </a:p>
          <a:p>
            <a:pPr marL="0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4887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回答问题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dirty="0"/>
              <a:t>弟子问：根据心理学研究，小部分人还没有来得及真正面对和穿越自己的痛苦和阴影，却会因无我或空性等灵性修持的暂时解脱，成了逃避人生的最佳手段，或者因菩提之心，强迫自己用大爱与慈悲去忏悔、原谅过往的爱恨情仇，该如何解决与避免这种矛盾与冲突呢？</a:t>
            </a:r>
          </a:p>
          <a:p>
            <a:pPr marL="0" indent="0">
              <a:buNone/>
            </a:pPr>
            <a:r>
              <a:rPr lang="zh-CN" altLang="en-US" sz="2000" dirty="0"/>
              <a:t>上</a:t>
            </a:r>
            <a:r>
              <a:rPr lang="zh-CN" altLang="en-US" sz="2000" dirty="0" smtClean="0"/>
              <a:t>师答：这个</a:t>
            </a:r>
            <a:r>
              <a:rPr lang="zh-CN" altLang="en-US" sz="2000" dirty="0"/>
              <a:t>就是有些不太了解，比如说，佛教当中的有些深奥的道理，可能会产生一些这样子的想法，比如说，佛教讲的一些理论是逃避，然后逃避人生、逃避生活，那这个是因为他们的标准可能不一样吧，层次不一样，我们人的层次不一样的话，就看到的世界的、看到问题的结论就不一样，他们认为，比如说，心理学家也好，谁也好，他觉得这个是人生的逃避，但是，就站在另外一个角度来讲，这个不是逃避，这个本来就是这样子，这个叫作深入地了解了另外一个世界的真相。可能是这样子，层次不一样的话，就会导致不一样的看法吧。</a:t>
            </a:r>
          </a:p>
          <a:p>
            <a:pPr marL="0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46535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思考题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1. </a:t>
            </a:r>
            <a:r>
              <a:rPr lang="zh-CN" altLang="en-US" sz="2800" dirty="0"/>
              <a:t>如何思维我们的世界是如幻如梦的？</a:t>
            </a:r>
          </a:p>
          <a:p>
            <a:pPr marL="0" indent="0">
              <a:buNone/>
            </a:pPr>
            <a:r>
              <a:rPr lang="en-US" altLang="zh-CN" sz="2800" dirty="0"/>
              <a:t>2. </a:t>
            </a:r>
            <a:r>
              <a:rPr lang="zh-CN" altLang="en-US" sz="2800" dirty="0"/>
              <a:t>为什么要关注我们念头的走向？</a:t>
            </a:r>
          </a:p>
          <a:p>
            <a:pPr marL="0" indent="0">
              <a:buNone/>
            </a:pPr>
            <a:r>
              <a:rPr lang="en-US" altLang="zh-CN" sz="2800" dirty="0"/>
              <a:t>3. </a:t>
            </a:r>
            <a:r>
              <a:rPr lang="zh-CN" altLang="en-US" sz="2800" dirty="0"/>
              <a:t>在不能够观察到远因的情况下，怎样善用善恶因果思维方式？</a:t>
            </a:r>
          </a:p>
          <a:p>
            <a:pPr marL="0" indent="0">
              <a:buNone/>
            </a:pPr>
            <a:r>
              <a:rPr lang="en-US" altLang="zh-CN" sz="2800" dirty="0"/>
              <a:t>4. </a:t>
            </a:r>
            <a:r>
              <a:rPr lang="zh-CN" altLang="en-US" sz="2800" dirty="0"/>
              <a:t>反复观想、念咒、祈祷、思维的目的是什么？</a:t>
            </a:r>
          </a:p>
          <a:p>
            <a:pPr marL="0" indent="0">
              <a:buNone/>
            </a:pPr>
            <a:r>
              <a:rPr lang="en-US" altLang="zh-CN" sz="2800" dirty="0"/>
              <a:t>5. </a:t>
            </a:r>
            <a:r>
              <a:rPr lang="zh-CN" altLang="en-US" sz="2800" dirty="0"/>
              <a:t>提出你的困扰或分享你的经验、新发现。</a:t>
            </a:r>
          </a:p>
          <a:p>
            <a:pPr marL="0" indent="0">
              <a:buNone/>
            </a:pPr>
            <a:r>
              <a:rPr lang="en-US" altLang="zh-CN" sz="2800" dirty="0" smtClean="0"/>
              <a:t>6. </a:t>
            </a:r>
            <a:r>
              <a:rPr lang="zh-CN" altLang="en-US" sz="2800" dirty="0" smtClean="0"/>
              <a:t>提出关于学习“佛说稻秆经”的意见或建议。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1641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4. </a:t>
            </a:r>
            <a:r>
              <a:rPr lang="zh-CN" altLang="en-US" sz="2800" dirty="0" smtClean="0"/>
              <a:t>观想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 smtClean="0"/>
              <a:t>先用视觉的方法，等熟悉了以后用意识的方法。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/>
              <a:t>要清楚，越清楚越好。</a:t>
            </a:r>
          </a:p>
          <a:p>
            <a:pPr marL="0" indent="0">
              <a:buNone/>
            </a:pPr>
            <a:r>
              <a:rPr lang="zh-CN" altLang="en-US" sz="2800" dirty="0" smtClean="0"/>
              <a:t>观想释迦牟尼佛身呈金黄色，坐在莲花座上面，在自己面前的空中，面朝自己。</a:t>
            </a:r>
          </a:p>
          <a:p>
            <a:pPr marL="0" indent="0">
              <a:buNone/>
            </a:pPr>
            <a:r>
              <a:rPr lang="zh-CN" altLang="en-US" sz="2800" dirty="0" smtClean="0"/>
              <a:t>只要有信心的话，我们把释迦牟尼佛观想在自己面前的空中祈祷，跟在真实的佛的前面祈祷是一样的。</a:t>
            </a:r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85091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5. </a:t>
            </a:r>
            <a:r>
              <a:rPr lang="zh-CN" altLang="en-US" sz="2800" dirty="0" smtClean="0"/>
              <a:t>祈祷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 smtClean="0"/>
              <a:t>念佛的名号“</a:t>
            </a:r>
            <a:r>
              <a:rPr lang="zh-CN" altLang="en-US" sz="2400" dirty="0" smtClean="0">
                <a:solidFill>
                  <a:srgbClr val="00B050"/>
                </a:solidFill>
              </a:rPr>
              <a:t>南无本师释迦牟尼佛</a:t>
            </a:r>
            <a:r>
              <a:rPr lang="zh-CN" altLang="en-US" sz="2400" dirty="0" smtClean="0"/>
              <a:t>”       或者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         </a:t>
            </a:r>
            <a:r>
              <a:rPr lang="zh-CN" altLang="en-US" sz="2400" dirty="0" smtClean="0"/>
              <a:t>心咒“</a:t>
            </a:r>
            <a:r>
              <a:rPr lang="zh-CN" altLang="en-US" sz="2400" dirty="0" smtClean="0">
                <a:solidFill>
                  <a:srgbClr val="FF0000"/>
                </a:solidFill>
              </a:rPr>
              <a:t>达雅塔 嗡 牟尼牟尼 玛哈牟那耶  娑哈</a:t>
            </a:r>
            <a:r>
              <a:rPr lang="zh-CN" altLang="en-US" sz="2400" dirty="0" smtClean="0"/>
              <a:t>”。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用强大的信心祈祷释迦牟尼佛，让我在这一座当中能够证悟缘起法。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2400" dirty="0" smtClean="0"/>
              <a:t>时间的长短自己来决定。</a:t>
            </a:r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624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6. </a:t>
            </a:r>
            <a:r>
              <a:rPr lang="zh-CN" altLang="en-US" sz="2800" dirty="0" smtClean="0"/>
              <a:t>念缘起咒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1800" dirty="0" smtClean="0">
                <a:solidFill>
                  <a:srgbClr val="FF0000"/>
                </a:solidFill>
              </a:rPr>
              <a:t>嗡耶达儿玛嘿德扎巴哇</a:t>
            </a:r>
            <a:r>
              <a:rPr lang="zh-CN" altLang="en-US" sz="1800" dirty="0" smtClean="0"/>
              <a:t>                </a:t>
            </a:r>
            <a:r>
              <a:rPr lang="zh-CN" altLang="en-US" sz="1800" dirty="0" smtClean="0">
                <a:solidFill>
                  <a:srgbClr val="0070C0"/>
                </a:solidFill>
              </a:rPr>
              <a:t>诸法从缘起</a:t>
            </a:r>
            <a:endParaRPr lang="en-US" altLang="zh-CN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sz="1800" dirty="0" smtClean="0"/>
              <a:t>                                                            所有</a:t>
            </a:r>
            <a:r>
              <a:rPr lang="zh-CN" altLang="en-US" sz="1800" dirty="0"/>
              <a:t>的法都是从因缘中产生的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                                </a:t>
            </a:r>
            <a:r>
              <a:rPr lang="zh-CN" altLang="en-US" sz="1800" dirty="0" smtClean="0"/>
              <a:t>万事</a:t>
            </a:r>
            <a:r>
              <a:rPr lang="zh-CN" altLang="en-US" sz="1800" dirty="0"/>
              <a:t>万物都是从因缘生起，没有一个不需要因缘的。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>
                <a:solidFill>
                  <a:srgbClr val="FF0000"/>
                </a:solidFill>
              </a:rPr>
              <a:t>嘿登得堪达塔嘎多哈雅巴达       </a:t>
            </a:r>
            <a:r>
              <a:rPr lang="zh-CN" altLang="en-US" sz="1800" dirty="0" smtClean="0">
                <a:solidFill>
                  <a:srgbClr val="0070C0"/>
                </a:solidFill>
              </a:rPr>
              <a:t>如来说是因</a:t>
            </a:r>
            <a:endParaRPr lang="en-US" altLang="zh-CN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sz="1800" dirty="0" smtClean="0"/>
              <a:t>                                                            佛</a:t>
            </a:r>
            <a:r>
              <a:rPr lang="zh-CN" altLang="en-US" sz="1800" dirty="0"/>
              <a:t>说了万事万物的因</a:t>
            </a:r>
            <a:r>
              <a:rPr lang="zh-CN" altLang="en-US" sz="1800" dirty="0" smtClean="0"/>
              <a:t>。佛</a:t>
            </a:r>
            <a:r>
              <a:rPr lang="zh-CN" altLang="en-US" sz="1800" dirty="0"/>
              <a:t>说不是造物主、不是万能神</a:t>
            </a:r>
            <a:r>
              <a:rPr lang="zh-CN" altLang="en-US" sz="1800" dirty="0" smtClean="0"/>
              <a:t>、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                                </a:t>
            </a:r>
            <a:r>
              <a:rPr lang="zh-CN" altLang="en-US" sz="1800" dirty="0" smtClean="0"/>
              <a:t>不是</a:t>
            </a:r>
            <a:r>
              <a:rPr lang="zh-CN" altLang="en-US" sz="1800" dirty="0"/>
              <a:t>无因无缘，而是有因有缘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                                </a:t>
            </a:r>
            <a:r>
              <a:rPr lang="zh-CN" altLang="en-US" sz="1800" dirty="0" smtClean="0"/>
              <a:t>因</a:t>
            </a:r>
            <a:r>
              <a:rPr lang="zh-CN" altLang="en-US" sz="1800" dirty="0"/>
              <a:t>相应和缘相应，就是万事万物的因缘。</a:t>
            </a:r>
          </a:p>
          <a:p>
            <a:pPr marL="0" indent="0">
              <a:buNone/>
            </a:pPr>
            <a:r>
              <a:rPr lang="zh-CN" altLang="en-US" sz="1800" dirty="0" smtClean="0">
                <a:solidFill>
                  <a:srgbClr val="FF0000"/>
                </a:solidFill>
              </a:rPr>
              <a:t>得堪匝友呢若达</a:t>
            </a:r>
            <a:r>
              <a:rPr lang="zh-CN" altLang="en-US" sz="1800" dirty="0" smtClean="0"/>
              <a:t>                             </a:t>
            </a:r>
            <a:r>
              <a:rPr lang="zh-CN" altLang="en-US" sz="1800" dirty="0" smtClean="0">
                <a:solidFill>
                  <a:srgbClr val="0070C0"/>
                </a:solidFill>
              </a:rPr>
              <a:t>彼法因缘尽</a:t>
            </a:r>
            <a:endParaRPr lang="en-US" altLang="zh-CN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sz="1800" dirty="0" smtClean="0"/>
              <a:t>                                                            因</a:t>
            </a:r>
            <a:r>
              <a:rPr lang="zh-CN" altLang="en-US" sz="1800" dirty="0"/>
              <a:t>和缘最终灭的时候，然后这个法也会灭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                                </a:t>
            </a:r>
            <a:r>
              <a:rPr lang="zh-CN" altLang="en-US" sz="1800" dirty="0" smtClean="0"/>
              <a:t>所以</a:t>
            </a:r>
            <a:r>
              <a:rPr lang="zh-CN" altLang="en-US" sz="1800" dirty="0"/>
              <a:t>万事万物的诞生、存在、毁灭，都跟因缘有关系</a:t>
            </a:r>
            <a:r>
              <a:rPr lang="zh-CN" altLang="en-US" sz="1800" dirty="0" smtClean="0"/>
              <a:t>，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           </a:t>
            </a:r>
            <a:r>
              <a:rPr lang="zh-CN" altLang="en-US" sz="1800" dirty="0" smtClean="0"/>
              <a:t>                     跟</a:t>
            </a:r>
            <a:r>
              <a:rPr lang="zh-CN" altLang="en-US" sz="1800" dirty="0"/>
              <a:t>鬼、神等等根本就没有关系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                                </a:t>
            </a:r>
            <a:r>
              <a:rPr lang="zh-CN" altLang="en-US" sz="1800" dirty="0" smtClean="0"/>
              <a:t>它</a:t>
            </a:r>
            <a:r>
              <a:rPr lang="zh-CN" altLang="en-US" sz="1800" dirty="0"/>
              <a:t>毁灭的时候也是因为它的因缘不存在</a:t>
            </a:r>
            <a:r>
              <a:rPr lang="zh-CN" altLang="en-US" sz="1800" dirty="0" smtClean="0"/>
              <a:t>，它</a:t>
            </a:r>
            <a:r>
              <a:rPr lang="zh-CN" altLang="en-US" sz="1800" dirty="0"/>
              <a:t>就毁灭了。</a:t>
            </a:r>
          </a:p>
          <a:p>
            <a:pPr marL="0" indent="0">
              <a:buNone/>
            </a:pPr>
            <a:r>
              <a:rPr lang="zh-CN" altLang="en-US" sz="1800" dirty="0" smtClean="0">
                <a:solidFill>
                  <a:srgbClr val="FF0000"/>
                </a:solidFill>
              </a:rPr>
              <a:t>诶旺巴德 玛哈夏儿玛纳娑哈</a:t>
            </a:r>
            <a:r>
              <a:rPr lang="zh-CN" altLang="en-US" sz="1800" dirty="0" smtClean="0"/>
              <a:t>      </a:t>
            </a:r>
            <a:r>
              <a:rPr lang="zh-CN" altLang="en-US" sz="1800" dirty="0" smtClean="0">
                <a:solidFill>
                  <a:srgbClr val="0070C0"/>
                </a:solidFill>
              </a:rPr>
              <a:t>是大沙门说</a:t>
            </a:r>
          </a:p>
          <a:p>
            <a:pPr marL="0" indent="0">
              <a:buNone/>
            </a:pPr>
            <a:r>
              <a:rPr lang="zh-CN" altLang="en-US" sz="1800" dirty="0" smtClean="0"/>
              <a:t>                                                            大沙门说，就是佛说的。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                                              </a:t>
            </a:r>
            <a:r>
              <a:rPr lang="zh-CN" altLang="en-US" sz="1800" dirty="0" smtClean="0"/>
              <a:t>这样子的缘起性空的道理，只有佛才讲这样的因缘法。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念多少，多长时间，也是自己决定。</a:t>
            </a:r>
          </a:p>
          <a:p>
            <a:pPr marL="0" indent="0">
              <a:buNone/>
            </a:pPr>
            <a:r>
              <a:rPr lang="zh-CN" altLang="en-US" sz="1800" dirty="0" smtClean="0"/>
              <a:t>念的时候，尽量地去想它的内容</a:t>
            </a:r>
            <a:r>
              <a:rPr lang="zh-CN" altLang="en-US" sz="1800" dirty="0"/>
              <a:t>：</a:t>
            </a:r>
            <a:r>
              <a:rPr lang="zh-CN" altLang="en-US" sz="1800" dirty="0" smtClean="0"/>
              <a:t>万事万物都是从因缘产生的，因缘灭的时候万事万物都会灭的，就这样子尽量地去想，边想边念。</a:t>
            </a:r>
          </a:p>
          <a:p>
            <a:pPr marL="0" indent="0">
              <a:buNone/>
            </a:pPr>
            <a:endParaRPr lang="zh-CN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7060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7. </a:t>
            </a:r>
            <a:r>
              <a:rPr lang="zh-CN" altLang="en-US" sz="2800" dirty="0" smtClean="0"/>
              <a:t>观察缘起 思维一 五个规律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000" dirty="0" smtClean="0"/>
              <a:t>观察的时候就不需要念。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1. </a:t>
            </a:r>
            <a:r>
              <a:rPr lang="zh-CN" altLang="en-US" sz="2000" dirty="0" smtClean="0"/>
              <a:t>思考不常。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2. </a:t>
            </a:r>
            <a:r>
              <a:rPr lang="zh-CN" altLang="en-US" sz="2000" dirty="0" smtClean="0"/>
              <a:t>思考不断。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3. </a:t>
            </a:r>
            <a:r>
              <a:rPr lang="zh-CN" altLang="en-US" sz="2000" dirty="0" smtClean="0"/>
              <a:t>思考不移。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4. </a:t>
            </a:r>
            <a:r>
              <a:rPr lang="zh-CN" altLang="en-US" sz="2000" dirty="0" smtClean="0"/>
              <a:t>思考“从小因生大果”（重要）。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自己所看到的、所听到的、所知道的，这些当中，一个很小的因，最后就会产生了一个很大的果，就把这些一个一个去思维，思维了以后，最后我们坚定不移地相信：很小的因，可以产生非常大的果。然后对因果产生信心，深信不疑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/>
              <a:t>5. </a:t>
            </a:r>
            <a:r>
              <a:rPr lang="zh-CN" altLang="en-US" sz="2000" dirty="0"/>
              <a:t>思考“与彼相似”</a:t>
            </a:r>
            <a:r>
              <a:rPr lang="zh-CN" altLang="en-US" sz="2000" dirty="0" smtClean="0"/>
              <a:t>（更重要）</a:t>
            </a:r>
            <a:r>
              <a:rPr lang="zh-CN" altLang="en-US" sz="2000" dirty="0"/>
              <a:t>。</a:t>
            </a:r>
          </a:p>
          <a:p>
            <a:pPr marL="0" indent="0">
              <a:buNone/>
            </a:pPr>
            <a:r>
              <a:rPr lang="zh-CN" altLang="en-US" sz="2000" dirty="0"/>
              <a:t>“相似”，因和果是相似的，什么样的因，就会有什么样的果。比如说有情众生，鸡生鸡、狗生狗等等。然后植物，那么就是花、草等等，它们也是自己的因，才会产生它自己的果，这些因和果永远都不会错乱。</a:t>
            </a:r>
          </a:p>
          <a:p>
            <a:pPr marL="0" indent="0">
              <a:buNone/>
            </a:pPr>
            <a:r>
              <a:rPr lang="zh-CN" altLang="en-US" sz="2000" dirty="0"/>
              <a:t>通过这个方法思考，最后相信，什么样的因，就会有什么样的果。善恶因果，它永远都是不错乱的，而且，很小的善或者是很小的恶，可以有很大的果报</a:t>
            </a:r>
            <a:r>
              <a:rPr lang="zh-CN" altLang="en-US" sz="2000" dirty="0" smtClean="0"/>
              <a:t>。</a:t>
            </a:r>
          </a:p>
          <a:p>
            <a:pPr marL="0" indent="0">
              <a:buNone/>
            </a:pPr>
            <a:endParaRPr lang="zh-CN" altLang="en-US" sz="1800" dirty="0" smtClean="0"/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7628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7. </a:t>
            </a:r>
            <a:r>
              <a:rPr lang="zh-CN" altLang="en-US" sz="2800" dirty="0"/>
              <a:t>观察缘起 思维一 五个规律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 smtClean="0"/>
              <a:t>因果和轮回，这两个是佛教的基本的思想。如果是我们对这个因果和轮回有疑问，这样子的话，我们在修行上面，有很多问题是没有办法解决的。所以，首先我们必须要解决这两个问题。</a:t>
            </a:r>
            <a:endParaRPr lang="en-US" altLang="zh-CN" sz="2400" dirty="0" smtClean="0"/>
          </a:p>
          <a:p>
            <a:pPr marL="0" indent="0">
              <a:buNone/>
            </a:pPr>
            <a:endParaRPr lang="zh-CN" altLang="en-US" sz="2400" dirty="0" smtClean="0"/>
          </a:p>
          <a:p>
            <a:pPr marL="0" indent="0">
              <a:buNone/>
            </a:pPr>
            <a:r>
              <a:rPr lang="zh-CN" altLang="en-US" sz="2400" dirty="0" smtClean="0"/>
              <a:t>通过去思考这个五种规律，尤其是思考后面的两个规律。最后就是坚定不移的相信“小因生大果”。对这样子 “善有善报、恶有恶报”的因果，有特别相信的感觉，这个时候就停下来不思考，就在这个深信不疑的信心当中</a:t>
            </a:r>
            <a:r>
              <a:rPr lang="zh-CN" altLang="en-US" sz="2400" dirty="0" smtClean="0">
                <a:solidFill>
                  <a:srgbClr val="00B050"/>
                </a:solidFill>
              </a:rPr>
              <a:t>安住</a:t>
            </a:r>
            <a:r>
              <a:rPr lang="zh-CN" altLang="en-US" sz="2400" dirty="0" smtClean="0"/>
              <a:t>。安住了一两分钟以后呢，当这个信心逐渐的消失的时候呢，然后又去思考，反复地这样去思考。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9856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7. </a:t>
            </a:r>
            <a:r>
              <a:rPr lang="zh-CN" altLang="en-US" sz="2800" dirty="0"/>
              <a:t>观察缘起 </a:t>
            </a:r>
            <a:r>
              <a:rPr lang="zh-CN" altLang="en-US" sz="2800" dirty="0" smtClean="0"/>
              <a:t>思维二 缘起性空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dirty="0" smtClean="0"/>
              <a:t>这个因，在不观察的情况下，可以产生果，这个没有任何的疑问；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但是深入了解的时候，因和果是同时或者是前后，都没办法产生果。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通过这个方式反复去思考，就有一个很强大的感受</a:t>
            </a:r>
            <a:r>
              <a:rPr lang="en-US" altLang="zh-CN" sz="2000" dirty="0" smtClean="0"/>
              <a:t>——</a:t>
            </a:r>
            <a:r>
              <a:rPr lang="zh-CN" altLang="en-US" sz="2000" dirty="0" smtClean="0"/>
              <a:t>实际上这个因，是没有办法产生果。果，再怎么观察，再怎么样去想，都是没有办法从因直接产生，这个就叫作“无生”。不生不灭、无来无去、无生，这些都是一个意思。</a:t>
            </a:r>
            <a:endParaRPr lang="en-US" altLang="zh-CN" sz="2000" dirty="0" smtClean="0"/>
          </a:p>
          <a:p>
            <a:pPr marL="0" indent="0">
              <a:buNone/>
            </a:pPr>
            <a:endParaRPr lang="zh-CN" altLang="en-US" sz="2000" dirty="0" smtClean="0"/>
          </a:p>
          <a:p>
            <a:pPr marL="0" indent="0">
              <a:buNone/>
            </a:pPr>
            <a:r>
              <a:rPr lang="zh-CN" altLang="en-US" sz="2000" dirty="0" smtClean="0"/>
              <a:t>深入去观察了以后，就深深体会到，实际上，稻芽没有从稻种产生，稻种从来都没有产生这个稻芽。这个体会特别深刻的时候，就在这个“无生”、“无来”当中停留下来安住。</a:t>
            </a:r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936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思考题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 smtClean="0"/>
              <a:t>1. </a:t>
            </a:r>
            <a:r>
              <a:rPr lang="zh-CN" altLang="en-US" sz="2400" dirty="0" smtClean="0"/>
              <a:t>如何可以将佛像观想清楚？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2. </a:t>
            </a:r>
            <a:r>
              <a:rPr lang="zh-CN" altLang="en-US" sz="2400" dirty="0" smtClean="0"/>
              <a:t>为什么我们观想佛就跟真实的佛在我们面前一样？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3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为什么念一遍缘起咒相当于念一部大藏经？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4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缘起咒讲的是什么？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5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分享几个“小因生大果”的例子。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6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分享几个“与彼相似”的例子。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7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“色即是空，空即是色”和“不生不灭，无来无去”是一样的吗？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8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打坐中如何强化自己的感受？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9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提出你的困扰或分享你的经验、新发现。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29812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5657</Words>
  <Application>Microsoft Office PowerPoint</Application>
  <PresentationFormat>On-screen Show (4:3)</PresentationFormat>
  <Paragraphs>150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主题​​</vt:lpstr>
      <vt:lpstr>“佛说稻杆经”视频5</vt:lpstr>
      <vt:lpstr>缘起法的修法</vt:lpstr>
      <vt:lpstr>4. 观想</vt:lpstr>
      <vt:lpstr>5. 祈祷</vt:lpstr>
      <vt:lpstr>6. 念缘起咒</vt:lpstr>
      <vt:lpstr>7. 观察缘起 思维一 五个规律</vt:lpstr>
      <vt:lpstr>7. 观察缘起 思维一 五个规律</vt:lpstr>
      <vt:lpstr>7. 观察缘起 思维二 缘起性空</vt:lpstr>
      <vt:lpstr>思考题</vt:lpstr>
      <vt:lpstr>7. 观察缘起 思维三 如幻如梦</vt:lpstr>
      <vt:lpstr>7. 观察缘起 思维三 如幻如梦</vt:lpstr>
      <vt:lpstr>小结</vt:lpstr>
      <vt:lpstr>7. 观察缘起 思维四 念头</vt:lpstr>
      <vt:lpstr>7. 观察缘起 思维五 念头走向 </vt:lpstr>
      <vt:lpstr>7. 观察缘起 思维六 善恶因果</vt:lpstr>
      <vt:lpstr>小结</vt:lpstr>
      <vt:lpstr>思考题</vt:lpstr>
      <vt:lpstr>回答问题</vt:lpstr>
      <vt:lpstr>回答问题</vt:lpstr>
      <vt:lpstr>回答问题</vt:lpstr>
      <vt:lpstr>回答问题</vt:lpstr>
      <vt:lpstr>回答问题</vt:lpstr>
      <vt:lpstr>思考题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佛说稻杆经视频5</dc:title>
  <dc:creator>user</dc:creator>
  <cp:lastModifiedBy>Henry Chen</cp:lastModifiedBy>
  <cp:revision>207</cp:revision>
  <dcterms:created xsi:type="dcterms:W3CDTF">2019-05-17T03:01:47Z</dcterms:created>
  <dcterms:modified xsi:type="dcterms:W3CDTF">2019-06-05T16:37:22Z</dcterms:modified>
</cp:coreProperties>
</file>