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69" r:id="rId5"/>
    <p:sldId id="260" r:id="rId6"/>
    <p:sldId id="259" r:id="rId7"/>
    <p:sldId id="258" r:id="rId8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/>
              <a:t>稻秆经第三课</a:t>
            </a:r>
            <a:endParaRPr lang="en-US" altLang="zh-C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065"/>
            <a:ext cx="10972800" cy="789940"/>
          </a:xfrm>
        </p:spPr>
        <p:txBody>
          <a:bodyPr/>
          <a:p>
            <a:br>
              <a:rPr lang="zh-CN" altLang="en-US">
                <a:sym typeface="+mn-ea"/>
              </a:rPr>
            </a:br>
            <a:r>
              <a:rPr lang="zh-CN" altLang="en-US" b="1">
                <a:sym typeface="+mn-ea"/>
              </a:rPr>
              <a:t>亦非他作（续）：因果先后存在的情况</a:t>
            </a:r>
            <a:br>
              <a:rPr lang="zh-CN" altLang="en-US" b="1"/>
            </a:br>
            <a:endParaRPr lang="zh-CN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30000"/>
              </a:lnSpc>
              <a:buFont typeface="Wingdings" panose="05000000000000000000" charset="0"/>
              <a:buChar char="v"/>
            </a:pPr>
            <a:r>
              <a:rPr lang="en-US" altLang="zh-CN" sz="2000"/>
              <a:t> </a:t>
            </a:r>
            <a:r>
              <a:rPr lang="zh-CN" altLang="en-US" sz="1800"/>
              <a:t>因在果未生，或者果在因不在，因果永远不在同一时间点上，种子无法对不存在的芽起作用。虽然在现实生活中，一小时前诞生的和一小时后诞生的东西可以同时存在，但本质上是不可以的，这只是它们连续性的体现。</a:t>
            </a:r>
            <a:endParaRPr lang="zh-CN" altLang="en-US" sz="1800"/>
          </a:p>
          <a:p>
            <a:pPr lvl="1">
              <a:lnSpc>
                <a:spcPct val="130000"/>
              </a:lnSpc>
            </a:pPr>
            <a:r>
              <a:rPr lang="zh-CN" altLang="en-US" sz="1800"/>
              <a:t>如星光的例子：由于感官造成的错觉，说明感官是不可靠的。</a:t>
            </a:r>
            <a:endParaRPr lang="zh-CN" altLang="en-US" sz="1800"/>
          </a:p>
          <a:p>
            <a:pPr lvl="1">
              <a:lnSpc>
                <a:spcPct val="130000"/>
              </a:lnSpc>
            </a:pPr>
            <a:r>
              <a:rPr lang="zh-CN" altLang="en-US" sz="1800"/>
              <a:t>屋子里的桌子、椅子、纸等等：如果没有人的视觉与意识参与的结果，当人离开后，没有桌子、椅子和纸。再比如高速转动的香火，</a:t>
            </a:r>
            <a:r>
              <a:rPr lang="en-US" altLang="zh-CN" sz="1800"/>
              <a:t>100</a:t>
            </a:r>
            <a:r>
              <a:rPr lang="zh-CN" altLang="en-US" sz="1800"/>
              <a:t>个人看是环形火圈，</a:t>
            </a:r>
            <a:r>
              <a:rPr lang="en-US" altLang="zh-CN" sz="1800"/>
              <a:t>100</a:t>
            </a:r>
            <a:r>
              <a:rPr lang="zh-CN" altLang="en-US" sz="1800"/>
              <a:t>个人离开后就不是了。</a:t>
            </a:r>
            <a:endParaRPr lang="zh-CN" altLang="en-US" sz="1800"/>
          </a:p>
          <a:p>
            <a:pPr lvl="1">
              <a:lnSpc>
                <a:spcPct val="130000"/>
              </a:lnSpc>
            </a:pPr>
            <a:r>
              <a:rPr lang="zh-CN" altLang="en-US" sz="1800"/>
              <a:t>逻辑推理的结果：他作也不存在，化学变化在宏观世界里可以理解，在微观世界里不可以的。</a:t>
            </a:r>
            <a:endParaRPr lang="zh-CN" altLang="en-US" sz="1800"/>
          </a:p>
          <a:p>
            <a:pPr lvl="1">
              <a:lnSpc>
                <a:spcPct val="130000"/>
              </a:lnSpc>
            </a:pPr>
            <a:r>
              <a:rPr lang="zh-CN" altLang="en-US" sz="1800"/>
              <a:t>佛教的结论：相由心生，相</a:t>
            </a:r>
            <a:r>
              <a:rPr lang="en-US" altLang="zh-CN" sz="1800"/>
              <a:t>-</a:t>
            </a:r>
            <a:r>
              <a:rPr lang="zh-CN" altLang="en-US" sz="1800"/>
              <a:t>万事万物，人的感官创造的幻象。</a:t>
            </a:r>
            <a:endParaRPr lang="zh-CN" altLang="en-US" sz="1800"/>
          </a:p>
          <a:p>
            <a:pPr>
              <a:lnSpc>
                <a:spcPct val="130000"/>
              </a:lnSpc>
              <a:buFont typeface="Wingdings" panose="05000000000000000000" charset="0"/>
              <a:buChar char="v"/>
            </a:pPr>
            <a:r>
              <a:rPr lang="zh-CN" altLang="en-US" sz="1800"/>
              <a:t>如何证悟空性：</a:t>
            </a:r>
            <a:endParaRPr lang="zh-CN" altLang="en-US" sz="1800"/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800"/>
              <a:t>深入观察后，发现果不是由因产生的，因和缘从来没产生过</a:t>
            </a:r>
            <a:r>
              <a:rPr lang="zh-CN" altLang="en-US" sz="1800"/>
              <a:t>果。</a:t>
            </a:r>
            <a:endParaRPr lang="zh-CN" altLang="en-US" sz="1800"/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800"/>
              <a:t>佛说谁能看到缘起谁就能见到法，谁能见到法，谁就能见到佛。深入学习观察缘起，就能证悟空性。就能见到佛的法身。</a:t>
            </a:r>
            <a:endParaRPr lang="zh-CN" altLang="en-US" sz="1800"/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zh-CN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ym typeface="+mn-ea"/>
              </a:rPr>
              <a:t>显宗的修法是，用逻辑推理思维方式，打破自己固有的错误观念，再去修，先明白理论，不断串习。逐渐由理论转成体会，从而证悟。</a:t>
            </a:r>
            <a:endParaRPr lang="zh-CN" altLang="en-US" sz="2400">
              <a:sym typeface="+mn-ea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zh-CN" altLang="en-US" sz="2400">
              <a:sym typeface="+mn-ea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zh-CN" altLang="en-US" sz="2400" b="1" u="sng"/>
              <a:t>五道：资粮道，加行道，见道，学道，成佛</a:t>
            </a:r>
            <a:endParaRPr lang="zh-CN" altLang="en-US" sz="2400" b="1" u="sng"/>
          </a:p>
          <a:p>
            <a:pPr lvl="1">
              <a:lnSpc>
                <a:spcPct val="18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ym typeface="+mn-ea"/>
              </a:rPr>
              <a:t>理论积累阶段即资粮道：对烦恼没有作用，还是跟其他不学佛的</a:t>
            </a:r>
            <a:r>
              <a:rPr lang="zh-CN" altLang="en-US" sz="2400">
                <a:sym typeface="+mn-ea"/>
              </a:rPr>
              <a:t>人</a:t>
            </a:r>
            <a:r>
              <a:rPr lang="zh-CN" altLang="en-US" sz="2400">
                <a:sym typeface="+mn-ea"/>
              </a:rPr>
              <a:t>一样。</a:t>
            </a:r>
            <a:endParaRPr lang="zh-CN" altLang="en-US" sz="2400"/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sz="2400">
                <a:sym typeface="+mn-ea"/>
              </a:rPr>
              <a:t>理论转为体会即加行道：知识变成了体验，</a:t>
            </a:r>
            <a:r>
              <a:rPr lang="zh-CN" altLang="en-US" sz="2400">
                <a:sym typeface="+mn-ea"/>
              </a:rPr>
              <a:t>比如糖的味道的例子</a:t>
            </a:r>
            <a:r>
              <a:rPr lang="zh-CN" altLang="en-US" sz="2400"/>
              <a:t>。</a:t>
            </a:r>
            <a:endParaRPr lang="zh-CN" altLang="en-US" sz="2400"/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sz="2400"/>
              <a:t>空性也是这样的过程，在禅坐中体会到空性。</a:t>
            </a:r>
            <a:endParaRPr lang="zh-CN" altLang="en-US" sz="2400"/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sz="2400"/>
              <a:t>种和芽除了同时存在和先后存在两种情况，没有第三种情况。</a:t>
            </a:r>
            <a:endParaRPr lang="zh-CN" altLang="en-US" sz="2400"/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sz="2400"/>
              <a:t>因而是：彼芽亦非自作，亦非他作。</a:t>
            </a:r>
            <a:endParaRPr lang="zh-CN" altLang="en-US" sz="2400"/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sz="2400"/>
              <a:t>非自他俱作：</a:t>
            </a:r>
            <a:r>
              <a:rPr lang="zh-CN" altLang="en-US" sz="2400">
                <a:sym typeface="+mn-ea"/>
              </a:rPr>
              <a:t>没有任何东西可以是自又是他。</a:t>
            </a:r>
            <a:endParaRPr lang="zh-CN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96925"/>
            <a:ext cx="10972800" cy="5330825"/>
          </a:xfrm>
        </p:spPr>
        <p:txBody>
          <a:bodyPr/>
          <a:p>
            <a:pPr>
              <a:lnSpc>
                <a:spcPct val="140000"/>
              </a:lnSpc>
            </a:pPr>
            <a:r>
              <a:rPr lang="zh-CN" altLang="en-US" sz="2000"/>
              <a:t>非自在作：大自在是印度外道的一个神，也不是神主宰的。</a:t>
            </a:r>
            <a:endParaRPr lang="zh-CN" altLang="en-US" sz="2000"/>
          </a:p>
          <a:p>
            <a:pPr>
              <a:lnSpc>
                <a:spcPct val="140000"/>
              </a:lnSpc>
            </a:pPr>
            <a:r>
              <a:rPr lang="zh-CN" altLang="en-US" sz="2000"/>
              <a:t>非时变：宏观世界里时间是可以变的。微观世界里时间不能独立存在，时间是建立在物质的变化的基础上的概念，如四季变化，从而产生了时间的概念。</a:t>
            </a:r>
            <a:endParaRPr lang="zh-CN" altLang="en-US" sz="2000"/>
          </a:p>
          <a:p>
            <a:pPr>
              <a:lnSpc>
                <a:spcPct val="140000"/>
              </a:lnSpc>
            </a:pPr>
            <a:r>
              <a:rPr lang="zh-CN" altLang="en-US" sz="2000"/>
              <a:t>非自性生：外道的观点，略过。</a:t>
            </a:r>
            <a:endParaRPr lang="zh-CN" altLang="en-US" sz="2000"/>
          </a:p>
          <a:p>
            <a:pPr>
              <a:lnSpc>
                <a:spcPct val="140000"/>
              </a:lnSpc>
            </a:pPr>
            <a:r>
              <a:rPr lang="zh-CN" altLang="en-US" sz="2000"/>
              <a:t>亦非</a:t>
            </a:r>
            <a:r>
              <a:rPr lang="zh-CN" altLang="en-US" sz="2000"/>
              <a:t>无因而生：也不是无因无缘而生。</a:t>
            </a:r>
            <a:endParaRPr lang="zh-CN" altLang="en-US" sz="2000"/>
          </a:p>
          <a:p>
            <a:pPr>
              <a:lnSpc>
                <a:spcPct val="140000"/>
              </a:lnSpc>
            </a:pPr>
            <a:r>
              <a:rPr lang="en-US" altLang="zh-CN" sz="2000"/>
              <a:t>“</a:t>
            </a:r>
            <a:r>
              <a:rPr lang="zh-CN" altLang="en-US" sz="2000"/>
              <a:t>唯因缘</a:t>
            </a:r>
            <a:r>
              <a:rPr lang="en-US" altLang="zh-CN" sz="2000"/>
              <a:t>”--</a:t>
            </a:r>
            <a:r>
              <a:rPr lang="zh-CN" altLang="en-US" sz="2000">
                <a:sym typeface="+mn-ea"/>
              </a:rPr>
              <a:t>因从不生果，果从不由因生。</a:t>
            </a:r>
            <a:endParaRPr lang="zh-CN" altLang="en-US" sz="2000"/>
          </a:p>
          <a:p>
            <a:pPr marL="457200" lvl="1" indent="0">
              <a:lnSpc>
                <a:spcPct val="140000"/>
              </a:lnSpc>
              <a:buNone/>
            </a:pPr>
            <a:r>
              <a:rPr lang="zh-CN" altLang="en-US" sz="2000"/>
              <a:t>只是因缘而已，反正就是这样子，没有道理讲，宏观是一个现象，微观没有理由。</a:t>
            </a:r>
            <a:endParaRPr lang="zh-CN" altLang="en-US" sz="2000"/>
          </a:p>
          <a:p>
            <a:pPr marL="457200" lvl="1" indent="0">
              <a:lnSpc>
                <a:spcPct val="140000"/>
              </a:lnSpc>
              <a:buNone/>
            </a:pPr>
            <a:r>
              <a:rPr lang="zh-CN" altLang="en-US" sz="2000"/>
              <a:t>万法皆空、因果不空：不观察是这样的，但观察后，</a:t>
            </a:r>
            <a:r>
              <a:rPr lang="zh-CN" altLang="en-US" sz="2000"/>
              <a:t>从胜意谛上看是错误的。</a:t>
            </a:r>
            <a:endParaRPr lang="zh-CN" altLang="en-US" sz="2000"/>
          </a:p>
          <a:p>
            <a:pPr lvl="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CN" altLang="en-US" sz="2000"/>
              <a:t>种灭而芽得生：六界和合时，种灭而芽生在</a:t>
            </a:r>
            <a:r>
              <a:rPr lang="zh-CN" altLang="en-US" sz="2000">
                <a:sym typeface="+mn-ea"/>
              </a:rPr>
              <a:t>宏观层面上是成立的。</a:t>
            </a:r>
            <a:endParaRPr lang="zh-CN" altLang="en-US" sz="2000">
              <a:sym typeface="+mn-ea"/>
            </a:endParaRPr>
          </a:p>
          <a:p>
            <a:pPr lvl="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CN" altLang="en-US" sz="2000"/>
              <a:t>是故应如是观外因缘缘相应义：佛教的世界观</a:t>
            </a:r>
            <a:r>
              <a:rPr lang="en-US" altLang="zh-CN" sz="2000"/>
              <a:t>-</a:t>
            </a:r>
            <a:r>
              <a:rPr lang="zh-CN" altLang="en-US" sz="2000"/>
              <a:t>外缘起</a:t>
            </a:r>
            <a:endParaRPr lang="zh-CN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/>
              <a:t>外因缘法的五种原则</a:t>
            </a:r>
            <a:endParaRPr lang="zh-CN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lnSpc>
                <a:spcPct val="160000"/>
              </a:lnSpc>
              <a:buNone/>
            </a:pPr>
            <a:r>
              <a:rPr lang="zh-CN" altLang="en-US" sz="2800" b="1">
                <a:solidFill>
                  <a:srgbClr val="C00000"/>
                </a:solidFill>
              </a:rPr>
              <a:t>不常，不断，不移，从于</a:t>
            </a:r>
            <a:r>
              <a:rPr lang="zh-CN" altLang="en-US" sz="2800" b="1">
                <a:solidFill>
                  <a:srgbClr val="C00000"/>
                </a:solidFill>
              </a:rPr>
              <a:t>小因而生大果，与彼相似</a:t>
            </a:r>
            <a:endParaRPr lang="zh-CN" altLang="en-US" sz="2800" b="1">
              <a:solidFill>
                <a:srgbClr val="C00000"/>
              </a:solidFill>
            </a:endParaRPr>
          </a:p>
          <a:p>
            <a:pPr>
              <a:lnSpc>
                <a:spcPct val="160000"/>
              </a:lnSpc>
              <a:buFont typeface="Wingdings" panose="05000000000000000000" charset="0"/>
              <a:buChar char="Ø"/>
            </a:pPr>
            <a:r>
              <a:rPr lang="zh-CN" altLang="en-US" sz="2000" b="1">
                <a:solidFill>
                  <a:schemeClr val="tx1"/>
                </a:solidFill>
              </a:rPr>
              <a:t>与彼相似：果是相似的，如善有善报，恶有恶报</a:t>
            </a:r>
            <a:endParaRPr lang="zh-CN" altLang="en-US" sz="2800" b="1">
              <a:solidFill>
                <a:srgbClr val="C00000"/>
              </a:solidFill>
            </a:endParaRPr>
          </a:p>
          <a:p>
            <a:pPr>
              <a:lnSpc>
                <a:spcPct val="16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不常：</a:t>
            </a:r>
            <a:endParaRPr lang="zh-CN" altLang="en-US" sz="2400"/>
          </a:p>
          <a:p>
            <a:pPr lvl="1">
              <a:lnSpc>
                <a:spcPct val="130000"/>
              </a:lnSpc>
              <a:buFont typeface="Wingdings" panose="05000000000000000000" charset="0"/>
              <a:buChar char="ü"/>
            </a:pPr>
            <a:r>
              <a:rPr lang="en-US" altLang="zh-CN" sz="2100"/>
              <a:t>“</a:t>
            </a:r>
            <a:r>
              <a:rPr lang="zh-CN" altLang="en-US" sz="2000"/>
              <a:t>常</a:t>
            </a:r>
            <a:r>
              <a:rPr lang="en-US" altLang="zh-CN" sz="2000"/>
              <a:t>”--</a:t>
            </a:r>
            <a:r>
              <a:rPr lang="zh-CN" altLang="en-US" sz="2000"/>
              <a:t>不能有任何变化。</a:t>
            </a:r>
            <a:endParaRPr lang="zh-CN" altLang="en-US" sz="2000"/>
          </a:p>
          <a:p>
            <a:pPr lvl="1">
              <a:lnSpc>
                <a:spcPct val="130000"/>
              </a:lnSpc>
              <a:buFont typeface="Wingdings" panose="05000000000000000000" charset="0"/>
              <a:buChar char="ü"/>
            </a:pPr>
            <a:r>
              <a:rPr lang="zh-CN" altLang="en-US" sz="2000"/>
              <a:t>芽和种是不同的东西，形状、颜色都不同。</a:t>
            </a:r>
            <a:endParaRPr lang="zh-CN" altLang="en-US" sz="2000"/>
          </a:p>
          <a:p>
            <a:pPr marL="914400" lvl="2" indent="0">
              <a:lnSpc>
                <a:spcPct val="130000"/>
              </a:lnSpc>
              <a:buNone/>
            </a:pPr>
            <a:r>
              <a:rPr lang="zh-CN" altLang="en-US" sz="2000"/>
              <a:t>种灭而芽生是宏观世界的结论，在微观世界里，既不是种灭芽生，也不是种在芽生。但是又说种坏时而芽得生，这是分别在胜意谛和世俗谛角度说的。</a:t>
            </a:r>
            <a:endParaRPr lang="zh-CN" altLang="en-US" sz="2000"/>
          </a:p>
          <a:p>
            <a:pPr lvl="1">
              <a:lnSpc>
                <a:spcPct val="130000"/>
              </a:lnSpc>
              <a:buFont typeface="Wingdings" panose="05000000000000000000" charset="0"/>
              <a:buChar char="ü"/>
            </a:pPr>
            <a:r>
              <a:rPr lang="zh-CN" altLang="en-US" sz="2000"/>
              <a:t>佛经的这些理论都不是教条的，给我们留下了很大的思维空间，我们要勇于去观察、去思考，《入中论》，《中观论》等，都是从佛经中的一两句中延申出来的。闻思修是学佛的重点和核心。</a:t>
            </a:r>
            <a:endParaRPr lang="zh-CN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思考题：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514350" indent="-514350">
              <a:buAutoNum type="arabicPeriod"/>
            </a:pPr>
            <a:r>
              <a:rPr lang="zh-CN" altLang="en-US"/>
              <a:t>什么是缘起性空？</a:t>
            </a:r>
            <a:endParaRPr lang="zh-CN" altLang="en-US"/>
          </a:p>
          <a:p>
            <a:pPr marL="514350" indent="-514350">
              <a:buAutoNum type="arabicPeriod"/>
            </a:pPr>
            <a:r>
              <a:rPr lang="zh-CN" altLang="en-US"/>
              <a:t>为什么说</a:t>
            </a:r>
            <a:r>
              <a:rPr lang="en-US" altLang="zh-CN"/>
              <a:t>“</a:t>
            </a:r>
            <a:r>
              <a:rPr lang="zh-CN" altLang="en-US"/>
              <a:t>万法皆空，因果不空</a:t>
            </a:r>
            <a:r>
              <a:rPr lang="en-US" altLang="zh-CN"/>
              <a:t>”</a:t>
            </a:r>
            <a:r>
              <a:rPr lang="zh-CN" altLang="en-US"/>
              <a:t>是错误的？</a:t>
            </a:r>
            <a:endParaRPr lang="zh-CN" altLang="en-US"/>
          </a:p>
          <a:p>
            <a:pPr marL="514350" indent="-514350">
              <a:buAutoNum type="arabicPeriod"/>
            </a:pPr>
            <a:r>
              <a:rPr lang="zh-CN" altLang="en-US"/>
              <a:t>什么是相由心生？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514350" indent="-514350">
              <a:buAutoNum type="arabicPeriod"/>
            </a:pPr>
            <a:endParaRPr lang="zh-CN" altLang="en-US"/>
          </a:p>
          <a:p>
            <a:pPr marL="514350" indent="-514350">
              <a:buAutoNum type="arabicPeriod"/>
            </a:pP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1158</Words>
  <Application>WPS Presentation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Wingdings</vt:lpstr>
      <vt:lpstr>Microsoft YaHei</vt:lpstr>
      <vt:lpstr>Arial Unicode MS</vt:lpstr>
      <vt:lpstr>Calibri</vt:lpstr>
      <vt:lpstr>Blue Waves</vt:lpstr>
      <vt:lpstr>稻秆经第三课</vt:lpstr>
      <vt:lpstr> 亦非他作（续）：因果先后存在的情况 </vt:lpstr>
      <vt:lpstr>PowerPoint 演示文稿</vt:lpstr>
      <vt:lpstr>亦非自他俱作。。。</vt:lpstr>
      <vt:lpstr>外因缘法的五种道理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稻秆经第三课</dc:title>
  <dc:creator>Sarah</dc:creator>
  <cp:lastModifiedBy>Sarah</cp:lastModifiedBy>
  <cp:revision>4</cp:revision>
  <dcterms:created xsi:type="dcterms:W3CDTF">2019-04-08T04:26:00Z</dcterms:created>
  <dcterms:modified xsi:type="dcterms:W3CDTF">2019-04-09T06:11:24Z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1033-10.2.0.7587</vt:lpwstr>
  </property>
</Properties>
</file>