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6" y="-237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928934"/>
            <a:ext cx="7772400" cy="1571636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4500570"/>
            <a:ext cx="5214974" cy="1500198"/>
          </a:xfrm>
        </p:spPr>
        <p:txBody>
          <a:bodyPr lIns="108000" rIns="90000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>
            <a:lvl1pPr marL="0" indent="0" algn="l">
              <a:buNone/>
              <a:defRPr sz="2800" b="1">
                <a:solidFill>
                  <a:schemeClr val="tx1">
                    <a:tint val="8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2910" y="6357958"/>
            <a:ext cx="2133600" cy="365125"/>
          </a:xfrm>
        </p:spPr>
        <p:txBody>
          <a:bodyPr/>
          <a:lstStyle/>
          <a:p>
            <a:fld id="{CEBD57D1-CAE5-44D8-B55F-8B47EC4B2D9F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7958"/>
            <a:ext cx="2895600" cy="365125"/>
          </a:xfrm>
        </p:spPr>
        <p:txBody>
          <a:bodyPr/>
          <a:lstStyle/>
          <a:p>
            <a:endParaRPr kumimoji="0"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12" y="6357958"/>
            <a:ext cx="2133600" cy="365125"/>
          </a:xfrm>
        </p:spPr>
        <p:txBody>
          <a:bodyPr/>
          <a:lstStyle/>
          <a:p>
            <a:fld id="{44F128CE-BF8C-4AE0-9E3F-D2C4B51123A6}" type="slidenum">
              <a:rPr kumimoji="0" lang="zh-CN" alt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57D1-CAE5-44D8-B55F-8B47EC4B2D9F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28CE-BF8C-4AE0-9E3F-D2C4B51123A6}" type="slidenum">
              <a:rPr kumimoji="0" lang="zh-CN" alt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>
                <a:effectLst>
                  <a:outerShdw blurRad="38100" dist="38100" dir="18900000" algn="tl">
                    <a:schemeClr val="tx2"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57D1-CAE5-44D8-B55F-8B47EC4B2D9F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28CE-BF8C-4AE0-9E3F-D2C4B51123A6}" type="slidenum">
              <a:rPr kumimoji="0" lang="zh-CN" alt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57D1-CAE5-44D8-B55F-8B47EC4B2D9F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28CE-BF8C-4AE0-9E3F-D2C4B51123A6}" type="slidenum">
              <a:rPr kumimoji="0" lang="zh-CN" alt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38495"/>
            <a:ext cx="7772400" cy="1362075"/>
          </a:xfrm>
        </p:spPr>
        <p:txBody>
          <a:bodyPr anchor="b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>
            <a:lvl1pPr algn="l">
              <a:defRPr sz="4000" b="1" cap="all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048" y="4519636"/>
            <a:ext cx="4616836" cy="1481137"/>
          </a:xfrm>
        </p:spPr>
        <p:txBody>
          <a:bodyPr anchor="t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>
            <a:lvl1pPr marL="0" indent="0">
              <a:buNone/>
              <a:defRPr sz="2000" b="1">
                <a:solidFill>
                  <a:schemeClr val="tx1">
                    <a:tint val="8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9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9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9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9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4348" y="6356350"/>
            <a:ext cx="2133600" cy="365125"/>
          </a:xfrm>
        </p:spPr>
        <p:txBody>
          <a:bodyPr/>
          <a:lstStyle/>
          <a:p>
            <a:fld id="{CEBD57D1-CAE5-44D8-B55F-8B47EC4B2D9F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57950" y="6356350"/>
            <a:ext cx="2133600" cy="365125"/>
          </a:xfrm>
        </p:spPr>
        <p:txBody>
          <a:bodyPr/>
          <a:lstStyle/>
          <a:p>
            <a:fld id="{44F128CE-BF8C-4AE0-9E3F-D2C4B51123A6}" type="slidenum">
              <a:rPr kumimoji="0" lang="zh-CN" alt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57D1-CAE5-44D8-B55F-8B47EC4B2D9F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28CE-BF8C-4AE0-9E3F-D2C4B51123A6}" type="slidenum">
              <a:rPr kumimoji="0" lang="zh-CN" alt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3">
              <a:tint val="60000"/>
              <a:alpha val="60000"/>
            </a:schemeClr>
          </a:soli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solidFill>
            <a:schemeClr val="accent3">
              <a:tint val="40000"/>
              <a:alpha val="60000"/>
            </a:schemeClr>
          </a:solidFill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2">
              <a:tint val="60000"/>
              <a:alpha val="60000"/>
            </a:schemeClr>
          </a:soli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solidFill>
            <a:schemeClr val="accent2">
              <a:tint val="40000"/>
              <a:alpha val="60000"/>
            </a:schemeClr>
          </a:solidFill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57D1-CAE5-44D8-B55F-8B47EC4B2D9F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28CE-BF8C-4AE0-9E3F-D2C4B51123A6}" type="slidenum">
              <a:rPr kumimoji="0" lang="zh-CN" alt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57D1-CAE5-44D8-B55F-8B47EC4B2D9F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28CE-BF8C-4AE0-9E3F-D2C4B51123A6}" type="slidenum">
              <a:rPr kumimoji="0" lang="zh-CN" alt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57D1-CAE5-44D8-B55F-8B47EC4B2D9F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28CE-BF8C-4AE0-9E3F-D2C4B51123A6}" type="slidenum">
              <a:rPr kumimoji="0" lang="zh-CN" alt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4800"/>
          </a:xfrm>
        </p:spPr>
        <p:txBody>
          <a:bodyPr anchor="ctr"/>
          <a:lstStyle>
            <a:lvl1pPr algn="r"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28737"/>
            <a:ext cx="3008313" cy="4697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57D1-CAE5-44D8-B55F-8B47EC4B2D9F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28CE-BF8C-4AE0-9E3F-D2C4B51123A6}" type="slidenum">
              <a:rPr kumimoji="0" lang="zh-CN" alt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527" y="5027221"/>
            <a:ext cx="8229600" cy="1144800"/>
          </a:xfrm>
        </p:spPr>
        <p:txBody>
          <a:bodyPr anchor="ctr"/>
          <a:lstStyle>
            <a:lvl1pPr algn="r"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539" y="615435"/>
            <a:ext cx="5486400" cy="4313764"/>
          </a:xfrm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2198" y="616289"/>
            <a:ext cx="2617440" cy="43128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57D1-CAE5-44D8-B55F-8B47EC4B2D9F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28CE-BF8C-4AE0-9E3F-D2C4B51123A6}" type="slidenum">
              <a:rPr kumimoji="0" lang="zh-CN" alt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D57D1-CAE5-44D8-B55F-8B47EC4B2D9F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128CE-BF8C-4AE0-9E3F-D2C4B51123A6}" type="slidenum">
              <a:rPr kumimoji="0" lang="zh-CN" altLang="en-US" smtClean="0"/>
              <a:pPr/>
              <a:t>‹#›</a:t>
            </a:fld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effectLst>
            <a:outerShdw blurRad="38100" dist="38100" dir="2700000" algn="tl">
              <a:schemeClr val="tx2"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>
            <a:tint val="90000"/>
          </a:schemeClr>
        </a:buClr>
        <a:buSzPct val="60000"/>
        <a:buFont typeface="Wingdings"/>
        <a:buChar char="u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SzPct val="60000"/>
        <a:buFont typeface="Arial"/>
        <a:buChar char="►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>
            <a:shade val="75000"/>
          </a:schemeClr>
        </a:buClr>
        <a:buSzPct val="60000"/>
        <a:buFont typeface="Wingdings"/>
        <a:buChar char="Ø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70000"/>
        <a:buFont typeface="Arial"/>
        <a:buChar char="◊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70000"/>
        <a:buFont typeface="Arial"/>
        <a:buChar char="&gt;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8382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从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佛说稻秆经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谈佛教人生观和世界观</a:t>
            </a:r>
            <a:r>
              <a:rPr lang="en-US" altLang="zh-CN" dirty="0" smtClean="0"/>
              <a:t>-</a:t>
            </a:r>
            <a:r>
              <a:rPr lang="zh-CN" altLang="en-US" dirty="0" smtClean="0"/>
              <a:t>上期回顾</a:t>
            </a:r>
            <a:br>
              <a:rPr lang="zh-CN" alt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2438400"/>
            <a:ext cx="7967690" cy="356236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</a:rPr>
              <a:t>为什么要讲这部经</a:t>
            </a:r>
          </a:p>
          <a:p>
            <a:r>
              <a:rPr lang="zh-CN" altLang="en-US" dirty="0" smtClean="0">
                <a:solidFill>
                  <a:schemeClr val="tx1"/>
                </a:solidFill>
              </a:rPr>
              <a:t>这个佛经里面就讲了佛教的非常重要的一个思想</a:t>
            </a:r>
          </a:p>
          <a:p>
            <a:r>
              <a:rPr lang="zh-CN" altLang="en-US" dirty="0" smtClean="0">
                <a:solidFill>
                  <a:schemeClr val="tx1"/>
                </a:solidFill>
              </a:rPr>
              <a:t>佛教的人生观</a:t>
            </a:r>
            <a:r>
              <a:rPr lang="en-US" altLang="zh-CN" dirty="0" smtClean="0">
                <a:solidFill>
                  <a:schemeClr val="tx1"/>
                </a:solidFill>
              </a:rPr>
              <a:t>——</a:t>
            </a:r>
            <a:r>
              <a:rPr lang="zh-CN" altLang="en-US" dirty="0" smtClean="0">
                <a:solidFill>
                  <a:schemeClr val="tx1"/>
                </a:solidFill>
              </a:rPr>
              <a:t>十二缘起；</a:t>
            </a:r>
          </a:p>
          <a:p>
            <a:r>
              <a:rPr lang="zh-CN" altLang="en-US" dirty="0" smtClean="0">
                <a:solidFill>
                  <a:schemeClr val="tx1"/>
                </a:solidFill>
              </a:rPr>
              <a:t>还有就是佛教的世界观，外在的因缘，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CN" altLang="en-US" sz="3600" b="1" dirty="0" smtClean="0"/>
              <a:t>缘起的分类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zh-CN" altLang="en-US" dirty="0" smtClean="0"/>
              <a:t>    </a:t>
            </a:r>
            <a:r>
              <a:rPr lang="zh-CN" altLang="en-US" b="1" dirty="0" smtClean="0"/>
              <a:t>因缘法有两种：</a:t>
            </a:r>
            <a:endParaRPr lang="en-US" altLang="zh-CN" b="1" dirty="0" smtClean="0"/>
          </a:p>
          <a:p>
            <a:r>
              <a:rPr lang="en-US" altLang="zh-CN" b="1" dirty="0" smtClean="0"/>
              <a:t>1</a:t>
            </a:r>
            <a:r>
              <a:rPr lang="zh-CN" altLang="en-US" b="1" dirty="0" smtClean="0"/>
              <a:t>）</a:t>
            </a:r>
            <a:r>
              <a:rPr lang="zh-CN" altLang="en-US" b="1" dirty="0" smtClean="0">
                <a:solidFill>
                  <a:srgbClr val="FF0000"/>
                </a:solidFill>
              </a:rPr>
              <a:t>因相应：</a:t>
            </a:r>
            <a:r>
              <a:rPr lang="zh-CN" altLang="en-US" b="1" dirty="0" smtClean="0"/>
              <a:t>就是跟“因”有关系的</a:t>
            </a:r>
            <a:endParaRPr lang="en-US" altLang="zh-CN" b="1" dirty="0" smtClean="0"/>
          </a:p>
          <a:p>
            <a:r>
              <a:rPr lang="en-US" altLang="zh-CN" b="1" dirty="0" smtClean="0"/>
              <a:t>2</a:t>
            </a:r>
            <a:r>
              <a:rPr lang="zh-CN" altLang="en-US" b="1" dirty="0" smtClean="0"/>
              <a:t>）</a:t>
            </a:r>
            <a:r>
              <a:rPr lang="zh-CN" altLang="en-US" b="1" dirty="0" smtClean="0">
                <a:solidFill>
                  <a:srgbClr val="FF0000"/>
                </a:solidFill>
              </a:rPr>
              <a:t>缘相应：</a:t>
            </a:r>
            <a:r>
              <a:rPr lang="zh-CN" altLang="en-US" b="1" dirty="0" smtClean="0"/>
              <a:t>就是跟“缘”有关系的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    再分两种是</a:t>
            </a:r>
            <a:endParaRPr lang="en-US" altLang="zh-CN" b="1" dirty="0" smtClean="0"/>
          </a:p>
          <a:p>
            <a:r>
              <a:rPr lang="en-US" altLang="zh-CN" b="1" dirty="0" smtClean="0"/>
              <a:t>3</a:t>
            </a:r>
            <a:r>
              <a:rPr lang="zh-CN" altLang="en-US" b="1" dirty="0" smtClean="0"/>
              <a:t>）</a:t>
            </a:r>
            <a:r>
              <a:rPr lang="zh-CN" altLang="en-US" b="1" dirty="0" smtClean="0">
                <a:solidFill>
                  <a:srgbClr val="FF0000"/>
                </a:solidFill>
              </a:rPr>
              <a:t>外在的</a:t>
            </a:r>
            <a:r>
              <a:rPr lang="zh-CN" altLang="en-US" b="1" dirty="0" smtClean="0"/>
              <a:t>因相应和缘相应</a:t>
            </a:r>
            <a:endParaRPr lang="en-US" altLang="zh-CN" b="1" dirty="0" smtClean="0"/>
          </a:p>
          <a:p>
            <a:r>
              <a:rPr lang="en-US" altLang="zh-CN" b="1" dirty="0" smtClean="0"/>
              <a:t>4</a:t>
            </a:r>
            <a:r>
              <a:rPr lang="zh-CN" altLang="en-US" b="1" dirty="0" smtClean="0"/>
              <a:t>）</a:t>
            </a:r>
            <a:r>
              <a:rPr lang="zh-CN" altLang="en-US" b="1" dirty="0" smtClean="0">
                <a:solidFill>
                  <a:srgbClr val="FF0000"/>
                </a:solidFill>
              </a:rPr>
              <a:t>内在的</a:t>
            </a:r>
            <a:r>
              <a:rPr lang="zh-CN" altLang="en-US" b="1" dirty="0" smtClean="0"/>
              <a:t>因相应和缘相应，</a:t>
            </a:r>
            <a:endParaRPr lang="en-US" altLang="zh-CN" b="1" dirty="0" smtClean="0"/>
          </a:p>
          <a:p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什么叫作“</a:t>
            </a:r>
            <a:r>
              <a:rPr lang="zh-CN" altLang="en-US" b="1" dirty="0" smtClean="0">
                <a:solidFill>
                  <a:srgbClr val="FF0000"/>
                </a:solidFill>
              </a:rPr>
              <a:t>因</a:t>
            </a:r>
            <a:r>
              <a:rPr lang="zh-CN" altLang="en-US" b="1" dirty="0" smtClean="0"/>
              <a:t>”，什么叫作“</a:t>
            </a:r>
            <a:r>
              <a:rPr lang="zh-CN" altLang="en-US" b="1" dirty="0" smtClean="0">
                <a:solidFill>
                  <a:srgbClr val="FF0000"/>
                </a:solidFill>
              </a:rPr>
              <a:t>缘</a:t>
            </a:r>
            <a:r>
              <a:rPr lang="zh-CN" altLang="en-US" b="1" dirty="0" smtClean="0"/>
              <a:t>”。“因”就是直接产生“果”，</a:t>
            </a:r>
            <a:r>
              <a:rPr lang="zh-CN" altLang="en-US" b="1" dirty="0" smtClean="0">
                <a:solidFill>
                  <a:srgbClr val="FF0000"/>
                </a:solidFill>
              </a:rPr>
              <a:t>直接发挥作用的</a:t>
            </a:r>
            <a:r>
              <a:rPr lang="zh-CN" altLang="en-US" b="1" dirty="0" smtClean="0"/>
              <a:t>，</a:t>
            </a:r>
            <a:r>
              <a:rPr lang="zh-CN" altLang="en-US" b="1" dirty="0" smtClean="0">
                <a:solidFill>
                  <a:srgbClr val="FF0000"/>
                </a:solidFill>
              </a:rPr>
              <a:t>叫作“因”</a:t>
            </a:r>
            <a:r>
              <a:rPr lang="zh-CN" altLang="en-US" b="1" dirty="0" smtClean="0"/>
              <a:t>。产生“果”间</a:t>
            </a:r>
            <a:r>
              <a:rPr lang="zh-CN" altLang="en-US" b="1" dirty="0" smtClean="0">
                <a:solidFill>
                  <a:srgbClr val="FF0000"/>
                </a:solidFill>
              </a:rPr>
              <a:t>接的发挥作用的，叫作“缘</a:t>
            </a:r>
            <a:r>
              <a:rPr lang="zh-CN" altLang="en-US" b="1" dirty="0" smtClean="0"/>
              <a:t>”，比如说，发芽，直接产生作用的就是它的种子，有了种子就会发芽，所以，这有直接的关系，所以叫作“因”；然后温度、湿度、空间，那么这些是间接的有关系，所以叫作“缘”。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CN" altLang="en-US" dirty="0" smtClean="0"/>
              <a:t>外在的因相应法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sz="3300" b="1" dirty="0" smtClean="0"/>
              <a:t>佛教除了这个客观的因素，还有一些我们看不见的因素以外</a:t>
            </a:r>
            <a:r>
              <a:rPr lang="en-US" altLang="zh-CN" sz="3300" b="1" dirty="0" smtClean="0"/>
              <a:t>——</a:t>
            </a:r>
            <a:r>
              <a:rPr lang="zh-CN" altLang="en-US" sz="3300" b="1" dirty="0" smtClean="0"/>
              <a:t>否定了很多其他的宗教里面所讲的，一些鬼、神之类的东西。</a:t>
            </a:r>
            <a:endParaRPr lang="en-US" altLang="zh-CN" sz="3300" b="1" dirty="0" smtClean="0"/>
          </a:p>
          <a:p>
            <a:r>
              <a:rPr lang="zh-CN" altLang="en-US" sz="3300" b="1" dirty="0" smtClean="0"/>
              <a:t>跟因有关系的，叫作因相应</a:t>
            </a:r>
            <a:endParaRPr lang="en-US" altLang="zh-CN" sz="3300" b="1" dirty="0" smtClean="0"/>
          </a:p>
          <a:p>
            <a:r>
              <a:rPr lang="zh-CN" altLang="en-US" sz="3300" b="1" dirty="0" smtClean="0"/>
              <a:t>从</a:t>
            </a:r>
            <a:r>
              <a:rPr lang="zh-CN" altLang="en-US" sz="3300" b="1" dirty="0" smtClean="0">
                <a:solidFill>
                  <a:srgbClr val="FF0000"/>
                </a:solidFill>
              </a:rPr>
              <a:t>种生芽</a:t>
            </a:r>
            <a:r>
              <a:rPr lang="en-US" altLang="zh-CN" sz="3300" b="1" dirty="0" smtClean="0"/>
              <a:t>,</a:t>
            </a:r>
            <a:r>
              <a:rPr lang="zh-CN" altLang="en-US" sz="3300" b="1" dirty="0" smtClean="0"/>
              <a:t>从</a:t>
            </a:r>
            <a:r>
              <a:rPr lang="zh-CN" altLang="en-US" sz="3300" b="1" dirty="0" smtClean="0">
                <a:solidFill>
                  <a:srgbClr val="FF0000"/>
                </a:solidFill>
              </a:rPr>
              <a:t>芽生叶</a:t>
            </a:r>
            <a:r>
              <a:rPr lang="en-US" altLang="zh-CN" sz="3300" b="1" dirty="0" smtClean="0"/>
              <a:t>,</a:t>
            </a:r>
            <a:r>
              <a:rPr lang="zh-CN" altLang="en-US" sz="3300" b="1" dirty="0" smtClean="0"/>
              <a:t>从</a:t>
            </a:r>
            <a:r>
              <a:rPr lang="zh-CN" altLang="en-US" sz="3300" b="1" dirty="0" smtClean="0">
                <a:solidFill>
                  <a:srgbClr val="FF0000"/>
                </a:solidFill>
              </a:rPr>
              <a:t>叶生茎</a:t>
            </a:r>
            <a:r>
              <a:rPr lang="en-US" altLang="zh-CN" sz="3300" b="1" dirty="0" smtClean="0"/>
              <a:t>,</a:t>
            </a:r>
            <a:r>
              <a:rPr lang="zh-CN" altLang="en-US" sz="3300" b="1" dirty="0" smtClean="0"/>
              <a:t>从</a:t>
            </a:r>
            <a:r>
              <a:rPr lang="zh-CN" altLang="en-US" sz="3300" b="1" dirty="0" smtClean="0">
                <a:solidFill>
                  <a:srgbClr val="FF0000"/>
                </a:solidFill>
              </a:rPr>
              <a:t>茎生节</a:t>
            </a:r>
            <a:r>
              <a:rPr lang="en-US" altLang="zh-CN" sz="3300" b="1" dirty="0" smtClean="0"/>
              <a:t>,</a:t>
            </a:r>
            <a:r>
              <a:rPr lang="zh-CN" altLang="en-US" sz="3300" b="1" dirty="0" smtClean="0"/>
              <a:t>从</a:t>
            </a:r>
            <a:r>
              <a:rPr lang="zh-CN" altLang="en-US" sz="3300" b="1" dirty="0" smtClean="0">
                <a:solidFill>
                  <a:srgbClr val="FF0000"/>
                </a:solidFill>
              </a:rPr>
              <a:t>节生穗</a:t>
            </a:r>
            <a:r>
              <a:rPr lang="en-US" altLang="zh-CN" sz="3300" b="1" dirty="0" smtClean="0"/>
              <a:t>,</a:t>
            </a:r>
            <a:r>
              <a:rPr lang="zh-CN" altLang="en-US" sz="3300" b="1" dirty="0" smtClean="0"/>
              <a:t>从</a:t>
            </a:r>
            <a:r>
              <a:rPr lang="zh-CN" altLang="en-US" sz="3300" b="1" dirty="0" smtClean="0">
                <a:solidFill>
                  <a:srgbClr val="FF0000"/>
                </a:solidFill>
              </a:rPr>
              <a:t>穗生花</a:t>
            </a:r>
            <a:r>
              <a:rPr lang="en-US" altLang="zh-CN" sz="3300" b="1" dirty="0" smtClean="0"/>
              <a:t>,</a:t>
            </a:r>
            <a:r>
              <a:rPr lang="zh-CN" altLang="en-US" sz="3300" b="1" dirty="0" smtClean="0"/>
              <a:t>从</a:t>
            </a:r>
            <a:r>
              <a:rPr lang="zh-CN" altLang="en-US" sz="3300" b="1" dirty="0" smtClean="0">
                <a:solidFill>
                  <a:srgbClr val="FF0000"/>
                </a:solidFill>
              </a:rPr>
              <a:t>花生实</a:t>
            </a:r>
            <a:r>
              <a:rPr lang="en-US" altLang="zh-CN" sz="3300" b="1" dirty="0" smtClean="0">
                <a:solidFill>
                  <a:srgbClr val="FF0000"/>
                </a:solidFill>
              </a:rPr>
              <a:t>,</a:t>
            </a:r>
          </a:p>
          <a:p>
            <a:pPr>
              <a:buNone/>
            </a:pPr>
            <a:r>
              <a:rPr lang="zh-CN" altLang="en-US" sz="3300" b="1" dirty="0" smtClean="0"/>
              <a:t>从种子到最后的果实，这个中间的一系列的发育的过程，都叫作因相应的缘起；这前前都是后后的因。</a:t>
            </a:r>
            <a:endParaRPr lang="en-US" altLang="zh-CN" sz="3300" b="1" dirty="0" smtClean="0"/>
          </a:p>
          <a:p>
            <a:pPr>
              <a:buNone/>
            </a:pPr>
            <a:endParaRPr lang="en-US" altLang="zh-CN" sz="3300" b="1" dirty="0" smtClean="0"/>
          </a:p>
          <a:p>
            <a:pPr>
              <a:buNone/>
            </a:pPr>
            <a:r>
              <a:rPr lang="zh-CN" altLang="en-US" sz="3300" b="1" dirty="0" smtClean="0"/>
              <a:t>若</a:t>
            </a:r>
            <a:r>
              <a:rPr lang="zh-CN" altLang="en-US" sz="3300" b="1" dirty="0" smtClean="0">
                <a:solidFill>
                  <a:srgbClr val="FF0000"/>
                </a:solidFill>
              </a:rPr>
              <a:t>无有种</a:t>
            </a:r>
            <a:r>
              <a:rPr lang="en-US" altLang="zh-CN" sz="3300" b="1" dirty="0" smtClean="0"/>
              <a:t>,</a:t>
            </a:r>
            <a:r>
              <a:rPr lang="zh-CN" altLang="en-US" sz="3300" b="1" dirty="0" smtClean="0">
                <a:solidFill>
                  <a:srgbClr val="FF0000"/>
                </a:solidFill>
              </a:rPr>
              <a:t>芽即不生</a:t>
            </a:r>
            <a:r>
              <a:rPr lang="en-US" altLang="zh-CN" sz="3300" b="1" dirty="0" smtClean="0">
                <a:solidFill>
                  <a:srgbClr val="FF0000"/>
                </a:solidFill>
              </a:rPr>
              <a:t>…</a:t>
            </a:r>
            <a:r>
              <a:rPr lang="zh-CN" altLang="en-US" sz="3300" b="1" dirty="0" smtClean="0"/>
              <a:t>乃至若</a:t>
            </a:r>
            <a:r>
              <a:rPr lang="zh-CN" altLang="en-US" sz="3300" b="1" dirty="0" smtClean="0">
                <a:solidFill>
                  <a:srgbClr val="FF0000"/>
                </a:solidFill>
              </a:rPr>
              <a:t>无有花</a:t>
            </a:r>
            <a:r>
              <a:rPr lang="en-US" altLang="zh-CN" sz="3300" b="1" dirty="0" smtClean="0"/>
              <a:t>,</a:t>
            </a:r>
            <a:r>
              <a:rPr lang="zh-CN" altLang="en-US" sz="3300" b="1" dirty="0" smtClean="0">
                <a:solidFill>
                  <a:srgbClr val="FF0000"/>
                </a:solidFill>
              </a:rPr>
              <a:t>实亦不生</a:t>
            </a:r>
            <a:r>
              <a:rPr lang="zh-CN" altLang="en-US" sz="3300" b="1" dirty="0" smtClean="0"/>
              <a:t>。</a:t>
            </a:r>
            <a:endParaRPr lang="en-US" altLang="zh-CN" sz="3300" dirty="0" smtClean="0"/>
          </a:p>
          <a:p>
            <a:pPr>
              <a:buNone/>
            </a:pPr>
            <a:r>
              <a:rPr lang="zh-CN" altLang="en-US" sz="3400" dirty="0" smtClean="0"/>
              <a:t>     </a:t>
            </a:r>
            <a:r>
              <a:rPr lang="zh-CN" altLang="en-US" sz="3400" b="1" dirty="0" smtClean="0"/>
              <a:t>没有造物主，没有万能神，只有它自己的因和缘。没有它的因缘，这个果自然也就不会产生。除了这么简单的一个因缘以外，没有什么。所以我们看到的、听到的一切，都是一个很简单的因果当中产生。</a:t>
            </a:r>
            <a:endParaRPr lang="en-US" altLang="zh-CN" sz="34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ctr"/>
            <a:r>
              <a:rPr lang="zh-CN" altLang="en-US" sz="3200" dirty="0" smtClean="0"/>
              <a:t>欲想除苦　从因缘改变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b="1" dirty="0" smtClean="0"/>
              <a:t>因不是准备好，想要产生一个果；果也不会想我是从这个因当中产生？仅仅是一个因缘</a:t>
            </a:r>
            <a:r>
              <a:rPr lang="en-US" altLang="zh-CN" b="1" dirty="0" smtClean="0"/>
              <a:t>——</a:t>
            </a:r>
            <a:r>
              <a:rPr lang="zh-CN" altLang="en-US" b="1" dirty="0" smtClean="0"/>
              <a:t>物质的因缘和合。这意思是说：这个世界不是某一个人，或者是某一个神故意要创造一个这样子的世界，我要让人类受苦，我要惩罚某一个人或者是某一个族群等等，没有这样子！</a:t>
            </a:r>
            <a:r>
              <a:rPr lang="zh-CN" altLang="en-US" b="1" dirty="0" smtClean="0">
                <a:solidFill>
                  <a:srgbClr val="FF0000"/>
                </a:solidFill>
              </a:rPr>
              <a:t>万事万物都是因缘产生的，</a:t>
            </a:r>
            <a:r>
              <a:rPr lang="zh-CN" altLang="en-US" b="1" dirty="0" smtClean="0"/>
              <a:t>没有一个人首先去想、去设计、然后让它们产生。</a:t>
            </a:r>
            <a:endParaRPr lang="en-US" altLang="zh-CN" b="1" dirty="0" smtClean="0"/>
          </a:p>
          <a:p>
            <a:pPr>
              <a:buNone/>
            </a:pPr>
            <a:endParaRPr lang="en-US" altLang="zh-CN" b="1" dirty="0" smtClean="0"/>
          </a:p>
          <a:p>
            <a:r>
              <a:rPr lang="zh-CN" altLang="en-US" b="1" dirty="0" smtClean="0"/>
              <a:t>种子它从来也没有想过我要发芽，然后幼芽它从来也没有想过我是从这个种子产生的，但是因缘和合的时候，该有的东西自然就会有的。</a:t>
            </a:r>
            <a:endParaRPr lang="en-US" altLang="zh-CN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/>
            <a:r>
              <a:rPr lang="zh-CN" altLang="en-US" sz="3200" dirty="0" smtClean="0"/>
              <a:t>因缘和合的时候，该有的东西自然就会有的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zh-CN" altLang="en-US" b="1" dirty="0" smtClean="0"/>
              <a:t>我们生活当中的幸福、痛苦，这一切都不是我们想有就有，不是我们想没有就没有。让我们烦恼的，让我们受苦的这些因缘具备的时候，我们不愿意受苦也得要受苦；该衰老的时候，我们不愿意衰老也得要衰老；该死亡的时候，我们不想死也得要死。因为因缘，这一切：生、老、病、死都不在我们的掌控当中，而是在因果。</a:t>
            </a:r>
            <a:endParaRPr lang="en-US" altLang="zh-CN" b="1" dirty="0" smtClean="0"/>
          </a:p>
          <a:p>
            <a:r>
              <a:rPr lang="zh-CN" altLang="en-US" b="1" dirty="0" smtClean="0"/>
              <a:t>这些因缘，比如某一件事让我很痛苦，它没有想过让我痛苦，让我生气烦恼，但是因为因缘和合这个条件具备的时候，虽然它没有想过让我痛苦，但是我会痛苦的。比如我们生活当中如果死亡、衰老、痛苦这些东西，产生这些东西的因缘和合的时候我们是没有办法控制的。</a:t>
            </a:r>
            <a:endParaRPr lang="en-US" altLang="zh-CN" b="1" dirty="0" smtClean="0"/>
          </a:p>
          <a:p>
            <a:r>
              <a:rPr lang="zh-CN" altLang="en-US" b="1" dirty="0" smtClean="0"/>
              <a:t>如果</a:t>
            </a:r>
            <a:r>
              <a:rPr lang="zh-CN" altLang="en-US" b="1" dirty="0" smtClean="0">
                <a:solidFill>
                  <a:srgbClr val="FF0000"/>
                </a:solidFill>
              </a:rPr>
              <a:t>不想有这些结果，那就在因和缘上面大家要注意</a:t>
            </a:r>
            <a:r>
              <a:rPr lang="zh-CN" altLang="en-US" b="1" dirty="0" smtClean="0"/>
              <a:t>。我们必需要知道让我痛苦的，让我产生各种各样烦恼的这个因在哪里？缘在哪里？首先要把它找到。找到了以后，然后去解决这个因和缘，因和缘解决了以后我们心中的烦恼、痛苦自然也会消失的</a:t>
            </a:r>
            <a:endParaRPr lang="en-US" altLang="zh-CN" b="1" dirty="0" smtClean="0"/>
          </a:p>
          <a:p>
            <a:r>
              <a:rPr lang="zh-CN" altLang="en-US" b="1" dirty="0" smtClean="0"/>
              <a:t>我们只是不愿意接受，不想面对，逃避，这个拒绝的方法是错误的！这样子越拒绝越痛苦。</a:t>
            </a:r>
            <a:r>
              <a:rPr lang="zh-CN" altLang="en-US" b="1" dirty="0" smtClean="0">
                <a:solidFill>
                  <a:srgbClr val="FF0000"/>
                </a:solidFill>
              </a:rPr>
              <a:t>怎么样拒绝它呢？就是把它的因和缘消灭掉，消灭了以后这个果就不会发生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zh-CN" altLang="en-US" sz="3600" b="1" dirty="0" smtClean="0"/>
              <a:t>想要幸福，从因缘上创造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62500" lnSpcReduction="20000"/>
          </a:bodyPr>
          <a:lstStyle/>
          <a:p>
            <a:r>
              <a:rPr lang="zh-CN" altLang="en-US" b="1" dirty="0" smtClean="0"/>
              <a:t>想幸福、快乐，那就要去创造他的幸福和快乐。一定要知道让我</a:t>
            </a:r>
            <a:r>
              <a:rPr lang="zh-CN" altLang="en-US" b="1" dirty="0" smtClean="0">
                <a:solidFill>
                  <a:srgbClr val="FF0000"/>
                </a:solidFill>
              </a:rPr>
              <a:t>幸福的东西是什么？外在的是什么？内在的是什么？外在的什么东西让我幸福？内在的什么东西让我幸福？去研究</a:t>
            </a:r>
            <a:r>
              <a:rPr lang="zh-CN" altLang="en-US" b="1" dirty="0" smtClean="0"/>
              <a:t>。找到了这个让我自己感到幸福的因和缘以后，然后再去创造这个因和缘，创造了因和缘，幸福感自然就有了</a:t>
            </a:r>
            <a:endParaRPr lang="en-US" altLang="zh-CN" b="1" dirty="0" smtClean="0"/>
          </a:p>
          <a:p>
            <a:r>
              <a:rPr lang="zh-CN" altLang="en-US" b="1" dirty="0" smtClean="0"/>
              <a:t>菩萨、开悟的人、有智慧的人，他怕因不怕果；然我们愚昧的人，怕果不怕因。</a:t>
            </a:r>
            <a:endParaRPr lang="en-US" altLang="zh-CN" b="1" dirty="0" smtClean="0"/>
          </a:p>
          <a:p>
            <a:r>
              <a:rPr lang="zh-CN" altLang="en-US" b="1" dirty="0" smtClean="0"/>
              <a:t>如果我们有一天我们想成佛，想解脱，那么首先我们去了解让我</a:t>
            </a:r>
            <a:r>
              <a:rPr lang="zh-CN" altLang="en-US" b="1" dirty="0" smtClean="0">
                <a:solidFill>
                  <a:srgbClr val="FF0000"/>
                </a:solidFill>
              </a:rPr>
              <a:t>解脱的是什么？让我成佛的因是什么？缘是什么？内在的是什么？外在的是什么？跟我自己有关系的是什么？跟别人有关系的又是什么？去了解。</a:t>
            </a:r>
            <a:r>
              <a:rPr lang="zh-CN" altLang="en-US" b="1" dirty="0" smtClean="0"/>
              <a:t>了解好了以后，我们去创造这些因缘，创造了这些因缘以后就会成佛，就会解脱</a:t>
            </a:r>
            <a:endParaRPr lang="en-US" altLang="zh-CN" b="1" dirty="0" smtClean="0"/>
          </a:p>
          <a:p>
            <a:r>
              <a:rPr lang="en" b="1" dirty="0" smtClean="0"/>
              <a:t>“</a:t>
            </a:r>
            <a:r>
              <a:rPr lang="zh-CN" altLang="en-US" b="1" dirty="0" smtClean="0"/>
              <a:t>芽亦不作是念。我从种生。乃至花亦不作是念。我能生实。实亦不作是念。我从花生。”都是一样的。因为有种子所以芽就产生了。果实也就是因为有花，所以这个果实也就成就了。</a:t>
            </a:r>
            <a:r>
              <a:rPr lang="zh-CN" altLang="en-US" b="1" dirty="0" smtClean="0">
                <a:solidFill>
                  <a:srgbClr val="FF0000"/>
                </a:solidFill>
              </a:rPr>
              <a:t>“应如是观外因缘法因相应义。”</a:t>
            </a:r>
            <a:r>
              <a:rPr lang="zh-CN" altLang="en-US" b="1" dirty="0" smtClean="0"/>
              <a:t>我们应该这样子去看外面世界的变化、大自然的变化、宇宙的变化，都是这样子。都是因为它有它的因，它有它的缘在变化。这是讲因相应。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思考题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1</a:t>
            </a:r>
            <a:r>
              <a:rPr lang="zh-CN" altLang="en-US" b="1" dirty="0" smtClean="0"/>
              <a:t>）什么是“缘起性空”？谈谈你的理解</a:t>
            </a:r>
            <a:endParaRPr lang="en-US" altLang="zh-CN" b="1" dirty="0" smtClean="0"/>
          </a:p>
          <a:p>
            <a:r>
              <a:rPr lang="en-US" b="1" dirty="0" smtClean="0"/>
              <a:t>2</a:t>
            </a:r>
            <a:r>
              <a:rPr lang="zh-CN" altLang="en-US" b="1" dirty="0" smtClean="0"/>
              <a:t>）怎样理解“缘起”“缘起的本质”</a:t>
            </a:r>
            <a:endParaRPr lang="en-US" altLang="zh-CN" b="1" dirty="0" smtClean="0"/>
          </a:p>
          <a:p>
            <a:r>
              <a:rPr lang="en-US" b="1" dirty="0" smtClean="0"/>
              <a:t>3</a:t>
            </a:r>
            <a:r>
              <a:rPr lang="zh-CN" altLang="en-US" b="1" dirty="0" smtClean="0"/>
              <a:t>）若想除苦，如何从因缘改变</a:t>
            </a:r>
            <a:endParaRPr lang="en-US" altLang="zh-CN" b="1" dirty="0" smtClean="0"/>
          </a:p>
          <a:p>
            <a:r>
              <a:rPr lang="en-US" altLang="zh-CN" b="1" dirty="0" smtClean="0"/>
              <a:t>4</a:t>
            </a:r>
            <a:r>
              <a:rPr lang="zh-CN" altLang="en-US" b="1" dirty="0" smtClean="0"/>
              <a:t>）若想幸福，如何从因缘改变</a:t>
            </a:r>
            <a:endParaRPr lang="en-US" altLang="zh-CN" b="1" dirty="0" smtClean="0"/>
          </a:p>
          <a:p>
            <a:r>
              <a:rPr lang="en-US" altLang="zh-CN" b="1" dirty="0" smtClean="0"/>
              <a:t>5</a:t>
            </a:r>
            <a:r>
              <a:rPr lang="zh-CN" altLang="en-US" b="1" dirty="0" smtClean="0"/>
              <a:t>）谈谈对打坐观修“稻杆经”的建议体会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 smtClean="0"/>
              <a:t>这个因和缘，它有一定的规律，这个就叫作自然的规律。</a:t>
            </a:r>
            <a:br>
              <a:rPr lang="zh-CN" altLang="en-US" sz="3200" b="1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b="1" dirty="0" smtClean="0"/>
              <a:t>不管是外面的世界，里面的这个有情众生，所有的都是有自己的因和自己的缘，因为有了这个因和缘，就有它的发展</a:t>
            </a:r>
          </a:p>
          <a:p>
            <a:r>
              <a:rPr lang="zh-CN" altLang="en-US" b="1" dirty="0" smtClean="0"/>
              <a:t>这个规律，绝大多数的规律是我们看得见，摸得着的，但是有一部分的大自然的规律是我们看不见的，物质世界当中，我们只有百分之四的物质，我们的感官才能够看得见，但是，</a:t>
            </a:r>
            <a:r>
              <a:rPr lang="zh-CN" altLang="en-US" b="1" dirty="0" smtClean="0">
                <a:solidFill>
                  <a:srgbClr val="FF0000"/>
                </a:solidFill>
              </a:rPr>
              <a:t>看不见的东西，它仍然是存在的</a:t>
            </a:r>
          </a:p>
          <a:p>
            <a:r>
              <a:rPr lang="zh-CN" altLang="en-US" b="1" dirty="0" smtClean="0"/>
              <a:t>深入、细致的观察的时候，它看到的很多东西是不存在的，它没有看到的很多东西是存在的，所以，</a:t>
            </a:r>
            <a:r>
              <a:rPr lang="zh-CN" altLang="en-US" b="1" dirty="0" smtClean="0">
                <a:solidFill>
                  <a:srgbClr val="FF0000"/>
                </a:solidFill>
              </a:rPr>
              <a:t>这个感官的可信度是很低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endParaRPr lang="zh-CN" alt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/>
              <a:t>若见因缘。彼即见法。若见于法。即能见佛。</a:t>
            </a:r>
            <a:br>
              <a:rPr lang="zh-CN" altLang="en-US" sz="3200" b="1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zh-CN" altLang="en-US" b="1" dirty="0" smtClean="0"/>
              <a:t>释迦牟尼佛看到了一个稻秆说了这么一句话</a:t>
            </a:r>
            <a:endParaRPr lang="zh-CN" altLang="en-US" sz="2000" b="1" dirty="0" smtClean="0"/>
          </a:p>
          <a:p>
            <a:r>
              <a:rPr lang="zh-CN" altLang="en-US" b="1" dirty="0" smtClean="0"/>
              <a:t>这个里面讲的</a:t>
            </a:r>
            <a:r>
              <a:rPr lang="zh-CN" altLang="en-US" b="1" u="sng" dirty="0" smtClean="0">
                <a:solidFill>
                  <a:srgbClr val="FF0000"/>
                </a:solidFill>
              </a:rPr>
              <a:t>因缘</a:t>
            </a:r>
            <a:r>
              <a:rPr lang="zh-CN" altLang="en-US" b="1" u="sng" dirty="0" smtClean="0"/>
              <a:t>是什么？</a:t>
            </a:r>
            <a:r>
              <a:rPr lang="zh-CN" altLang="en-US" b="1" u="sng" dirty="0" smtClean="0">
                <a:solidFill>
                  <a:srgbClr val="FF0000"/>
                </a:solidFill>
              </a:rPr>
              <a:t>法</a:t>
            </a:r>
            <a:r>
              <a:rPr lang="zh-CN" altLang="en-US" b="1" u="sng" dirty="0" smtClean="0"/>
              <a:t>是什么？佛陀讲的</a:t>
            </a:r>
            <a:r>
              <a:rPr lang="zh-CN" altLang="en-US" b="1" u="sng" dirty="0" smtClean="0">
                <a:solidFill>
                  <a:srgbClr val="FF0000"/>
                </a:solidFill>
              </a:rPr>
              <a:t>佛</a:t>
            </a:r>
            <a:r>
              <a:rPr lang="zh-CN" altLang="en-US" b="1" u="sng" dirty="0" smtClean="0"/>
              <a:t>，指的是什么？</a:t>
            </a:r>
            <a:endParaRPr lang="zh-CN" altLang="en-US" sz="2000" b="1" u="sng" dirty="0" smtClean="0"/>
          </a:p>
          <a:p>
            <a:r>
              <a:rPr lang="zh-CN" altLang="en-US" b="1" dirty="0" smtClean="0"/>
              <a:t>释迦牟尼佛为什么说，</a:t>
            </a:r>
            <a:r>
              <a:rPr lang="zh-CN" altLang="en-US" b="1" u="sng" dirty="0" smtClean="0">
                <a:solidFill>
                  <a:srgbClr val="FF0000"/>
                </a:solidFill>
              </a:rPr>
              <a:t>见到因缘就可以见到法，</a:t>
            </a:r>
            <a:r>
              <a:rPr lang="zh-CN" altLang="en-US" b="1" u="sng" dirty="0" smtClean="0"/>
              <a:t>佛陀为什么说如果能够</a:t>
            </a:r>
            <a:r>
              <a:rPr lang="zh-CN" altLang="en-US" b="1" u="sng" dirty="0" smtClean="0">
                <a:solidFill>
                  <a:srgbClr val="FF0000"/>
                </a:solidFill>
              </a:rPr>
              <a:t>见到法就能够见到佛。</a:t>
            </a:r>
            <a:endParaRPr lang="zh-CN" altLang="en-US" sz="2000" b="1" u="sng" dirty="0" smtClean="0">
              <a:solidFill>
                <a:srgbClr val="FF0000"/>
              </a:solidFill>
            </a:endParaRPr>
          </a:p>
          <a:p>
            <a:pPr lvl="1"/>
            <a:r>
              <a:rPr lang="zh-CN" altLang="en-US" b="1" dirty="0" smtClean="0"/>
              <a:t>        佛讲的这个</a:t>
            </a:r>
            <a:r>
              <a:rPr lang="zh-CN" altLang="en-US" b="1" dirty="0" smtClean="0">
                <a:solidFill>
                  <a:srgbClr val="FF0000"/>
                </a:solidFill>
              </a:rPr>
              <a:t>因缘</a:t>
            </a:r>
            <a:r>
              <a:rPr lang="zh-CN" altLang="en-US" b="1" dirty="0" smtClean="0"/>
              <a:t>是什么呢？</a:t>
            </a:r>
            <a:endParaRPr lang="zh-CN" altLang="en-US" sz="1800" b="1" dirty="0" smtClean="0"/>
          </a:p>
          <a:p>
            <a:pPr lvl="1"/>
            <a:r>
              <a:rPr lang="zh-CN" altLang="en-US" b="1" dirty="0" smtClean="0"/>
              <a:t>      </a:t>
            </a:r>
            <a:r>
              <a:rPr lang="zh-CN" altLang="en-US" b="1" dirty="0" smtClean="0">
                <a:solidFill>
                  <a:schemeClr val="accent1"/>
                </a:solidFill>
              </a:rPr>
              <a:t>“此有故彼有。”“此生故彼生。” </a:t>
            </a:r>
            <a:endParaRPr lang="zh-CN" altLang="en-US" sz="1800" b="1" dirty="0" smtClean="0">
              <a:solidFill>
                <a:schemeClr val="accent1"/>
              </a:solidFill>
            </a:endParaRPr>
          </a:p>
          <a:p>
            <a:pPr lvl="1"/>
            <a:r>
              <a:rPr lang="zh-CN" altLang="en-US" b="1" dirty="0" smtClean="0"/>
              <a:t>         这个是“</a:t>
            </a:r>
            <a:r>
              <a:rPr lang="zh-CN" altLang="en-US" b="1" dirty="0" smtClean="0">
                <a:solidFill>
                  <a:srgbClr val="FF0000"/>
                </a:solidFill>
              </a:rPr>
              <a:t>因缘</a:t>
            </a:r>
            <a:r>
              <a:rPr lang="zh-CN" altLang="en-US" b="1" dirty="0" smtClean="0"/>
              <a:t>”或者“</a:t>
            </a:r>
            <a:r>
              <a:rPr lang="zh-CN" altLang="en-US" b="1" dirty="0" smtClean="0">
                <a:solidFill>
                  <a:srgbClr val="FF0000"/>
                </a:solidFill>
              </a:rPr>
              <a:t>缘起</a:t>
            </a:r>
            <a:r>
              <a:rPr lang="zh-CN" altLang="en-US" b="1" dirty="0" smtClean="0"/>
              <a:t>”的定义</a:t>
            </a:r>
            <a:endParaRPr lang="zh-CN" altLang="en-US" sz="1800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/>
              <a:t>“此有故彼有。”“此生故彼生。” </a:t>
            </a:r>
            <a:br>
              <a:rPr lang="zh-CN" alt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b="1" dirty="0" smtClean="0"/>
              <a:t>因为有这个就有那个。这个世界有它的因缘。贫穷呢，富裕，健康、不健康，等等所有的一切，包括宇宙、地球，还有小到我们个人的生活当中的所有一切都是有因、有缘，这些因缘有些跟其他人有关系，有些跟自己有关系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“此生故彼生”</a:t>
            </a:r>
            <a:r>
              <a:rPr lang="zh-CN" altLang="en-US" b="1" dirty="0" smtClean="0"/>
              <a:t>这个是很多具体的东西，“物质”的定义就是：凡是可以能够给其他的东西起到作用的，不管它是精神还是物质，这样子的东西都叫作“物质” 。比如说一张桌子，种子，稻种和稻芽等等这些所有具体的东西。 “种瓜得瓜，种豆得豆” 春、夏、秋、冬这个自然的规律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“此有故彼有”</a:t>
            </a:r>
            <a:r>
              <a:rPr lang="zh-CN" altLang="en-US" b="1" dirty="0" smtClean="0"/>
              <a:t>这个是所有不包含在物质里面的，不包含在具体东西里面的这些抽象的，都在这个里面。比如说有左就有右，有高就有低，有长就有短，有远故有近，长短、左右、高低，远近这些都是相对的抽象的。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b="1" dirty="0" smtClean="0"/>
              <a:t>十二因缘是佛教的人生观里面的一部分</a:t>
            </a:r>
            <a:br>
              <a:rPr lang="zh-CN" alt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b="1" dirty="0" smtClean="0"/>
              <a:t>前世、来世这些是怎么样产生的？我们人类还有所有的有情众生是怎么样诞生的？</a:t>
            </a:r>
          </a:p>
          <a:p>
            <a:r>
              <a:rPr lang="zh-CN" altLang="en-US" b="1" dirty="0" smtClean="0"/>
              <a:t>十二缘起这个里面就讲了一个人整个生命的过程</a:t>
            </a:r>
            <a:r>
              <a:rPr lang="en-US" altLang="zh-CN" b="1" dirty="0" smtClean="0"/>
              <a:t>—</a:t>
            </a:r>
            <a:r>
              <a:rPr lang="zh-CN" altLang="en-US" b="1" dirty="0" smtClean="0"/>
              <a:t>十二个环节，它覆盖了前世、来世、现世，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无明</a:t>
            </a:r>
            <a:r>
              <a:rPr lang="zh-CN" altLang="en-US" b="1" dirty="0" smtClean="0"/>
              <a:t>缘</a:t>
            </a:r>
            <a:r>
              <a:rPr lang="zh-CN" altLang="en-US" b="1" dirty="0" smtClean="0">
                <a:solidFill>
                  <a:srgbClr val="FF0000"/>
                </a:solidFill>
              </a:rPr>
              <a:t>行</a:t>
            </a:r>
            <a:r>
              <a:rPr lang="zh-CN" altLang="en-US" b="1" dirty="0" smtClean="0"/>
              <a:t>缘</a:t>
            </a:r>
            <a:r>
              <a:rPr lang="zh-CN" altLang="en-US" b="1" dirty="0" smtClean="0">
                <a:solidFill>
                  <a:srgbClr val="FF0000"/>
                </a:solidFill>
              </a:rPr>
              <a:t>识</a:t>
            </a:r>
            <a:r>
              <a:rPr lang="zh-CN" altLang="en-US" b="1" dirty="0" smtClean="0"/>
              <a:t>缘</a:t>
            </a:r>
            <a:r>
              <a:rPr lang="zh-CN" altLang="en-US" b="1" dirty="0" smtClean="0">
                <a:solidFill>
                  <a:srgbClr val="FF0000"/>
                </a:solidFill>
              </a:rPr>
              <a:t>名色</a:t>
            </a:r>
            <a:r>
              <a:rPr lang="zh-CN" altLang="en-US" b="1" dirty="0" smtClean="0"/>
              <a:t>缘</a:t>
            </a:r>
            <a:r>
              <a:rPr lang="zh-CN" altLang="en-US" b="1" dirty="0" smtClean="0">
                <a:solidFill>
                  <a:srgbClr val="FF0000"/>
                </a:solidFill>
              </a:rPr>
              <a:t>六入</a:t>
            </a:r>
            <a:r>
              <a:rPr lang="zh-CN" altLang="en-US" b="1" dirty="0" smtClean="0"/>
              <a:t>缘</a:t>
            </a:r>
            <a:r>
              <a:rPr lang="zh-CN" altLang="en-US" b="1" dirty="0" smtClean="0">
                <a:solidFill>
                  <a:srgbClr val="FF0000"/>
                </a:solidFill>
              </a:rPr>
              <a:t>触</a:t>
            </a:r>
            <a:r>
              <a:rPr lang="zh-CN" altLang="en-US" b="1" dirty="0" smtClean="0"/>
              <a:t>缘</a:t>
            </a:r>
            <a:r>
              <a:rPr lang="zh-CN" altLang="en-US" b="1" dirty="0" smtClean="0">
                <a:solidFill>
                  <a:srgbClr val="FF0000"/>
                </a:solidFill>
              </a:rPr>
              <a:t>受 </a:t>
            </a:r>
            <a:r>
              <a:rPr lang="zh-CN" altLang="en-US" b="1" dirty="0" smtClean="0"/>
              <a:t>缘</a:t>
            </a:r>
            <a:r>
              <a:rPr lang="zh-CN" altLang="en-US" b="1" dirty="0" smtClean="0">
                <a:solidFill>
                  <a:srgbClr val="FF0000"/>
                </a:solidFill>
              </a:rPr>
              <a:t>爱</a:t>
            </a:r>
            <a:r>
              <a:rPr lang="zh-CN" altLang="en-US" b="1" dirty="0" smtClean="0"/>
              <a:t>缘</a:t>
            </a:r>
            <a:r>
              <a:rPr lang="zh-CN" altLang="en-US" b="1" dirty="0" smtClean="0">
                <a:solidFill>
                  <a:srgbClr val="FF0000"/>
                </a:solidFill>
              </a:rPr>
              <a:t>取</a:t>
            </a:r>
            <a:r>
              <a:rPr lang="zh-CN" altLang="en-US" b="1" dirty="0" smtClean="0"/>
              <a:t>缘</a:t>
            </a:r>
            <a:r>
              <a:rPr lang="zh-CN" altLang="en-US" b="1" dirty="0" smtClean="0">
                <a:solidFill>
                  <a:srgbClr val="FF0000"/>
                </a:solidFill>
              </a:rPr>
              <a:t>有</a:t>
            </a:r>
            <a:r>
              <a:rPr lang="zh-CN" altLang="en-US" b="1" dirty="0" smtClean="0"/>
              <a:t>缘</a:t>
            </a:r>
            <a:r>
              <a:rPr lang="zh-CN" altLang="en-US" b="1" dirty="0" smtClean="0">
                <a:solidFill>
                  <a:srgbClr val="FF0000"/>
                </a:solidFill>
              </a:rPr>
              <a:t>生</a:t>
            </a:r>
            <a:r>
              <a:rPr lang="zh-CN" altLang="en-US" b="1" dirty="0" smtClean="0"/>
              <a:t>缘</a:t>
            </a:r>
            <a:r>
              <a:rPr lang="zh-CN" altLang="en-US" b="1" dirty="0" smtClean="0">
                <a:solidFill>
                  <a:srgbClr val="FF0000"/>
                </a:solidFill>
              </a:rPr>
              <a:t>老、死、愁、叹、苦、忧、恼。</a:t>
            </a:r>
          </a:p>
          <a:p>
            <a:r>
              <a:rPr lang="zh-CN" altLang="en-US" b="1" dirty="0" smtClean="0"/>
              <a:t>这些都是痛苦“如是唯生纯极大苦” 源头就是无明，结局就是极大的痛苦，想要轮回停下来，就要</a:t>
            </a:r>
            <a:r>
              <a:rPr lang="zh-CN" altLang="en-US" b="1" dirty="0" smtClean="0">
                <a:solidFill>
                  <a:srgbClr val="FF0000"/>
                </a:solidFill>
              </a:rPr>
              <a:t>摧毁无明，</a:t>
            </a:r>
            <a:r>
              <a:rPr lang="zh-CN" altLang="en-US" b="1" dirty="0" smtClean="0"/>
              <a:t>就需要</a:t>
            </a:r>
            <a:r>
              <a:rPr lang="zh-CN" altLang="en-US" b="1" dirty="0" smtClean="0">
                <a:solidFill>
                  <a:srgbClr val="FF0000"/>
                </a:solidFill>
              </a:rPr>
              <a:t>有智慧，证悟空性</a:t>
            </a:r>
            <a:r>
              <a:rPr lang="zh-CN" altLang="en-US" b="1" dirty="0" smtClean="0"/>
              <a:t>。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无明灭</a:t>
            </a:r>
            <a:r>
              <a:rPr lang="zh-CN" altLang="en-US" b="1" dirty="0" smtClean="0"/>
              <a:t>故</a:t>
            </a:r>
            <a:r>
              <a:rPr lang="zh-CN" altLang="en-US" b="1" dirty="0" smtClean="0">
                <a:solidFill>
                  <a:srgbClr val="FF0000"/>
                </a:solidFill>
              </a:rPr>
              <a:t>行</a:t>
            </a:r>
            <a:r>
              <a:rPr lang="zh-CN" altLang="en-US" b="1" dirty="0" smtClean="0"/>
              <a:t>（善恶的业）</a:t>
            </a:r>
            <a:r>
              <a:rPr lang="zh-CN" altLang="en-US" b="1" dirty="0" smtClean="0">
                <a:solidFill>
                  <a:srgbClr val="FF0000"/>
                </a:solidFill>
              </a:rPr>
              <a:t>灭</a:t>
            </a:r>
            <a:r>
              <a:rPr lang="zh-CN" altLang="en-US" b="1" dirty="0" smtClean="0"/>
              <a:t>。</a:t>
            </a:r>
            <a:r>
              <a:rPr lang="zh-CN" altLang="en-US" b="1" dirty="0" smtClean="0">
                <a:solidFill>
                  <a:srgbClr val="FF0000"/>
                </a:solidFill>
              </a:rPr>
              <a:t>行灭</a:t>
            </a:r>
            <a:r>
              <a:rPr lang="zh-CN" altLang="en-US" b="1" dirty="0" smtClean="0"/>
              <a:t>故</a:t>
            </a:r>
            <a:r>
              <a:rPr lang="zh-CN" altLang="en-US" b="1" dirty="0" smtClean="0">
                <a:solidFill>
                  <a:srgbClr val="FF0000"/>
                </a:solidFill>
              </a:rPr>
              <a:t>识灭</a:t>
            </a:r>
            <a:r>
              <a:rPr lang="zh-CN" altLang="en-US" b="1" dirty="0" smtClean="0"/>
              <a:t>。</a:t>
            </a:r>
            <a:r>
              <a:rPr lang="zh-CN" altLang="en-US" b="1" dirty="0" smtClean="0">
                <a:solidFill>
                  <a:srgbClr val="FF0000"/>
                </a:solidFill>
              </a:rPr>
              <a:t>识灭</a:t>
            </a:r>
            <a:r>
              <a:rPr lang="zh-CN" altLang="en-US" b="1" dirty="0" smtClean="0"/>
              <a:t>故</a:t>
            </a:r>
            <a:r>
              <a:rPr lang="zh-CN" altLang="en-US" b="1" dirty="0" smtClean="0">
                <a:solidFill>
                  <a:srgbClr val="FF0000"/>
                </a:solidFill>
              </a:rPr>
              <a:t>名色灭</a:t>
            </a:r>
            <a:r>
              <a:rPr lang="en-US" altLang="zh-CN" b="1" dirty="0" smtClean="0"/>
              <a:t>…..</a:t>
            </a:r>
            <a:r>
              <a:rPr lang="zh-CN" altLang="en-US" b="1" dirty="0" smtClean="0">
                <a:solidFill>
                  <a:srgbClr val="FF0000"/>
                </a:solidFill>
              </a:rPr>
              <a:t>有灭</a:t>
            </a:r>
            <a:r>
              <a:rPr lang="zh-CN" altLang="en-US" b="1" dirty="0" smtClean="0"/>
              <a:t>故</a:t>
            </a:r>
            <a:r>
              <a:rPr lang="en-US" altLang="zh-CN" b="1" dirty="0" smtClean="0"/>
              <a:t>......”</a:t>
            </a:r>
            <a:r>
              <a:rPr lang="zh-CN" altLang="en-US" b="1" dirty="0" smtClean="0"/>
              <a:t>，有指三界，轮回。轮回灭了以后，然后就是“</a:t>
            </a:r>
            <a:r>
              <a:rPr lang="zh-CN" altLang="en-US" b="1" dirty="0" smtClean="0">
                <a:solidFill>
                  <a:srgbClr val="FF0000"/>
                </a:solidFill>
              </a:rPr>
              <a:t>生灭</a:t>
            </a:r>
            <a:r>
              <a:rPr lang="zh-CN" altLang="en-US" b="1" dirty="0" smtClean="0"/>
              <a:t>”</a:t>
            </a:r>
            <a:r>
              <a:rPr lang="en-US" altLang="zh-CN" b="1" dirty="0" smtClean="0"/>
              <a:t>…..</a:t>
            </a:r>
            <a:r>
              <a:rPr lang="zh-CN" altLang="en-US" b="1" dirty="0" smtClean="0">
                <a:solidFill>
                  <a:srgbClr val="FF0000"/>
                </a:solidFill>
              </a:rPr>
              <a:t>纯极大苦灭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如来出现若不出现。法性常住。</a:t>
            </a:r>
            <a:br>
              <a:rPr lang="zh-CN" alt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62500" lnSpcReduction="20000"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什么是法呢？所谓法，就是“八圣道支。”</a:t>
            </a:r>
            <a:r>
              <a:rPr lang="zh-CN" altLang="en-US" b="1" dirty="0" smtClean="0"/>
              <a:t>证悟一地的时候，正见、正思惟、正语、正业，这些都是会出现的，这些都是一些修行的功德。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为什么叫作因缘呢？</a:t>
            </a:r>
            <a:r>
              <a:rPr lang="zh-CN" altLang="en-US" b="1" dirty="0" smtClean="0"/>
              <a:t>前“有因有缘。名为因缘。”因缘之相，就是因缘的本体，因缘的本质。“彼缘生果”，因为这个缘产生果</a:t>
            </a:r>
            <a:endParaRPr lang="en-US" altLang="zh-CN" b="1" dirty="0" smtClean="0"/>
          </a:p>
          <a:p>
            <a:endParaRPr lang="en-US" altLang="zh-CN" dirty="0" smtClean="0"/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法性就是前面讲的自然规律。</a:t>
            </a:r>
            <a:r>
              <a:rPr lang="zh-CN" altLang="en-US" b="1" dirty="0" smtClean="0"/>
              <a:t>就是说释迦牟尼佛出现也好，不出现也好，这个自然规律是永恒的。佛是这个自然的规律的发现者，而不是创造者。这就是自然的规律因果跟释迦牟尼佛没有关系，但是因果学说跟释迦牟尼佛有关系，因果学说是释迦牟尼佛创造出来的。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万事万物的本性是空性</a:t>
            </a:r>
            <a:r>
              <a:rPr lang="zh-CN" altLang="en-US" b="1" dirty="0" smtClean="0"/>
              <a:t>，所以这个法性、空性是常住的，佛不出现也是空性，佛出现也是空性，这个跟佛出现不出现没有关系，也有这样子的解释，</a:t>
            </a:r>
          </a:p>
          <a:p>
            <a:r>
              <a:rPr lang="zh-CN" altLang="en-US" b="1" dirty="0" smtClean="0"/>
              <a:t>还有一个解释呢。就是不仅仅是空性，如来藏，</a:t>
            </a:r>
            <a:r>
              <a:rPr lang="zh-CN" altLang="en-US" b="1" dirty="0" smtClean="0">
                <a:solidFill>
                  <a:srgbClr val="FF0000"/>
                </a:solidFill>
              </a:rPr>
              <a:t>我们每一个人的心的本性，就是如来藏、佛性</a:t>
            </a:r>
            <a:r>
              <a:rPr lang="zh-CN" altLang="en-US" b="1" dirty="0" smtClean="0"/>
              <a:t>，那么这个佛性与释迦牟尼佛出现和不出现都没有关系，我们的心的本性是永远都是这样子，这不是因为释迦牟尼佛出现了</a:t>
            </a:r>
          </a:p>
          <a:p>
            <a:r>
              <a:rPr lang="en-US" altLang="zh-CN" b="1" dirty="0" smtClean="0"/>
              <a:t>《</a:t>
            </a:r>
            <a:r>
              <a:rPr lang="zh-CN" altLang="en-US" b="1" dirty="0" smtClean="0"/>
              <a:t>稻秆经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里面他讲的是自然规律，他讲的不是空性，也不是如来藏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佛说稻杆经视频二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b="1" dirty="0" smtClean="0"/>
              <a:t>大乘佛教唯一目标，最终目标是帮助利益众生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真实不虚也好，造作的，被动，勉强的想法也好，最终要有菩提心，一定要利益众生。在这次六道轮回中投生人间，应算是最幸福快乐的，有很多选择，机会。虽然有很多琐事，烦恼，但是这次是来之不易的机会。应该计划好人生，未来。以后不一定有这样的机会。名利不值得追求，利益众生才是最幸福，有意义的事情。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完美的利益众生必须要放下自己，要彻底证悟，成佛，才能放下自己，承办利益众生的事情。没有这个决心前，不适合学任何法，学了也没有用。有了菩提心后，其他闻思修可以逐步来。</a:t>
            </a:r>
            <a:endParaRPr lang="en-US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zh-CN" sz="2600" b="1" dirty="0" smtClean="0"/>
              <a:t>《</a:t>
            </a:r>
            <a:r>
              <a:rPr lang="zh-CN" altLang="en-US" sz="2600" b="1" dirty="0" smtClean="0"/>
              <a:t>稻秆经</a:t>
            </a:r>
            <a:r>
              <a:rPr lang="en-US" altLang="zh-CN" sz="2600" b="1" dirty="0" smtClean="0"/>
              <a:t>》</a:t>
            </a:r>
            <a:r>
              <a:rPr lang="zh-CN" altLang="en-US" sz="2600" b="1" dirty="0" smtClean="0"/>
              <a:t>里面非常清楚的讲了佛教的“缘起”学说</a:t>
            </a:r>
            <a:endParaRPr lang="en-US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1"/>
            <a:ext cx="8229600" cy="4571999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b="1" dirty="0" smtClean="0"/>
              <a:t>其他宗教没有一个讲“</a:t>
            </a:r>
            <a:r>
              <a:rPr lang="zh-CN" altLang="en-US" b="1" dirty="0" smtClean="0">
                <a:solidFill>
                  <a:srgbClr val="FF0000"/>
                </a:solidFill>
              </a:rPr>
              <a:t>缘起性空</a:t>
            </a:r>
            <a:r>
              <a:rPr lang="zh-CN" altLang="en-US" b="1" dirty="0" smtClean="0"/>
              <a:t>”，</a:t>
            </a:r>
            <a:r>
              <a:rPr lang="zh-CN" altLang="en-US" b="1" dirty="0" smtClean="0">
                <a:solidFill>
                  <a:srgbClr val="FF0000"/>
                </a:solidFill>
              </a:rPr>
              <a:t> </a:t>
            </a:r>
            <a:r>
              <a:rPr lang="zh-CN" altLang="en-US" b="1" dirty="0" smtClean="0"/>
              <a:t>讲“</a:t>
            </a:r>
            <a:r>
              <a:rPr lang="zh-CN" altLang="en-US" b="1" dirty="0" smtClean="0">
                <a:solidFill>
                  <a:srgbClr val="FF0000"/>
                </a:solidFill>
              </a:rPr>
              <a:t>缘起</a:t>
            </a:r>
            <a:r>
              <a:rPr lang="zh-CN" altLang="en-US" b="1" dirty="0" smtClean="0"/>
              <a:t>”就是佛教的特点。这是佛教的一个非常基础的一个思想，也是一个原则，佛教认为，一切内、外的所有，都是因为“</a:t>
            </a:r>
            <a:r>
              <a:rPr lang="zh-CN" altLang="en-US" b="1" dirty="0" smtClean="0">
                <a:solidFill>
                  <a:srgbClr val="FF0000"/>
                </a:solidFill>
              </a:rPr>
              <a:t>因</a:t>
            </a:r>
            <a:r>
              <a:rPr lang="zh-CN" altLang="en-US" b="1" dirty="0" smtClean="0"/>
              <a:t>”和“</a:t>
            </a:r>
            <a:r>
              <a:rPr lang="zh-CN" altLang="en-US" b="1" dirty="0" smtClean="0">
                <a:solidFill>
                  <a:srgbClr val="FF0000"/>
                </a:solidFill>
              </a:rPr>
              <a:t>缘</a:t>
            </a:r>
            <a:r>
              <a:rPr lang="zh-CN" altLang="en-US" b="1" dirty="0" smtClean="0"/>
              <a:t>”产生的。</a:t>
            </a:r>
            <a:endParaRPr lang="en-US" altLang="zh-CN" b="1" dirty="0" smtClean="0"/>
          </a:p>
          <a:p>
            <a:r>
              <a:rPr lang="zh-CN" altLang="en-US" b="1" dirty="0" smtClean="0"/>
              <a:t>谁看见了</a:t>
            </a:r>
            <a:r>
              <a:rPr lang="zh-CN" altLang="en-US" b="1" dirty="0" smtClean="0">
                <a:solidFill>
                  <a:srgbClr val="FF0000"/>
                </a:solidFill>
              </a:rPr>
              <a:t>“缘起”，</a:t>
            </a:r>
            <a:r>
              <a:rPr lang="zh-CN" altLang="en-US" b="1" dirty="0" smtClean="0"/>
              <a:t>谁就看见</a:t>
            </a:r>
            <a:r>
              <a:rPr lang="zh-CN" altLang="en-US" b="1" dirty="0" smtClean="0">
                <a:solidFill>
                  <a:srgbClr val="FF0000"/>
                </a:solidFill>
              </a:rPr>
              <a:t>“法”，</a:t>
            </a:r>
            <a:r>
              <a:rPr lang="zh-CN" altLang="en-US" b="1" dirty="0" smtClean="0"/>
              <a:t>也就是说，</a:t>
            </a:r>
            <a:r>
              <a:rPr lang="zh-CN" altLang="en-US" b="1" dirty="0" smtClean="0">
                <a:solidFill>
                  <a:srgbClr val="FF0000"/>
                </a:solidFill>
              </a:rPr>
              <a:t>谁</a:t>
            </a:r>
            <a:r>
              <a:rPr lang="zh-CN" altLang="en-US" b="1" dirty="0" smtClean="0"/>
              <a:t>懂得这个</a:t>
            </a:r>
            <a:r>
              <a:rPr lang="zh-CN" altLang="en-US" b="1" dirty="0" smtClean="0">
                <a:solidFill>
                  <a:srgbClr val="FF0000"/>
                </a:solidFill>
              </a:rPr>
              <a:t>“缘起法”，</a:t>
            </a:r>
            <a:r>
              <a:rPr lang="zh-CN" altLang="en-US" b="1" dirty="0" smtClean="0"/>
              <a:t>谁就能够</a:t>
            </a:r>
            <a:r>
              <a:rPr lang="zh-CN" altLang="en-US" b="1" dirty="0" smtClean="0">
                <a:solidFill>
                  <a:srgbClr val="FF0000"/>
                </a:solidFill>
              </a:rPr>
              <a:t>证悟（见法）</a:t>
            </a:r>
            <a:r>
              <a:rPr lang="zh-CN" altLang="en-US" b="1" dirty="0" smtClean="0"/>
              <a:t>；。</a:t>
            </a:r>
            <a:endParaRPr lang="en-US" altLang="zh-CN" b="1" dirty="0" smtClean="0"/>
          </a:p>
          <a:p>
            <a:r>
              <a:rPr lang="zh-CN" altLang="en-US" b="1" dirty="0" smtClean="0"/>
              <a:t>大乘佛教的“中观”里面也讲过了，“</a:t>
            </a:r>
            <a:r>
              <a:rPr lang="zh-CN" altLang="en-US" b="1" dirty="0" smtClean="0">
                <a:solidFill>
                  <a:srgbClr val="FF0000"/>
                </a:solidFill>
              </a:rPr>
              <a:t>缘起</a:t>
            </a:r>
            <a:r>
              <a:rPr lang="zh-CN" altLang="en-US" b="1" dirty="0" smtClean="0"/>
              <a:t>”和“</a:t>
            </a:r>
            <a:r>
              <a:rPr lang="zh-CN" altLang="en-US" b="1" dirty="0" smtClean="0">
                <a:solidFill>
                  <a:srgbClr val="FF0000"/>
                </a:solidFill>
              </a:rPr>
              <a:t>空性</a:t>
            </a:r>
            <a:r>
              <a:rPr lang="zh-CN" altLang="en-US" b="1" dirty="0" smtClean="0"/>
              <a:t>”是一个硬币的两面，一方面是</a:t>
            </a:r>
            <a:r>
              <a:rPr lang="zh-CN" altLang="en-US" b="1" dirty="0" smtClean="0">
                <a:solidFill>
                  <a:srgbClr val="FF0000"/>
                </a:solidFill>
              </a:rPr>
              <a:t>空性</a:t>
            </a:r>
            <a:r>
              <a:rPr lang="zh-CN" altLang="en-US" b="1" dirty="0" smtClean="0"/>
              <a:t>，另外一方面就是</a:t>
            </a:r>
            <a:r>
              <a:rPr lang="zh-CN" altLang="en-US" b="1" dirty="0" smtClean="0">
                <a:solidFill>
                  <a:srgbClr val="FF0000"/>
                </a:solidFill>
              </a:rPr>
              <a:t>缘起</a:t>
            </a:r>
            <a:r>
              <a:rPr lang="zh-CN" altLang="en-US" b="1" dirty="0" smtClean="0"/>
              <a:t>。所以，在大乘佛教里面，很多时候就讲“</a:t>
            </a:r>
            <a:r>
              <a:rPr lang="zh-CN" altLang="en-US" b="1" dirty="0" smtClean="0">
                <a:solidFill>
                  <a:srgbClr val="FF0000"/>
                </a:solidFill>
              </a:rPr>
              <a:t>缘起性空</a:t>
            </a:r>
            <a:r>
              <a:rPr lang="zh-CN" altLang="en-US" b="1" dirty="0" smtClean="0"/>
              <a:t>”。实际上“</a:t>
            </a:r>
            <a:r>
              <a:rPr lang="zh-CN" altLang="en-US" b="1" dirty="0" smtClean="0">
                <a:solidFill>
                  <a:srgbClr val="FF0000"/>
                </a:solidFill>
              </a:rPr>
              <a:t>缘起</a:t>
            </a:r>
            <a:r>
              <a:rPr lang="zh-CN" altLang="en-US" b="1" dirty="0" smtClean="0"/>
              <a:t>”就是“</a:t>
            </a:r>
            <a:r>
              <a:rPr lang="zh-CN" altLang="en-US" b="1" dirty="0" smtClean="0">
                <a:solidFill>
                  <a:srgbClr val="FF0000"/>
                </a:solidFill>
              </a:rPr>
              <a:t>空</a:t>
            </a:r>
            <a:r>
              <a:rPr lang="zh-CN" altLang="en-US" b="1" dirty="0" smtClean="0"/>
              <a:t>”；“</a:t>
            </a:r>
            <a:r>
              <a:rPr lang="zh-CN" altLang="en-US" b="1" dirty="0" smtClean="0">
                <a:solidFill>
                  <a:srgbClr val="FF0000"/>
                </a:solidFill>
              </a:rPr>
              <a:t>空</a:t>
            </a:r>
            <a:r>
              <a:rPr lang="zh-CN" altLang="en-US" b="1" dirty="0" smtClean="0"/>
              <a:t>”就是“</a:t>
            </a:r>
            <a:r>
              <a:rPr lang="zh-CN" altLang="en-US" b="1" dirty="0" smtClean="0">
                <a:solidFill>
                  <a:srgbClr val="FF0000"/>
                </a:solidFill>
              </a:rPr>
              <a:t>缘起</a:t>
            </a:r>
            <a:r>
              <a:rPr lang="zh-CN" altLang="en-US" b="1" dirty="0" smtClean="0"/>
              <a:t>”。佛教讲的“空”，它不是一无所有，这个“空”跟“缘起”是离不开的。</a:t>
            </a:r>
            <a:endParaRPr lang="en-US" altLang="zh-CN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缘起的本质是什么？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b="1" dirty="0" smtClean="0"/>
              <a:t>“</a:t>
            </a:r>
            <a:r>
              <a:rPr lang="zh-CN" altLang="en-US" b="1" dirty="0" smtClean="0">
                <a:solidFill>
                  <a:srgbClr val="FF0000"/>
                </a:solidFill>
              </a:rPr>
              <a:t>万法皆空，因果不空</a:t>
            </a:r>
            <a:r>
              <a:rPr lang="zh-CN" altLang="en-US" b="1" dirty="0" smtClean="0"/>
              <a:t>”这样子理解：万法皆空就是说，</a:t>
            </a:r>
            <a:r>
              <a:rPr lang="zh-CN" altLang="en-US" b="1" dirty="0" smtClean="0">
                <a:solidFill>
                  <a:srgbClr val="FF0000"/>
                </a:solidFill>
              </a:rPr>
              <a:t>万事万物，它是空性</a:t>
            </a:r>
            <a:r>
              <a:rPr lang="zh-CN" altLang="en-US" b="1" dirty="0" smtClean="0"/>
              <a:t>，从另外一个层面讲的话，那这个虽然是</a:t>
            </a:r>
            <a:r>
              <a:rPr lang="zh-CN" altLang="en-US" b="1" dirty="0" smtClean="0">
                <a:solidFill>
                  <a:srgbClr val="FF0000"/>
                </a:solidFill>
              </a:rPr>
              <a:t>万法皆空</a:t>
            </a:r>
            <a:r>
              <a:rPr lang="zh-CN" altLang="en-US" b="1" dirty="0" smtClean="0"/>
              <a:t>，但是从我们的</a:t>
            </a:r>
            <a:r>
              <a:rPr lang="zh-CN" altLang="en-US" b="1" dirty="0" smtClean="0">
                <a:solidFill>
                  <a:srgbClr val="FF0000"/>
                </a:solidFill>
              </a:rPr>
              <a:t>感官层面讲，“因”和“果”，因缘都是存在的</a:t>
            </a:r>
            <a:r>
              <a:rPr lang="zh-CN" altLang="en-US" b="1" dirty="0" smtClean="0"/>
              <a:t>，这两个是不矛盾的。</a:t>
            </a:r>
            <a:endParaRPr lang="en-US" altLang="zh-CN" b="1" dirty="0" smtClean="0"/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怎么理解缘起？</a:t>
            </a:r>
            <a:r>
              <a:rPr lang="zh-CN" altLang="en-US" b="1" dirty="0" smtClean="0"/>
              <a:t>缘起的本体、本质，总相是什么呢？只有四个字，“</a:t>
            </a:r>
            <a:r>
              <a:rPr lang="zh-CN" altLang="en-US" b="1" dirty="0" smtClean="0">
                <a:solidFill>
                  <a:srgbClr val="FF0000"/>
                </a:solidFill>
              </a:rPr>
              <a:t>彼缘生果</a:t>
            </a:r>
            <a:r>
              <a:rPr lang="zh-CN" altLang="en-US" b="1" dirty="0" smtClean="0"/>
              <a:t>”</a:t>
            </a:r>
            <a:r>
              <a:rPr lang="zh-CN" altLang="en-US" dirty="0" smtClean="0"/>
              <a:t>， </a:t>
            </a:r>
            <a:r>
              <a:rPr lang="zh-CN" altLang="en-US" b="1" dirty="0" smtClean="0"/>
              <a:t>“</a:t>
            </a:r>
            <a:r>
              <a:rPr lang="zh-CN" altLang="en-US" b="1" dirty="0" smtClean="0">
                <a:solidFill>
                  <a:srgbClr val="FF0000"/>
                </a:solidFill>
              </a:rPr>
              <a:t>因</a:t>
            </a:r>
            <a:r>
              <a:rPr lang="zh-CN" altLang="en-US" b="1" dirty="0" smtClean="0"/>
              <a:t>”和“</a:t>
            </a:r>
            <a:r>
              <a:rPr lang="zh-CN" altLang="en-US" b="1" dirty="0" smtClean="0">
                <a:solidFill>
                  <a:srgbClr val="FF0000"/>
                </a:solidFill>
              </a:rPr>
              <a:t>缘</a:t>
            </a:r>
            <a:r>
              <a:rPr lang="zh-CN" altLang="en-US" b="1" dirty="0" smtClean="0"/>
              <a:t>”产生“</a:t>
            </a:r>
            <a:r>
              <a:rPr lang="zh-CN" altLang="en-US" b="1" dirty="0" smtClean="0">
                <a:solidFill>
                  <a:srgbClr val="FF0000"/>
                </a:solidFill>
              </a:rPr>
              <a:t>果</a:t>
            </a:r>
            <a:r>
              <a:rPr lang="zh-CN" altLang="en-US" b="1" dirty="0" smtClean="0"/>
              <a:t>”，那这叫作“</a:t>
            </a:r>
            <a:r>
              <a:rPr lang="zh-CN" altLang="en-US" b="1" dirty="0" smtClean="0">
                <a:solidFill>
                  <a:srgbClr val="FF0000"/>
                </a:solidFill>
              </a:rPr>
              <a:t>缘起</a:t>
            </a:r>
            <a:r>
              <a:rPr lang="zh-CN" altLang="en-US" b="1" dirty="0" smtClean="0"/>
              <a:t>”，就这么简单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涓栧妗冩簮">
  <a:themeElements>
    <a:clrScheme name="Xanadu">
      <a:dk1>
        <a:sysClr val="windowText" lastClr="000000"/>
      </a:dk1>
      <a:lt1>
        <a:sysClr val="window" lastClr="FFFFFF"/>
      </a:lt1>
      <a:dk2>
        <a:srgbClr val="003900"/>
      </a:dk2>
      <a:lt2>
        <a:srgbClr val="F0F8FF"/>
      </a:lt2>
      <a:accent1>
        <a:srgbClr val="005E00"/>
      </a:accent1>
      <a:accent2>
        <a:srgbClr val="0000E3"/>
      </a:accent2>
      <a:accent3>
        <a:srgbClr val="00B7B7"/>
      </a:accent3>
      <a:accent4>
        <a:srgbClr val="BFBF00"/>
      </a:accent4>
      <a:accent5>
        <a:srgbClr val="B700B7"/>
      </a:accent5>
      <a:accent6>
        <a:srgbClr val="B70000"/>
      </a:accent6>
      <a:hlink>
        <a:srgbClr val="C44000"/>
      </a:hlink>
      <a:folHlink>
        <a:srgbClr val="BF00BF"/>
      </a:folHlink>
    </a:clrScheme>
    <a:fontScheme name="Xanadu">
      <a:majorFont>
        <a:latin typeface="Arial"/>
        <a:ea typeface=""/>
        <a:cs typeface=""/>
        <a:font script="Jpan" typeface=""/>
        <a:font script="Hang" typeface=""/>
        <a:font script="Hans" typeface="微软雅黑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Arial"/>
        <a:font script="Uigh" typeface="Microsoft  Uighur"/>
      </a:majorFont>
      <a:minorFont>
        <a:latin typeface="Cambria"/>
        <a:ea typeface=""/>
        <a:cs typeface=""/>
        <a:font script="Jpan" typeface=""/>
        <a:font script="Hang" typeface="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Xanadu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70000"/>
              </a:schemeClr>
            </a:gs>
            <a:gs pos="50000">
              <a:schemeClr val="phClr">
                <a:tint val="1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7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100000"/>
                <a:hueMod val="100000"/>
                <a:satMod val="100000"/>
              </a:schemeClr>
              <a:srgbClr val="9E9E9E">
                <a:alpha val="72156"/>
              </a:srgbClr>
            </a:duotone>
          </a:blip>
          <a:tile tx="0" ty="0" sx="100000" sy="100000" flip="none" algn="t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innerShdw blurRad="127000" dist="25400" dir="5400000">
              <a:schemeClr val="phClr">
                <a:tint val="100000"/>
                <a:shade val="10000"/>
                <a:hueMod val="100000"/>
                <a:satMod val="100000"/>
              </a:schemeClr>
            </a:innerShdw>
          </a:effectLst>
        </a:effectStyle>
        <a:effectStyle>
          <a:effectLst>
            <a:reflection blurRad="12700" stA="90000" endPos="50000" dir="5400000" sx="-1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plastic">
            <a:bevelT w="50800" h="50800" prst="coolSlan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solidFill>
          <a:schemeClr val="phClr">
            <a:tint val="100000"/>
            <a:shade val="100000"/>
            <a:hueMod val="40000"/>
            <a:satMod val="100000"/>
          </a:schemeClr>
        </a:solidFill>
        <a:blipFill>
          <a:blip xmlns:r="http://schemas.openxmlformats.org/officeDocument/2006/relationships" r:embed="rId2">
            <a:duotone>
              <a:srgbClr val="6AB5FF">
                <a:alpha val="100000"/>
              </a:srgb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涓栧妗冩簮</Template>
  <TotalTime>1491</TotalTime>
  <Words>3848</Words>
  <Application>Microsoft Office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涓栧妗冩簮</vt:lpstr>
      <vt:lpstr>从《佛说稻秆经》谈佛教人生观和世界观-上期回顾 </vt:lpstr>
      <vt:lpstr>这个因和缘，它有一定的规律，这个就叫作自然的规律。 </vt:lpstr>
      <vt:lpstr>若见因缘。彼即见法。若见于法。即能见佛。 </vt:lpstr>
      <vt:lpstr>“此有故彼有。”“此生故彼生。”  </vt:lpstr>
      <vt:lpstr>十二因缘是佛教的人生观里面的一部分 </vt:lpstr>
      <vt:lpstr>如来出现若不出现。法性常住。 </vt:lpstr>
      <vt:lpstr>佛说稻杆经视频二</vt:lpstr>
      <vt:lpstr>《稻秆经》里面非常清楚的讲了佛教的“缘起”学说</vt:lpstr>
      <vt:lpstr>缘起的本质是什么？</vt:lpstr>
      <vt:lpstr>缘起的分类</vt:lpstr>
      <vt:lpstr>外在的因相应法 </vt:lpstr>
      <vt:lpstr>欲想除苦　从因缘改变 </vt:lpstr>
      <vt:lpstr>因缘和合的时候，该有的东西自然就会有的</vt:lpstr>
      <vt:lpstr>想要幸福，从因缘上创造</vt:lpstr>
      <vt:lpstr>思考题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从《佛说稻秆经》谈佛教人生观和世界观-上期回顾</dc:title>
  <dc:creator>PC29728</dc:creator>
  <cp:lastModifiedBy>Henry Chen</cp:lastModifiedBy>
  <cp:revision>113</cp:revision>
  <dcterms:created xsi:type="dcterms:W3CDTF">2019-03-10T06:27:19Z</dcterms:created>
  <dcterms:modified xsi:type="dcterms:W3CDTF">2019-03-11T19:17:52Z</dcterms:modified>
</cp:coreProperties>
</file>