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>
        <p:scale>
          <a:sx n="118" d="100"/>
          <a:sy n="118" d="100"/>
        </p:scale>
        <p:origin x="-132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3E1FEE-6DDC-478B-BDC3-35BB6444FC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3E69F40-498E-42A9-954E-9CEA16959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596F38-93DF-4D59-B8C3-A38826663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425C-3948-49A1-B5C6-F7CEDDC51519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5EAA30-CA77-46B3-83C4-098BB7EE7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2C3FD9-5EC6-470B-93E7-28E389A2A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B46-A235-45FC-A44E-664D2A9063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40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2EDCA2-7C47-4161-A0F3-D9102E4E5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91A7E34-D66E-4FAC-A09C-4D645853B7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BF74F8-B774-4E7B-8F60-A86661B4D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425C-3948-49A1-B5C6-F7CEDDC51519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70FFF3-D352-4F56-B525-8D2C8DCAC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084342-FFC4-425C-AF6E-13F8DC419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B46-A235-45FC-A44E-664D2A9063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371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06CFB0F-0A3C-4B55-A961-418A452FBD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9DF81B6-F1F3-4973-BB9B-CA43B8D7A3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AEB227-BFE2-47CC-A6D9-C0A7F2ED1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425C-3948-49A1-B5C6-F7CEDDC51519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5318ED-BDCB-42E2-AE76-150EF0894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86BD57-8CC5-449E-A10D-D9DC4320D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B46-A235-45FC-A44E-664D2A9063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91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DC5506-2E38-43D0-82C8-013798F3D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6DDDF6-6740-4661-A863-3C25A7AB3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830FD5-D593-42F3-83FF-0A4880DD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425C-3948-49A1-B5C6-F7CEDDC51519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CEE6A2-6396-441B-8F2C-24D5CA17E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E09CA0-648F-419E-A3D6-7539C9D14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B46-A235-45FC-A44E-664D2A9063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8121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0D4FF1-9616-4C33-A4A9-325E62F06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39BDBEC-BAB2-4828-9344-D93CA74AE1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BB05450-48B6-483E-B7F5-61416F214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425C-3948-49A1-B5C6-F7CEDDC51519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1C7DC6-6F39-4380-BDEC-ABFA3BF5E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5211AC-BDBC-4983-B069-48D252DA3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B46-A235-45FC-A44E-664D2A9063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535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546F5D-BD78-49F8-93DF-3507D627C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D3240A-B3F1-46D3-97B6-929A34DA58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C5417F5-FCFA-48EB-BDF1-F2C9401FB4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BB61DFB-136F-4A62-BF62-A541CDCE9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425C-3948-49A1-B5C6-F7CEDDC51519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D7F119-5BF2-47D4-94FF-0C157A4DD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84473E-92DB-44B5-9C14-7B5F42C2D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B46-A235-45FC-A44E-664D2A9063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2399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C18DD7-ED37-49CC-A927-E67564A87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A5CD5AA-DFA5-4A67-AEB9-3FB572120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60A4F89-45F4-4BF7-9FF8-E4EBB04916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357622C-4656-44CA-AD6E-8351CE6D19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8C850DF-0F29-4196-94A0-CA9E644685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39F4B6C-7765-446A-A802-0A5EA3F24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425C-3948-49A1-B5C6-F7CEDDC51519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1103066-108A-4653-B9A9-CE6BB3F3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F61CD8E-699B-447E-8FDC-C2B60E97A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B46-A235-45FC-A44E-664D2A9063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0453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1B01DE-CC45-41AE-84AE-73E501921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C3FC2AA-797C-48F9-8471-5513365CA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425C-3948-49A1-B5C6-F7CEDDC51519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43765CC-94DC-461B-8970-505C99081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0D79E23-765F-448A-8E54-CB4630416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B46-A235-45FC-A44E-664D2A9063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24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3277AA7-9A11-4F2B-A7F6-60B7E7E26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425C-3948-49A1-B5C6-F7CEDDC51519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3DE189C-BDCB-4658-82CD-2A088ACA0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43A143C-1D90-41BC-976A-3783FCA05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B46-A235-45FC-A44E-664D2A9063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426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AF32CB-9228-4B9D-B627-276C3E3A0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3FB1F1-CF2B-42C2-B1EC-DAB7861FE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400062B-DB6B-4ADA-9069-350F75761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D58B983-9707-4ED4-9B43-55738DDBA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425C-3948-49A1-B5C6-F7CEDDC51519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B18FA8D-72CF-4A88-8DB4-6BA2CD296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96F0B25-CDD3-4B1F-9B36-E7A0DE76C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B46-A235-45FC-A44E-664D2A9063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345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60128A-04EB-4A4E-8D72-53CC8C133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E9C3FE2-DEAA-49CE-AD2B-1034A6A0B7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9E042E-634A-4C5D-9FB3-334A62B3F2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0BE3D21-9212-4864-BC0E-7C6FC3B55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425C-3948-49A1-B5C6-F7CEDDC51519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71AAB66-41A2-4901-8CFB-79485F1A8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66C663-8670-4AEB-A6E0-F4BF11247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B46-A235-45FC-A44E-664D2A9063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025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83A0CDB-FD85-418F-A65F-0E46863D9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8B86711-6DE3-4409-88B9-0ECBCC0A9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4EEAE2-C560-4AF4-B703-CAD7AF4729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2425C-3948-49A1-B5C6-F7CEDDC51519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A99700-E5BA-41A1-9B02-71F78333F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831895C-1F59-4781-BF4D-4C1016EC41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6DB46-A235-45FC-A44E-664D2A9063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161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6F43CF-3157-4BDF-8C2D-BCE4E2D8D7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浅谈因果关系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3F7078F-2BF2-433E-8FA1-ADB194B8F8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                                                    ——</a:t>
            </a:r>
            <a:r>
              <a:rPr lang="zh-CN" altLang="en-US" dirty="0"/>
              <a:t>王芃远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20459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994C3F-F06B-460B-8D42-F39F68A4D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4797"/>
          </a:xfrm>
        </p:spPr>
        <p:txBody>
          <a:bodyPr/>
          <a:lstStyle/>
          <a:p>
            <a:r>
              <a:rPr lang="zh-CN" altLang="en-US" dirty="0" smtClean="0"/>
              <a:t>思考题</a:t>
            </a:r>
            <a:r>
              <a:rPr lang="en-US" altLang="zh-CN" dirty="0" smtClean="0"/>
              <a:t>1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67014C-3FBF-4295-A1BE-E9DEF3F27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/>
              <a:t>1.</a:t>
            </a:r>
            <a:r>
              <a:rPr lang="zh-CN" altLang="en-US" sz="2000" dirty="0"/>
              <a:t>什么叫业？业和因是不是一回事？</a:t>
            </a:r>
            <a:endParaRPr lang="en-CA" altLang="zh-CN" sz="2000" dirty="0"/>
          </a:p>
          <a:p>
            <a:r>
              <a:rPr lang="en-US" altLang="zh-CN" sz="2000" dirty="0"/>
              <a:t>2.</a:t>
            </a:r>
            <a:r>
              <a:rPr lang="zh-CN" altLang="en-US" sz="2000" dirty="0"/>
              <a:t>业报的类别有几种？</a:t>
            </a:r>
            <a:endParaRPr lang="en-CA" altLang="zh-CN" sz="2000" dirty="0"/>
          </a:p>
          <a:p>
            <a:r>
              <a:rPr lang="en-US" altLang="zh-CN" sz="2000" dirty="0"/>
              <a:t>3.</a:t>
            </a:r>
            <a:r>
              <a:rPr lang="zh-CN" altLang="en-US" sz="2000" dirty="0"/>
              <a:t>为什么有的果报来得快，而有的慢？</a:t>
            </a:r>
            <a:endParaRPr lang="en-CA" altLang="zh-CN" sz="2000" dirty="0"/>
          </a:p>
          <a:p>
            <a:r>
              <a:rPr lang="en-US" altLang="zh-CN" sz="2000" dirty="0"/>
              <a:t>4.</a:t>
            </a:r>
            <a:r>
              <a:rPr lang="zh-CN" altLang="en-US" sz="2000" dirty="0"/>
              <a:t>什么是断见？什么是常见？</a:t>
            </a:r>
            <a:endParaRPr lang="en-CA" altLang="zh-CN" sz="2000" dirty="0"/>
          </a:p>
          <a:p>
            <a:r>
              <a:rPr lang="en-US" altLang="zh-CN" sz="2000" dirty="0"/>
              <a:t>5.</a:t>
            </a:r>
            <a:r>
              <a:rPr lang="zh-CN" altLang="en-US" sz="2000" dirty="0"/>
              <a:t>外道认为一切都是命中注定的，你觉得这是对的还是错的，为什么？</a:t>
            </a:r>
            <a:endParaRPr lang="en-CA" altLang="zh-CN" sz="2000" dirty="0"/>
          </a:p>
          <a:p>
            <a:r>
              <a:rPr lang="en-US" altLang="zh-CN" sz="2000" dirty="0"/>
              <a:t>6.</a:t>
            </a:r>
            <a:r>
              <a:rPr lang="zh-CN" altLang="en-US" sz="2000" dirty="0" smtClean="0"/>
              <a:t>无神论者</a:t>
            </a:r>
            <a:r>
              <a:rPr lang="zh-CN" altLang="en-US" sz="2000" dirty="0"/>
              <a:t>认为没有因果的存在，你是如何看待社会上恶人越发猖獗却无可奈何</a:t>
            </a:r>
            <a:r>
              <a:rPr lang="zh-CN" altLang="en-US" sz="2000" dirty="0" smtClean="0"/>
              <a:t>？</a:t>
            </a:r>
            <a:endParaRPr lang="en-US" altLang="zh-CN" sz="2000" dirty="0" smtClean="0"/>
          </a:p>
          <a:p>
            <a:r>
              <a:rPr lang="en-US" altLang="zh-CN" sz="2000" dirty="0"/>
              <a:t>7.</a:t>
            </a:r>
            <a:r>
              <a:rPr lang="zh-CN" altLang="en-US" sz="2000" dirty="0"/>
              <a:t>佛为什么让我们不轻易去看因果？</a:t>
            </a:r>
            <a:endParaRPr lang="en-CA" altLang="zh-CN" sz="2000" dirty="0"/>
          </a:p>
          <a:p>
            <a:r>
              <a:rPr lang="en-US" altLang="zh-CN" sz="2000" dirty="0"/>
              <a:t>8.</a:t>
            </a:r>
            <a:r>
              <a:rPr lang="zh-CN" altLang="en-US" sz="2000" dirty="0"/>
              <a:t>你曾经造过什么业？你想要如何去消除？</a:t>
            </a:r>
            <a:endParaRPr lang="en-CA" altLang="zh-CN" sz="2000" dirty="0"/>
          </a:p>
          <a:p>
            <a:r>
              <a:rPr lang="en-US" altLang="zh-CN" sz="2000" dirty="0"/>
              <a:t>9.</a:t>
            </a:r>
            <a:r>
              <a:rPr lang="zh-CN" altLang="en-US" sz="2000" dirty="0"/>
              <a:t>因果的规律是不是佛制定的，用来吓唬我们凡夫的？</a:t>
            </a:r>
            <a:endParaRPr lang="en-CA" altLang="zh-CN" sz="2000" dirty="0"/>
          </a:p>
          <a:p>
            <a:r>
              <a:rPr lang="en-US" altLang="zh-CN" sz="2000" dirty="0"/>
              <a:t>10.</a:t>
            </a:r>
            <a:r>
              <a:rPr lang="zh-CN" altLang="en-US" sz="2000" dirty="0"/>
              <a:t>你在生活中有什么无法理解的违缘，过去你是怎么看待的，现在呢？</a:t>
            </a:r>
            <a:endParaRPr lang="en-CA" altLang="zh-CN" sz="2000" dirty="0"/>
          </a:p>
          <a:p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217289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E725FE-9655-4088-BA6E-70E640E25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2889"/>
          </a:xfrm>
        </p:spPr>
        <p:txBody>
          <a:bodyPr/>
          <a:lstStyle/>
          <a:p>
            <a:r>
              <a:rPr lang="zh-CN" altLang="en-US" dirty="0" smtClean="0"/>
              <a:t>思考题</a:t>
            </a:r>
            <a:r>
              <a:rPr lang="en-US" altLang="zh-CN" dirty="0" smtClean="0"/>
              <a:t>2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1A5D16-CDBF-4A2B-B285-E2E98408A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4198"/>
            <a:ext cx="10515600" cy="4752765"/>
          </a:xfrm>
        </p:spPr>
        <p:txBody>
          <a:bodyPr>
            <a:normAutofit lnSpcReduction="10000"/>
          </a:bodyPr>
          <a:lstStyle/>
          <a:p>
            <a:r>
              <a:rPr lang="en-US" altLang="zh-CN" sz="2400" dirty="0"/>
              <a:t>1. </a:t>
            </a:r>
            <a:r>
              <a:rPr lang="zh-CN" altLang="en-US" sz="2400" dirty="0"/>
              <a:t>如何将罪业变成不定业</a:t>
            </a:r>
            <a:r>
              <a:rPr lang="zh-CN" altLang="en-US" sz="2400" dirty="0" smtClean="0"/>
              <a:t>？</a:t>
            </a:r>
            <a:endParaRPr lang="zh-CN" altLang="en-US" sz="2400" dirty="0"/>
          </a:p>
          <a:p>
            <a:r>
              <a:rPr lang="en-US" altLang="zh-CN" sz="2400" dirty="0"/>
              <a:t>2. </a:t>
            </a:r>
            <a:r>
              <a:rPr lang="zh-CN" altLang="en-US" sz="2400" dirty="0"/>
              <a:t>修持金刚萨垛中的四力是什么</a:t>
            </a:r>
            <a:r>
              <a:rPr lang="zh-CN" altLang="en-US" sz="2400" dirty="0" smtClean="0"/>
              <a:t>？</a:t>
            </a:r>
            <a:endParaRPr lang="zh-CN" altLang="en-US" sz="2400" dirty="0"/>
          </a:p>
          <a:p>
            <a:r>
              <a:rPr lang="en-US" altLang="zh-CN" sz="2400" dirty="0"/>
              <a:t>3. </a:t>
            </a:r>
            <a:r>
              <a:rPr lang="zh-CN" altLang="en-US" sz="2400" dirty="0"/>
              <a:t>为什么升起嗔恨心的后果是非常严重的</a:t>
            </a:r>
            <a:r>
              <a:rPr lang="zh-CN" altLang="en-US" sz="2400" dirty="0" smtClean="0"/>
              <a:t>？</a:t>
            </a:r>
            <a:endParaRPr lang="zh-CN" altLang="en-US" sz="2400" dirty="0"/>
          </a:p>
          <a:p>
            <a:r>
              <a:rPr lang="en-US" altLang="zh-CN" sz="2400" dirty="0"/>
              <a:t>4. </a:t>
            </a:r>
            <a:r>
              <a:rPr lang="zh-CN" altLang="en-US" sz="2400" dirty="0"/>
              <a:t>如何证明因果关系的存在</a:t>
            </a:r>
            <a:r>
              <a:rPr lang="zh-CN" altLang="en-US" sz="2400" dirty="0" smtClean="0"/>
              <a:t>？</a:t>
            </a:r>
            <a:endParaRPr lang="zh-CN" altLang="en-US" sz="2400" dirty="0"/>
          </a:p>
          <a:p>
            <a:r>
              <a:rPr lang="en-US" altLang="zh-CN" sz="2400" dirty="0"/>
              <a:t>5. </a:t>
            </a:r>
            <a:r>
              <a:rPr lang="zh-CN" altLang="en-US" sz="2400" dirty="0"/>
              <a:t>为什么父母造了业而子女却承担果报</a:t>
            </a:r>
            <a:r>
              <a:rPr lang="zh-CN" altLang="en-US" sz="2400" dirty="0" smtClean="0"/>
              <a:t>？</a:t>
            </a:r>
            <a:endParaRPr lang="zh-CN" altLang="en-US" sz="2400" dirty="0"/>
          </a:p>
          <a:p>
            <a:r>
              <a:rPr lang="en-US" altLang="zh-CN" sz="2400" dirty="0"/>
              <a:t>6. </a:t>
            </a:r>
            <a:r>
              <a:rPr lang="zh-CN" altLang="en-US" sz="2400" dirty="0"/>
              <a:t>如何理解一些高僧大德的行为，像济公和尚吃肉、喝酒，难道他们不承担因果吗</a:t>
            </a:r>
            <a:r>
              <a:rPr lang="zh-CN" altLang="en-US" sz="2400" dirty="0" smtClean="0"/>
              <a:t>？</a:t>
            </a:r>
            <a:endParaRPr lang="zh-CN" altLang="en-US" sz="2400" dirty="0"/>
          </a:p>
          <a:p>
            <a:r>
              <a:rPr lang="en-US" altLang="zh-CN" sz="2400" dirty="0"/>
              <a:t>7. </a:t>
            </a:r>
            <a:r>
              <a:rPr lang="zh-CN" altLang="en-US" sz="2400" dirty="0"/>
              <a:t>你曾经造过什么业？你想要如何去消除</a:t>
            </a:r>
            <a:r>
              <a:rPr lang="zh-CN" altLang="en-US" sz="2400" dirty="0" smtClean="0"/>
              <a:t>？</a:t>
            </a:r>
            <a:endParaRPr lang="zh-CN" altLang="en-US" sz="2400" dirty="0"/>
          </a:p>
          <a:p>
            <a:r>
              <a:rPr lang="en-US" altLang="zh-CN" sz="2400" dirty="0"/>
              <a:t>8. </a:t>
            </a:r>
            <a:r>
              <a:rPr lang="zh-CN" altLang="en-US" sz="2400" dirty="0"/>
              <a:t>你在生活中有无什么违缘让你无法理解</a:t>
            </a:r>
            <a:r>
              <a:rPr lang="zh-CN" altLang="en-US" sz="2400" dirty="0" smtClean="0"/>
              <a:t>？</a:t>
            </a:r>
            <a:endParaRPr lang="zh-CN" altLang="en-US" sz="2400" dirty="0"/>
          </a:p>
          <a:p>
            <a:r>
              <a:rPr lang="en-US" altLang="zh-CN" sz="2400" dirty="0"/>
              <a:t>9. </a:t>
            </a:r>
            <a:r>
              <a:rPr lang="zh-CN" altLang="en-US" sz="2400" dirty="0"/>
              <a:t>学习因果关系后你认为应当如何避免违缘的发生</a:t>
            </a:r>
            <a:r>
              <a:rPr lang="zh-CN" altLang="en-US" sz="2400" dirty="0" smtClean="0"/>
              <a:t>？</a:t>
            </a:r>
            <a:endParaRPr lang="zh-CN" altLang="en-US" sz="2400" dirty="0"/>
          </a:p>
          <a:p>
            <a:r>
              <a:rPr lang="en-US" altLang="zh-CN" sz="2400" dirty="0"/>
              <a:t>10. </a:t>
            </a:r>
            <a:r>
              <a:rPr lang="zh-CN" altLang="en-US" sz="2400" dirty="0"/>
              <a:t>佛为什么让我们不轻易去观察因果？</a:t>
            </a:r>
          </a:p>
          <a:p>
            <a:endParaRPr lang="en-US" altLang="zh-CN" sz="2000" dirty="0"/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91062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75A22C-9340-455E-B5C0-D136F3D03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因果的本体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6AFB7C-8081-4768-9868-175D70BCA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偷盗造业三问：身口意</a:t>
            </a:r>
            <a:endParaRPr lang="en-CA" altLang="zh-CN" dirty="0"/>
          </a:p>
          <a:p>
            <a:r>
              <a:rPr lang="zh-CN" altLang="en-US" dirty="0"/>
              <a:t>业：因的特殊能力</a:t>
            </a:r>
            <a:endParaRPr lang="en-CA" altLang="zh-CN" dirty="0"/>
          </a:p>
          <a:p>
            <a:r>
              <a:rPr lang="zh-CN" altLang="en-US" dirty="0"/>
              <a:t>意身</a:t>
            </a:r>
            <a:r>
              <a:rPr lang="en-US" altLang="zh-CN" dirty="0"/>
              <a:t>——</a:t>
            </a:r>
            <a:r>
              <a:rPr lang="zh-CN" altLang="en-US" dirty="0"/>
              <a:t>阿赖耶识的相续</a:t>
            </a:r>
            <a:endParaRPr lang="en-CA" altLang="zh-CN" dirty="0"/>
          </a:p>
          <a:p>
            <a:r>
              <a:rPr lang="zh-CN" altLang="en-US" dirty="0"/>
              <a:t>一切有部与唯识宗</a:t>
            </a:r>
            <a:endParaRPr lang="en-CA" altLang="zh-CN" dirty="0"/>
          </a:p>
          <a:p>
            <a:r>
              <a:rPr lang="zh-CN" altLang="en-US" dirty="0"/>
              <a:t>下雪与稻谷</a:t>
            </a:r>
            <a:endParaRPr lang="en-CA" altLang="zh-CN" dirty="0"/>
          </a:p>
          <a:p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05306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25D3DD-1D8E-4D66-AC2E-60EE42705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因果的成熟与类别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0FEF38-A2DE-4566-AAAF-AD9A5A59B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粮食比喻：</a:t>
            </a:r>
            <a:endParaRPr lang="en-CA" altLang="zh-CN" dirty="0"/>
          </a:p>
          <a:p>
            <a:r>
              <a:rPr lang="zh-CN" altLang="en-US" dirty="0"/>
              <a:t>品种</a:t>
            </a:r>
            <a:r>
              <a:rPr lang="en-US" altLang="zh-CN" dirty="0"/>
              <a:t>/</a:t>
            </a:r>
            <a:r>
              <a:rPr lang="zh-CN" altLang="en-US" dirty="0"/>
              <a:t>地理环境</a:t>
            </a:r>
            <a:r>
              <a:rPr lang="en-US" altLang="zh-CN" dirty="0"/>
              <a:t>/</a:t>
            </a:r>
            <a:r>
              <a:rPr lang="zh-CN" altLang="en-US" dirty="0"/>
              <a:t>气候</a:t>
            </a:r>
            <a:endParaRPr lang="en-CA" altLang="zh-CN" dirty="0"/>
          </a:p>
          <a:p>
            <a:r>
              <a:rPr lang="zh-CN" altLang="en-US" dirty="0"/>
              <a:t>定业：现世报（青年造业老来报或更快）</a:t>
            </a:r>
            <a:endParaRPr lang="en-CA" altLang="zh-CN" dirty="0"/>
          </a:p>
          <a:p>
            <a:r>
              <a:rPr lang="zh-CN" altLang="en-US" dirty="0"/>
              <a:t>不定业：下世报：五无间罪（来世堕恶趣）</a:t>
            </a:r>
            <a:endParaRPr lang="en-CA" altLang="zh-CN" dirty="0"/>
          </a:p>
          <a:p>
            <a:pPr marL="0" indent="0">
              <a:buNone/>
            </a:pPr>
            <a:r>
              <a:rPr lang="zh-CN" altLang="en-US" dirty="0"/>
              <a:t>                     顺后造业（几世之后的果报）</a:t>
            </a:r>
            <a:endParaRPr lang="en-CA" altLang="zh-CN" dirty="0"/>
          </a:p>
          <a:p>
            <a:pPr marL="0" indent="0">
              <a:buNone/>
            </a:pPr>
            <a:r>
              <a:rPr lang="zh-CN" altLang="en-US" dirty="0"/>
              <a:t>                     不定业（可能有果报可能没有）</a:t>
            </a:r>
            <a:endParaRPr lang="en-CA" altLang="zh-CN" dirty="0"/>
          </a:p>
          <a:p>
            <a:r>
              <a:rPr lang="zh-CN" altLang="en-US" dirty="0"/>
              <a:t>果报差别的原因：</a:t>
            </a:r>
            <a:r>
              <a:rPr lang="en-US" altLang="zh-CN" dirty="0"/>
              <a:t> </a:t>
            </a:r>
            <a:r>
              <a:rPr lang="zh-CN" altLang="en-US" dirty="0"/>
              <a:t>对境与动机，例子：僧人与凡夫</a:t>
            </a:r>
            <a:endParaRPr lang="en-CA" altLang="zh-CN" dirty="0"/>
          </a:p>
          <a:p>
            <a:endParaRPr lang="en-CA" altLang="zh-CN" dirty="0"/>
          </a:p>
          <a:p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4701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3C4E8B-20F1-414C-B09E-5F8A59133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支分细节（一）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F5987E-4970-42FC-B319-0DB0B51A3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外道邪见，古代：善人堕恶趣，外道仙人的断见</a:t>
            </a:r>
            <a:endParaRPr lang="en-CA" altLang="zh-CN" dirty="0"/>
          </a:p>
          <a:p>
            <a:r>
              <a:rPr lang="zh-CN" altLang="en-US" dirty="0"/>
              <a:t>即使行善，果报不一定当下显现，一生行善不代表前世都行善</a:t>
            </a:r>
            <a:endParaRPr lang="en-CA" altLang="zh-CN" dirty="0"/>
          </a:p>
          <a:p>
            <a:r>
              <a:rPr lang="zh-CN" altLang="en-US" dirty="0"/>
              <a:t>常见（帝释</a:t>
            </a:r>
            <a:r>
              <a:rPr lang="en-US" altLang="zh-CN" dirty="0"/>
              <a:t>/</a:t>
            </a:r>
            <a:r>
              <a:rPr lang="zh-CN" altLang="en-US" dirty="0"/>
              <a:t>梵天看不见生灭）</a:t>
            </a:r>
            <a:endParaRPr lang="en-CA" altLang="zh-CN" dirty="0"/>
          </a:p>
          <a:p>
            <a:r>
              <a:rPr lang="zh-CN" altLang="en-US" dirty="0"/>
              <a:t>现代外道的邪见：对因果的误解</a:t>
            </a:r>
            <a:endParaRPr lang="en-CA" altLang="zh-CN" dirty="0"/>
          </a:p>
          <a:p>
            <a:r>
              <a:rPr lang="zh-CN" altLang="en-US" dirty="0"/>
              <a:t>以农民比喻</a:t>
            </a:r>
            <a:endParaRPr lang="en-CA" altLang="zh-CN" dirty="0"/>
          </a:p>
          <a:p>
            <a:r>
              <a:rPr lang="zh-CN" altLang="en-US" dirty="0"/>
              <a:t>现实造恶却没有果报甚至事事如意</a:t>
            </a:r>
            <a:endParaRPr lang="en-CA" altLang="zh-CN" dirty="0"/>
          </a:p>
          <a:p>
            <a:r>
              <a:rPr lang="zh-CN" altLang="en-US" dirty="0"/>
              <a:t>外道认为一切命中注定</a:t>
            </a:r>
            <a:endParaRPr lang="en-US" altLang="zh-CN" dirty="0"/>
          </a:p>
          <a:p>
            <a:r>
              <a:rPr lang="zh-CN" altLang="en-US" dirty="0"/>
              <a:t>业力病</a:t>
            </a:r>
            <a:r>
              <a:rPr lang="en-US" altLang="zh-CN" dirty="0"/>
              <a:t>/</a:t>
            </a:r>
            <a:r>
              <a:rPr lang="zh-CN" altLang="en-US" dirty="0"/>
              <a:t>挨饿者举例否认</a:t>
            </a:r>
            <a:endParaRPr lang="en-US" altLang="zh-CN" dirty="0"/>
          </a:p>
          <a:p>
            <a:r>
              <a:rPr lang="zh-CN" altLang="en-US" dirty="0"/>
              <a:t>否定因果（不堕两边）</a:t>
            </a:r>
            <a:endParaRPr lang="en-CA" altLang="zh-CN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80653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C57ADC-02C3-4F20-9FC3-F705A381D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支分细节（二）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9C8B01-1D6D-497D-AFB3-A48339B62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不行不善非戒律，然违背自然规律也。</a:t>
            </a:r>
            <a:endParaRPr lang="en-CA" altLang="zh-CN" dirty="0"/>
          </a:p>
          <a:p>
            <a:r>
              <a:rPr lang="zh-CN" altLang="en-US" dirty="0"/>
              <a:t>以服毒为例</a:t>
            </a:r>
            <a:endParaRPr lang="en-CA" altLang="zh-CN" dirty="0"/>
          </a:p>
          <a:p>
            <a:r>
              <a:rPr lang="zh-CN" altLang="en-US" dirty="0"/>
              <a:t>国王杀阿罗汉</a:t>
            </a:r>
            <a:endParaRPr lang="en-CA" altLang="zh-CN" dirty="0"/>
          </a:p>
          <a:p>
            <a:r>
              <a:rPr lang="zh-CN" altLang="en-US" dirty="0"/>
              <a:t>屠夫改行忏悔</a:t>
            </a:r>
            <a:r>
              <a:rPr lang="en-US" altLang="zh-CN" dirty="0"/>
              <a:t>/</a:t>
            </a:r>
            <a:r>
              <a:rPr lang="zh-CN" altLang="en-US" dirty="0"/>
              <a:t>不定业也能消除或减少</a:t>
            </a:r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3501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19BDC8-9366-4998-9E0C-01FDD70EB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消除不定业的方法：忏悔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038DA4-8688-424A-917F-45976B411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对于往昔曾经造过、现在已经不能回忆的恶业，我们可以这样观想：无始以来我所做的一切罪业，无论是有意或无意做的，都是不应该的。并如同服了毒药一般，对它生起强烈的恐惧和后悔心，发誓从此再也不做，这样就可以令无始以来所造的一切恶业都变成不定业，这是很有意义且十分重要的。如果不能这样做，情况就很难讲了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6841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0E2201-E6C4-4D5B-ACB5-1780EAF66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如何确保善根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F380D9-DD1E-4FF2-A548-353573FD9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了解嗔恨心的危害</a:t>
            </a:r>
            <a:endParaRPr lang="en-CA" altLang="zh-CN" dirty="0"/>
          </a:p>
          <a:p>
            <a:r>
              <a:rPr lang="zh-CN" altLang="en-US" dirty="0"/>
              <a:t>回向（凡夫所行善业有漏）</a:t>
            </a:r>
            <a:endParaRPr lang="en-CA" altLang="zh-CN" dirty="0"/>
          </a:p>
          <a:p>
            <a:r>
              <a:rPr lang="zh-CN" altLang="en-US" dirty="0"/>
              <a:t>如梦如幻的见解（具体事例：放生；免费餐）</a:t>
            </a:r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0720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625A39-7EDD-41B1-B6D3-78AFB269A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证明因果不虚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BA7489-9146-4AD9-8D2C-BCA53470E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缘起；因缘和合</a:t>
            </a:r>
            <a:endParaRPr lang="en-CA" altLang="zh-CN" dirty="0"/>
          </a:p>
          <a:p>
            <a:r>
              <a:rPr lang="zh-CN" altLang="en-US" dirty="0"/>
              <a:t>杀生；种子</a:t>
            </a:r>
            <a:endParaRPr lang="en-CA" altLang="zh-CN" dirty="0"/>
          </a:p>
          <a:p>
            <a:r>
              <a:rPr lang="zh-CN" altLang="en-US" dirty="0"/>
              <a:t>绝症垂死者通过行善或长寿法延寿（癌症例子）</a:t>
            </a:r>
            <a:endParaRPr lang="en-CA" altLang="zh-CN" dirty="0"/>
          </a:p>
          <a:p>
            <a:r>
              <a:rPr lang="zh-CN" altLang="en-US" dirty="0"/>
              <a:t>贫富例子：西藏国王的三次散财</a:t>
            </a:r>
            <a:endParaRPr lang="en-CA" altLang="zh-CN" dirty="0"/>
          </a:p>
          <a:p>
            <a:r>
              <a:rPr lang="zh-CN" altLang="en-US" dirty="0"/>
              <a:t>疑问：父母造业，子女偿还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93524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BC0D77-4B75-43C1-8D85-0C915C1B6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CFEB6C-6B42-4CB9-8738-FD62181DC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有因必然有果，无因就不会有果。若渴求人天福报或快乐，就要去种快乐的因，快乐的因就是行善；若想避免痛苦和灾难，就不要种痛苦的因，痛苦的因就是造恶。凡夫由于愚痴和无明，欲求快乐果却反种痛苦因，比如时下许多人杀害各种动物，用它们的血肉和生命换取自己的延年益寿，这岂不是完全的颠倒吗？其余的事情也都是这样。</a:t>
            </a:r>
          </a:p>
          <a:p>
            <a:r>
              <a:rPr lang="zh-CN" altLang="en-US" dirty="0"/>
              <a:t>所以，如果凡夫对因果没有一个正确的观点和取舍，则所做的多半是错误的，由此而感受的，也将是他们意想不到也不愿接受的苦果。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33020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901</Words>
  <Application>Microsoft Office PowerPoint</Application>
  <PresentationFormat>自定义</PresentationFormat>
  <Paragraphs>70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Theme</vt:lpstr>
      <vt:lpstr>浅谈因果关系</vt:lpstr>
      <vt:lpstr>因果的本体</vt:lpstr>
      <vt:lpstr>因果的成熟与类别</vt:lpstr>
      <vt:lpstr>支分细节（一）</vt:lpstr>
      <vt:lpstr>支分细节（二）</vt:lpstr>
      <vt:lpstr>消除不定业的方法：忏悔</vt:lpstr>
      <vt:lpstr>如何确保善根</vt:lpstr>
      <vt:lpstr>证明因果不虚</vt:lpstr>
      <vt:lpstr>总结</vt:lpstr>
      <vt:lpstr>思考题1</vt:lpstr>
      <vt:lpstr>思考题2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Pengyuan Wang</dc:creator>
  <cp:lastModifiedBy>user</cp:lastModifiedBy>
  <cp:revision>14</cp:revision>
  <dcterms:created xsi:type="dcterms:W3CDTF">2018-10-28T03:14:47Z</dcterms:created>
  <dcterms:modified xsi:type="dcterms:W3CDTF">2018-11-05T03:59:01Z</dcterms:modified>
</cp:coreProperties>
</file>