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6" r:id="rId4"/>
    <p:sldId id="278" r:id="rId5"/>
    <p:sldId id="284" r:id="rId6"/>
    <p:sldId id="285" r:id="rId7"/>
    <p:sldId id="283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05:26:42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05:26:42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05:27:23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74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4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22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1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500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86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258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80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31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6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02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53CD6-203B-4D40-A0C8-4962BF1BBEB2}" type="datetimeFigureOut">
              <a:rPr lang="zh-CN" altLang="en-US" smtClean="0"/>
              <a:t>2022/6/5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647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2204864"/>
            <a:ext cx="7139136" cy="1728192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latin typeface="Abadi" panose="020B0604020104020204" pitchFamily="34" charset="0"/>
              </a:rPr>
              <a:t>2018 </a:t>
            </a:r>
            <a:r>
              <a:rPr lang="zh-CN" altLang="en-US" dirty="0">
                <a:latin typeface="Abadi" panose="020B0604020104020204" pitchFamily="34" charset="0"/>
              </a:rPr>
              <a:t>慧灯小组 </a:t>
            </a:r>
            <a:br>
              <a:rPr lang="en-US" altLang="zh-CN" dirty="0">
                <a:latin typeface="Abadi" panose="020B0604020104020204" pitchFamily="34" charset="0"/>
              </a:rPr>
            </a:br>
            <a:r>
              <a:rPr lang="zh-CN" altLang="en-US" dirty="0">
                <a:latin typeface="Abadi" panose="020B0604020104020204" pitchFamily="34" charset="0"/>
              </a:rPr>
              <a:t>慧灯禅修课 </a:t>
            </a:r>
            <a:r>
              <a:rPr lang="en-US" altLang="zh-CN" dirty="0">
                <a:latin typeface="Abadi" panose="020B0604020104020204" pitchFamily="34" charset="0"/>
              </a:rPr>
              <a:t>202-2 </a:t>
            </a:r>
            <a:r>
              <a:rPr lang="zh-CN" altLang="en-US" dirty="0">
                <a:latin typeface="Abadi" panose="020B0604020104020204" pitchFamily="34" charset="0"/>
              </a:rPr>
              <a:t>依止上师</a:t>
            </a:r>
            <a:br>
              <a:rPr lang="en-US" altLang="zh-CN" dirty="0">
                <a:latin typeface="Abadi" panose="020B0604020104020204" pitchFamily="34" charset="0"/>
              </a:rPr>
            </a:br>
            <a:r>
              <a:rPr lang="en-US" altLang="zh-CN" dirty="0">
                <a:latin typeface="Abadi" panose="020B0604020104020204" pitchFamily="34" charset="0"/>
              </a:rPr>
              <a:t>2022-06-06</a:t>
            </a:r>
            <a:endParaRPr lang="zh-CN" altLang="en-US" dirty="0">
              <a:latin typeface="Abadi" panose="020B0604020104020204" pitchFamily="34" charset="0"/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64704"/>
            <a:ext cx="1295731" cy="1223937"/>
          </a:xfrm>
        </p:spPr>
      </p:pic>
    </p:spTree>
    <p:extLst>
      <p:ext uri="{BB962C8B-B14F-4D97-AF65-F5344CB8AC3E}">
        <p14:creationId xmlns:p14="http://schemas.microsoft.com/office/powerpoint/2010/main" val="337570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zh-CN" altLang="en-US" dirty="0"/>
              <a:t>      </a:t>
            </a:r>
            <a:r>
              <a:rPr lang="zh-CN" altLang="en-US" dirty="0">
                <a:latin typeface="Abadi" panose="020B0604020104020204" pitchFamily="34" charset="0"/>
              </a:rPr>
              <a:t>学习内容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556792"/>
            <a:ext cx="72111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18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一： </a:t>
            </a:r>
            <a:r>
              <a:rPr lang="zh-CN" altLang="en-US" sz="24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内容： </a:t>
            </a:r>
            <a:endParaRPr lang="en-CA" altLang="zh-CN" sz="2400" dirty="0">
              <a:solidFill>
                <a:srgbClr val="323232"/>
              </a:solidFill>
              <a:effectLst/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altLang="zh-CN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：续上节 皈依的主要内容</a:t>
            </a:r>
            <a:r>
              <a:rPr lang="en-US" altLang="zh-CN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-2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皈依佛法</a:t>
            </a:r>
            <a:endParaRPr lang="en-US" altLang="zh-CN" sz="1800" dirty="0">
              <a:solidFill>
                <a:srgbClr val="323232"/>
              </a:solidFill>
              <a:effectLst/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：皈依的主要内容</a:t>
            </a:r>
            <a:r>
              <a:rPr lang="en-US" altLang="zh-CN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-3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皈依僧</a:t>
            </a:r>
            <a:endParaRPr lang="en-US" altLang="zh-CN" sz="1800" dirty="0">
              <a:solidFill>
                <a:srgbClr val="323232"/>
              </a:solidFill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sz="1800" dirty="0">
                <a:solidFill>
                  <a:srgbClr val="323232"/>
                </a:solidFill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皈依的标准</a:t>
            </a:r>
            <a:endParaRPr lang="en-US" altLang="zh-CN" sz="1800" dirty="0">
              <a:solidFill>
                <a:srgbClr val="323232"/>
              </a:solidFill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：如何观修皈依</a:t>
            </a:r>
            <a:endParaRPr lang="en-US" altLang="zh-CN" sz="1800" dirty="0">
              <a:solidFill>
                <a:srgbClr val="323232"/>
              </a:solidFill>
              <a:effectLst/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323232"/>
                </a:solidFill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900" b="0" i="0" dirty="0">
                <a:solidFill>
                  <a:srgbClr val="333333"/>
                </a:solidFill>
                <a:effectLst/>
                <a:latin typeface="Abadi" panose="020B0604020104020204" pitchFamily="34" charset="0"/>
              </a:rPr>
              <a:t> </a:t>
            </a:r>
            <a:endParaRPr lang="en-US" altLang="zh-CN" sz="1900" dirty="0">
              <a:solidFill>
                <a:srgbClr val="323232"/>
              </a:solidFill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rgbClr val="323232"/>
                </a:solidFill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二： </a:t>
            </a:r>
            <a:r>
              <a:rPr lang="zh-CN" altLang="en-US" sz="2400" dirty="0">
                <a:solidFill>
                  <a:srgbClr val="323232"/>
                </a:solidFill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问题讨论</a:t>
            </a:r>
            <a:endParaRPr lang="zh-CN" altLang="en-US" sz="2400" dirty="0">
              <a:latin typeface="Abadi" panose="020B0604020104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1301130" cy="125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9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7664" y="494674"/>
            <a:ext cx="6738764" cy="648072"/>
          </a:xfrm>
        </p:spPr>
        <p:txBody>
          <a:bodyPr>
            <a:normAutofit/>
          </a:bodyPr>
          <a:lstStyle/>
          <a:p>
            <a:r>
              <a:rPr lang="zh-CN" altLang="en-US" sz="2000" b="1" dirty="0"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发菩提心</a:t>
            </a:r>
            <a:endParaRPr lang="zh-CN" altLang="en-US" sz="2000" b="1" dirty="0">
              <a:latin typeface="Abadi" panose="020B0604020104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412776"/>
            <a:ext cx="7848872" cy="4896544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18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菩提心非常重要，让我们的修行方向归于大乘佛教</a:t>
            </a:r>
            <a:r>
              <a:rPr lang="zh-CN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CA" altLang="zh-CN" sz="1800" dirty="0">
              <a:solidFill>
                <a:srgbClr val="323232"/>
              </a:solidFill>
              <a:effectLst/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1800" b="1" dirty="0">
              <a:solidFill>
                <a:srgbClr val="323232"/>
              </a:solidFill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造作的菩提心 </a:t>
            </a:r>
            <a:r>
              <a:rPr lang="en-US" altLang="zh-CN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Vs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真实的菩提心： 遇到关键的时候会不会把自己的事情作为头等大事。</a:t>
            </a:r>
            <a:endParaRPr lang="en-US" altLang="zh-CN" sz="1800" dirty="0">
              <a:solidFill>
                <a:srgbClr val="323232"/>
              </a:solidFill>
              <a:effectLst/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dirty="0">
              <a:solidFill>
                <a:srgbClr val="323232"/>
              </a:solidFill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不断训练，逐渐产生真实的菩提心。</a:t>
            </a:r>
            <a:endParaRPr lang="en-US" altLang="zh-CN" sz="1800" dirty="0">
              <a:solidFill>
                <a:srgbClr val="323232"/>
              </a:solidFill>
              <a:effectLst/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1800" b="1" dirty="0">
              <a:solidFill>
                <a:srgbClr val="323232"/>
              </a:solidFill>
              <a:latin typeface="Abadi" panose="020B0604020104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每次听课、修行都下定决心让天下众生离苦得乐，长期奋斗目标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800" b="1" dirty="0">
              <a:latin typeface="Abadi" panose="020B0604020104020204" pitchFamily="34" charset="0"/>
              <a:cs typeface="Arial" pitchFamily="34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1" dirty="0">
              <a:latin typeface="Abadi" panose="020B0604020104020204" pitchFamily="34" charset="0"/>
              <a:cs typeface="Arial" pitchFamily="34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rgbClr val="1D2129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首先自己要成佛，要闻思修。</a:t>
            </a:r>
            <a:r>
              <a:rPr lang="zh-CN" sz="1800" dirty="0">
                <a:solidFill>
                  <a:srgbClr val="1D2129"/>
                </a:solidFill>
                <a:effectLst/>
                <a:latin typeface="Abadi" panose="020B060402010402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CA" sz="1800" dirty="0">
              <a:effectLst/>
              <a:latin typeface="Abadi" panose="020B0604020104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CA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6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0" y="224644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82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8A4BC-FF29-4758-BECE-7EA4AC5FC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b="1" dirty="0">
                <a:latin typeface="Abadi" panose="020B0604020104020204" pitchFamily="34" charset="0"/>
              </a:rPr>
              <a:t>四： 皈依的主要内容</a:t>
            </a:r>
            <a:r>
              <a:rPr lang="en-US" altLang="zh-CN" sz="2800" b="1" dirty="0">
                <a:latin typeface="Abadi" panose="020B0604020104020204" pitchFamily="34" charset="0"/>
              </a:rPr>
              <a:t>-2 </a:t>
            </a:r>
            <a:r>
              <a:rPr lang="zh-CN" altLang="en-US" sz="2800" b="1" dirty="0">
                <a:latin typeface="Abadi" panose="020B0604020104020204" pitchFamily="34" charset="0"/>
              </a:rPr>
              <a:t>皈依佛法</a:t>
            </a:r>
            <a:endParaRPr lang="en-US" sz="2800" b="1" dirty="0">
              <a:latin typeface="Abadi" panose="020B0604020104020204" pitchFamily="34" charset="0"/>
            </a:endParaRPr>
          </a:p>
        </p:txBody>
      </p:sp>
      <p:pic>
        <p:nvPicPr>
          <p:cNvPr id="9" name="图片 3">
            <a:extLst>
              <a:ext uri="{FF2B5EF4-FFF2-40B4-BE49-F238E27FC236}">
                <a16:creationId xmlns:a16="http://schemas.microsoft.com/office/drawing/2014/main" id="{A63D9CB3-A0DF-4274-80F6-3FABCC80E2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974"/>
            <a:ext cx="1224136" cy="122413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14:cNvPr>
              <p14:cNvContentPartPr/>
              <p14:nvPr/>
            </p14:nvContentPartPr>
            <p14:xfrm>
              <a:off x="8375104" y="3374063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366104" y="3365423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4D0B4-E921-0A32-21EA-EE35B367F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zh-CN" altLang="en-US" sz="96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观想皈依境，在皈依境前很庄严、严肃、发自内心、坚定不移地下决心</a:t>
            </a:r>
            <a:r>
              <a:rPr lang="zh-CN" altLang="en-US" sz="9600" b="1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从今以后生生世世只修释迦摩尼的法，只修佛法。佛法才是我唯一学习修行的内容。</a:t>
            </a:r>
            <a:endParaRPr lang="en-US" altLang="zh-CN" sz="9600" b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9600" dirty="0">
                <a:latin typeface="Abadi" panose="020B0604020104020204" pitchFamily="34" charset="0"/>
              </a:rPr>
              <a:t> </a:t>
            </a:r>
          </a:p>
          <a:p>
            <a:r>
              <a:rPr lang="zh-CN" altLang="en-US" sz="9600" dirty="0">
                <a:latin typeface="Abadi" panose="020B0604020104020204" pitchFamily="34" charset="0"/>
              </a:rPr>
              <a:t>对其他的宗教尊重，不排斥诽谤任何一个宗教。但是只是选择佛教来学习修行。</a:t>
            </a:r>
            <a:endParaRPr lang="en-US" altLang="zh-CN" sz="9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9600" dirty="0">
              <a:latin typeface="Abadi" panose="020B0604020104020204" pitchFamily="34" charset="0"/>
            </a:endParaRPr>
          </a:p>
          <a:p>
            <a:r>
              <a:rPr lang="zh-CN" altLang="en-US" sz="96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衡量皈依修好的层次，衡量标准：坚定不易的决心，数量不是最终标准。</a:t>
            </a:r>
            <a:endParaRPr lang="en-US" altLang="zh-CN" sz="96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9600" dirty="0">
              <a:latin typeface="Abadi" panose="020B0604020104020204" pitchFamily="34" charset="0"/>
            </a:endParaRPr>
          </a:p>
          <a:p>
            <a:endParaRPr lang="en-US" altLang="zh-CN" sz="6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6400" dirty="0"/>
          </a:p>
          <a:p>
            <a:pPr marL="0" indent="0">
              <a:buNone/>
            </a:pPr>
            <a:endParaRPr lang="en-US" altLang="zh-CN" sz="8000" dirty="0"/>
          </a:p>
          <a:p>
            <a:pPr marL="0" indent="0">
              <a:buNone/>
            </a:pPr>
            <a:endParaRPr lang="en-US" altLang="zh-CN" sz="8000" dirty="0"/>
          </a:p>
          <a:p>
            <a:endParaRPr lang="en-US" altLang="zh-CN" sz="8000" dirty="0"/>
          </a:p>
          <a:p>
            <a:pPr marL="0" indent="0">
              <a:buNone/>
            </a:pPr>
            <a:r>
              <a:rPr lang="en-US" sz="8000" dirty="0"/>
              <a:t>   </a:t>
            </a:r>
            <a:endParaRPr lang="en-US" altLang="zh-CN" sz="6400" dirty="0"/>
          </a:p>
          <a:p>
            <a:pPr marL="0" indent="0">
              <a:buNone/>
            </a:pPr>
            <a:endParaRPr lang="en-US" altLang="zh-CN" sz="6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79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80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8A4BC-FF29-4758-BECE-7EA4AC5FC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>
                <a:latin typeface="Abadi" panose="020B0604020104020204" pitchFamily="34" charset="0"/>
              </a:rPr>
              <a:t>四： 皈依的主要内容</a:t>
            </a:r>
            <a:r>
              <a:rPr lang="en-US" altLang="zh-CN" sz="2800" dirty="0">
                <a:latin typeface="Abadi" panose="020B0604020104020204" pitchFamily="34" charset="0"/>
              </a:rPr>
              <a:t>-3 </a:t>
            </a:r>
            <a:r>
              <a:rPr lang="zh-CN" altLang="en-US" sz="2800" dirty="0">
                <a:latin typeface="Abadi" panose="020B0604020104020204" pitchFamily="34" charset="0"/>
              </a:rPr>
              <a:t>皈依僧</a:t>
            </a:r>
            <a:endParaRPr lang="en-US" sz="2800" dirty="0">
              <a:latin typeface="Abadi" panose="020B0604020104020204" pitchFamily="34" charset="0"/>
            </a:endParaRPr>
          </a:p>
        </p:txBody>
      </p:sp>
      <p:pic>
        <p:nvPicPr>
          <p:cNvPr id="9" name="图片 3">
            <a:extLst>
              <a:ext uri="{FF2B5EF4-FFF2-40B4-BE49-F238E27FC236}">
                <a16:creationId xmlns:a16="http://schemas.microsoft.com/office/drawing/2014/main" id="{A63D9CB3-A0DF-4274-80F6-3FABCC80E2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974"/>
            <a:ext cx="1224136" cy="122413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14:cNvPr>
              <p14:cNvContentPartPr/>
              <p14:nvPr/>
            </p14:nvContentPartPr>
            <p14:xfrm>
              <a:off x="8375104" y="3374063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66104" y="3365063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4D0B4-E921-0A32-21EA-EE35B367F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zh-CN" altLang="en-US" sz="9600" b="1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从今以后生生世世只要是学佛的人，不管是修大乘、小乘、显宗、密宗、禅宗、净土宗，只要是这些人都是我们的道友。学其他宗教的是朋友。</a:t>
            </a:r>
            <a:endParaRPr lang="en-US" altLang="zh-CN" sz="9600" b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9600" dirty="0">
                <a:latin typeface="Abadi" panose="020B0604020104020204" pitchFamily="34" charset="0"/>
              </a:rPr>
              <a:t> </a:t>
            </a:r>
          </a:p>
          <a:p>
            <a:r>
              <a:rPr lang="zh-CN" altLang="en-US" sz="9600" dirty="0">
                <a:latin typeface="Abadi" panose="020B0604020104020204" pitchFamily="34" charset="0"/>
              </a:rPr>
              <a:t>对众生当做父母来看，修行打坐的要求。所以对任何一个生命都不能有不喜欢不欢迎的心态。即使是对一个昆虫、苍蝇、蚊子，都要帮助（解脱？）。</a:t>
            </a:r>
            <a:r>
              <a:rPr lang="zh-CN" altLang="en-US" sz="96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所有诚心实意修大乘的人都要有修行的目标： 把众生当做父母。</a:t>
            </a:r>
            <a:endParaRPr lang="en-US" altLang="zh-CN" sz="9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US" altLang="zh-CN" sz="9600" dirty="0">
              <a:latin typeface="Abadi" panose="020B0604020104020204" pitchFamily="34" charset="0"/>
            </a:endParaRPr>
          </a:p>
          <a:p>
            <a:r>
              <a:rPr lang="zh-CN" altLang="en-US" sz="96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衡量皈依修好的层次，衡量标准：坚定不易的决心。</a:t>
            </a:r>
            <a:endParaRPr lang="en-US" altLang="zh-CN" sz="96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endParaRPr lang="en-US" altLang="zh-CN" sz="6400" dirty="0">
              <a:solidFill>
                <a:srgbClr val="00001A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altLang="zh-CN" sz="6400" dirty="0">
                <a:solidFill>
                  <a:srgbClr val="00001A"/>
                </a:solidFill>
                <a:latin typeface="Montserrat" panose="00000500000000000000" pitchFamily="2" charset="0"/>
              </a:rPr>
              <a:t>                               </a:t>
            </a:r>
            <a:r>
              <a:rPr lang="zh-CN" altLang="en-US" sz="6400" b="0" i="0" dirty="0">
                <a:solidFill>
                  <a:srgbClr val="00001A"/>
                </a:solidFill>
                <a:effectLst/>
                <a:latin typeface="Montserrat" panose="00000500000000000000" pitchFamily="2" charset="0"/>
              </a:rPr>
              <a:t> </a:t>
            </a:r>
            <a:endParaRPr lang="en-US" altLang="zh-CN" sz="64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US" altLang="zh-CN" sz="64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US" altLang="zh-CN" sz="6400" dirty="0"/>
          </a:p>
          <a:p>
            <a:endParaRPr lang="en-US" altLang="zh-CN" sz="6400" dirty="0"/>
          </a:p>
          <a:p>
            <a:pPr marL="0" indent="0">
              <a:buNone/>
            </a:pPr>
            <a:endParaRPr lang="en-US" altLang="zh-CN" sz="6400" dirty="0"/>
          </a:p>
          <a:p>
            <a:pPr marL="0" indent="0">
              <a:buNone/>
            </a:pPr>
            <a:endParaRPr lang="en-US" altLang="zh-CN" sz="8000" dirty="0"/>
          </a:p>
          <a:p>
            <a:pPr marL="0" indent="0">
              <a:buNone/>
            </a:pPr>
            <a:endParaRPr lang="en-US" altLang="zh-CN" sz="8000" dirty="0"/>
          </a:p>
          <a:p>
            <a:endParaRPr lang="en-US" altLang="zh-CN" sz="8000" dirty="0"/>
          </a:p>
          <a:p>
            <a:pPr marL="0" indent="0">
              <a:buNone/>
            </a:pPr>
            <a:r>
              <a:rPr lang="en-US" sz="8000" dirty="0"/>
              <a:t>   </a:t>
            </a:r>
            <a:endParaRPr lang="en-US" altLang="zh-CN" sz="6400" dirty="0"/>
          </a:p>
          <a:p>
            <a:pPr marL="0" indent="0">
              <a:buNone/>
            </a:pPr>
            <a:endParaRPr lang="en-US" altLang="zh-CN" sz="6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79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36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EE73C-6CC3-50E5-5D49-34A5C9784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>
                <a:latin typeface="Abadi" panose="020B0604020104020204" pitchFamily="34" charset="0"/>
              </a:rPr>
              <a:t>四： 皈依的主要内容</a:t>
            </a:r>
            <a:r>
              <a:rPr lang="en-US" altLang="zh-CN" sz="2800" dirty="0">
                <a:latin typeface="Abadi" panose="020B0604020104020204" pitchFamily="34" charset="0"/>
              </a:rPr>
              <a:t>-</a:t>
            </a:r>
            <a:r>
              <a:rPr lang="zh-CN" altLang="en-US" sz="2800" dirty="0">
                <a:latin typeface="Abadi" panose="020B0604020104020204" pitchFamily="34" charset="0"/>
              </a:rPr>
              <a:t>衡量标准</a:t>
            </a:r>
            <a:endParaRPr lang="en-US" sz="2800" dirty="0">
              <a:latin typeface="Abadi" panose="020B06040201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6E9BB-D662-8A94-A3BD-56B4E0EC2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0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皈依修行的数量标准：</a:t>
            </a:r>
            <a:r>
              <a:rPr lang="en-US" altLang="zh-CN" sz="20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150 </a:t>
            </a:r>
            <a:r>
              <a:rPr lang="zh-CN" altLang="en-US" sz="20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小时，每天</a:t>
            </a:r>
            <a:r>
              <a:rPr lang="en-US" altLang="zh-CN" sz="20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1</a:t>
            </a:r>
            <a:r>
              <a:rPr lang="zh-CN" altLang="en-US" sz="20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小时。节假日 、周末补充。</a:t>
            </a:r>
            <a:endParaRPr lang="en-US" altLang="zh-CN" sz="20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r>
              <a:rPr lang="zh-CN" altLang="en-US" sz="20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皈依的核心的标准： 不能用时间数量来衡量。 要用决心的程度来衡量，自己衡量。</a:t>
            </a:r>
            <a:endParaRPr lang="en-US" altLang="zh-CN" sz="20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r>
              <a:rPr lang="zh-CN" altLang="en-US" sz="2000" b="0" i="0" dirty="0">
                <a:solidFill>
                  <a:srgbClr val="00001A"/>
                </a:solidFill>
                <a:effectLst/>
                <a:latin typeface="Abadi" panose="020B0604020104020204" pitchFamily="34" charset="0"/>
              </a:rPr>
              <a:t>皈依的标准： 高：纵遇命难也不放弃三宝。 下等： 坚定不移相信三宝的力量，但是遇到重大问题的时候还是会松动。</a:t>
            </a:r>
            <a:endParaRPr lang="en-US" altLang="zh-CN" sz="20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r>
              <a:rPr lang="zh-CN" altLang="en-US" sz="2000" dirty="0">
                <a:solidFill>
                  <a:srgbClr val="00001A"/>
                </a:solidFill>
                <a:latin typeface="Abadi" panose="020B0604020104020204" pitchFamily="34" charset="0"/>
              </a:rPr>
              <a:t>确实皈依修成的标准：当下是发自内心，坚定不移的相信三宝。可以往下修行。</a:t>
            </a:r>
            <a:endParaRPr lang="en-US" altLang="zh-CN" sz="2000" b="0" i="0" dirty="0">
              <a:solidFill>
                <a:srgbClr val="00001A"/>
              </a:solidFill>
              <a:effectLst/>
              <a:latin typeface="Abadi" panose="020B0604020104020204" pitchFamily="34" charset="0"/>
            </a:endParaRPr>
          </a:p>
          <a:p>
            <a:endParaRPr lang="en-US" altLang="zh-CN" sz="3200" b="0" i="0" dirty="0">
              <a:solidFill>
                <a:srgbClr val="00001A"/>
              </a:solidFill>
              <a:effectLst/>
              <a:latin typeface="Montserrat" panose="00000500000000000000" pitchFamily="2" charset="0"/>
            </a:endParaRPr>
          </a:p>
          <a:p>
            <a:endParaRPr 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CFA1C00-2A75-C2B2-131F-CFBDFD53F5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4826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360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F6214-579D-441F-B9E2-34A9E5EF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893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2800" dirty="0">
                <a:solidFill>
                  <a:srgbClr val="323232"/>
                </a:solidFill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五</a:t>
            </a:r>
            <a:r>
              <a:rPr lang="en-US" altLang="zh-CN" sz="2800" dirty="0">
                <a:solidFill>
                  <a:srgbClr val="323232"/>
                </a:solidFill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-</a:t>
            </a:r>
            <a:r>
              <a:rPr lang="zh-CN" altLang="en-US" sz="2800" dirty="0">
                <a:solidFill>
                  <a:srgbClr val="323232"/>
                </a:solidFill>
                <a:latin typeface="Abadi" panose="020B0604020104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如何修习皈依 </a:t>
            </a:r>
            <a:endParaRPr lang="en-US" sz="2800" b="1" dirty="0">
              <a:solidFill>
                <a:schemeClr val="tx2"/>
              </a:solidFill>
              <a:latin typeface="Abadi" panose="020B06040201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0FBD9-1851-43E7-9D29-DD7134EE2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424" y="1124744"/>
            <a:ext cx="8229600" cy="4970729"/>
          </a:xfrm>
        </p:spPr>
        <p:txBody>
          <a:bodyPr>
            <a:noAutofit/>
          </a:bodyPr>
          <a:lstStyle/>
          <a:p>
            <a:r>
              <a:rPr lang="zh-CN" altLang="en-US" sz="1800" dirty="0">
                <a:latin typeface="Abadi" panose="020B0604020104020204" pitchFamily="34" charset="0"/>
              </a:rPr>
              <a:t>看唐卡，观想皈依境 </a:t>
            </a:r>
            <a:endParaRPr lang="en-US" altLang="zh-CN" sz="1800" dirty="0">
              <a:latin typeface="Abadi" panose="020B0604020104020204" pitchFamily="34" charset="0"/>
            </a:endParaRPr>
          </a:p>
          <a:p>
            <a:r>
              <a:rPr lang="zh-CN" altLang="en-US" sz="1800" dirty="0">
                <a:latin typeface="Abadi" panose="020B0604020104020204" pitchFamily="34" charset="0"/>
              </a:rPr>
              <a:t>念诵麦彭仁波切的</a:t>
            </a:r>
            <a:r>
              <a:rPr lang="en-US" altLang="zh-CN" sz="1800" dirty="0">
                <a:latin typeface="Abadi" panose="020B0604020104020204" pitchFamily="34" charset="0"/>
              </a:rPr>
              <a:t>«</a:t>
            </a:r>
            <a:r>
              <a:rPr lang="zh-CN" altLang="en-US" sz="1800" dirty="0">
                <a:latin typeface="Abadi" panose="020B0604020104020204" pitchFamily="34" charset="0"/>
              </a:rPr>
              <a:t>开显解脱道</a:t>
            </a:r>
            <a:r>
              <a:rPr lang="en-US" altLang="zh-CN" sz="1800" dirty="0">
                <a:latin typeface="Abadi" panose="020B0604020104020204" pitchFamily="34" charset="0"/>
              </a:rPr>
              <a:t>»</a:t>
            </a:r>
          </a:p>
          <a:p>
            <a:pPr marL="0" indent="0">
              <a:buNone/>
            </a:pPr>
            <a:r>
              <a:rPr lang="en-US" altLang="zh-CN" sz="1800" dirty="0">
                <a:latin typeface="Abadi" panose="020B0604020104020204" pitchFamily="34" charset="0"/>
              </a:rPr>
              <a:t>    1</a:t>
            </a:r>
            <a:r>
              <a:rPr lang="zh-CN" altLang="en-US" sz="1800" dirty="0">
                <a:latin typeface="Abadi" panose="020B0604020104020204" pitchFamily="34" charset="0"/>
              </a:rPr>
              <a:t>：</a:t>
            </a:r>
            <a:r>
              <a:rPr lang="zh-CN" altLang="en-US" sz="1600" dirty="0">
                <a:latin typeface="Abadi" panose="020B0604020104020204" pitchFamily="34" charset="0"/>
              </a:rPr>
              <a:t>从头开始念，念到皈依停下来；念皈依偈</a:t>
            </a:r>
            <a:endParaRPr lang="en-US" altLang="zh-CN" sz="1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1600" dirty="0">
                <a:latin typeface="Abadi" panose="020B0604020104020204" pitchFamily="34" charset="0"/>
              </a:rPr>
              <a:t>     2</a:t>
            </a:r>
            <a:r>
              <a:rPr lang="zh-CN" altLang="en-US" sz="1600" dirty="0">
                <a:latin typeface="Abadi" panose="020B0604020104020204" pitchFamily="34" charset="0"/>
              </a:rPr>
              <a:t>：皈依偈：</a:t>
            </a:r>
            <a:endParaRPr lang="en-US" altLang="zh-CN" sz="1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zh-CN" altLang="en-US" sz="1200" b="0" i="0" dirty="0">
                <a:solidFill>
                  <a:srgbClr val="6E6565"/>
                </a:solidFill>
                <a:effectLst/>
                <a:latin typeface="Abadi" panose="020B0604020104020204" pitchFamily="34" charset="0"/>
              </a:rPr>
              <a:t>            南葵内色南夸刚瓦耶（虚空界中遍满虚空者）</a:t>
            </a:r>
            <a:r>
              <a:rPr lang="en-US" altLang="zh-CN" sz="1200" b="0" i="0" dirty="0">
                <a:solidFill>
                  <a:srgbClr val="6E6565"/>
                </a:solidFill>
                <a:effectLst/>
                <a:latin typeface="Abadi" panose="020B0604020104020204" pitchFamily="34" charset="0"/>
              </a:rPr>
              <a:t>- </a:t>
            </a:r>
            <a:r>
              <a:rPr lang="zh-CN" altLang="en-US" sz="1200" b="0" i="0" dirty="0">
                <a:solidFill>
                  <a:srgbClr val="6E6565"/>
                </a:solidFill>
                <a:effectLst/>
                <a:latin typeface="Abadi" panose="020B0604020104020204" pitchFamily="34" charset="0"/>
              </a:rPr>
              <a:t>天空中坐满了三宝</a:t>
            </a:r>
            <a:endParaRPr lang="en-US" altLang="zh-CN" sz="1200" b="0" i="0" dirty="0">
              <a:solidFill>
                <a:srgbClr val="6E6565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1200" dirty="0">
                <a:solidFill>
                  <a:srgbClr val="6E6565"/>
                </a:solidFill>
                <a:latin typeface="Abadi" panose="020B0604020104020204" pitchFamily="34" charset="0"/>
              </a:rPr>
              <a:t>            </a:t>
            </a:r>
            <a:r>
              <a:rPr lang="zh-CN" altLang="en-US" sz="1200" b="0" i="0" dirty="0">
                <a:solidFill>
                  <a:srgbClr val="6E6565"/>
                </a:solidFill>
                <a:effectLst/>
                <a:latin typeface="Abadi" panose="020B0604020104020204" pitchFamily="34" charset="0"/>
              </a:rPr>
              <a:t>喇嘛耶丹宽竹措南当（上师本尊空行诸会众）</a:t>
            </a:r>
            <a:r>
              <a:rPr lang="en-US" altLang="zh-CN" sz="1200" b="0" i="0" dirty="0">
                <a:solidFill>
                  <a:srgbClr val="6E6565"/>
                </a:solidFill>
                <a:effectLst/>
                <a:latin typeface="Abadi" panose="020B0604020104020204" pitchFamily="34" charset="0"/>
              </a:rPr>
              <a:t>- </a:t>
            </a:r>
            <a:r>
              <a:rPr lang="zh-CN" altLang="en-US" sz="1200" b="0" i="0" dirty="0">
                <a:solidFill>
                  <a:srgbClr val="6E6565"/>
                </a:solidFill>
                <a:effectLst/>
                <a:latin typeface="Abadi" panose="020B0604020104020204" pitchFamily="34" charset="0"/>
              </a:rPr>
              <a:t>很多的佛菩萨，密法里特别强调上师、本尊、空性</a:t>
            </a:r>
            <a:endParaRPr lang="en-US" altLang="zh-CN" sz="1200" b="0" i="0" dirty="0">
              <a:solidFill>
                <a:srgbClr val="6E6565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zh-CN" altLang="en-US" sz="1200" b="0" i="0" dirty="0">
                <a:solidFill>
                  <a:srgbClr val="6E6565"/>
                </a:solidFill>
                <a:effectLst/>
                <a:latin typeface="Abadi" panose="020B0604020104020204" pitchFamily="34" charset="0"/>
              </a:rPr>
              <a:t>            桑吉秋当帕波根登拉（诸佛正法以及圣众前）</a:t>
            </a:r>
            <a:r>
              <a:rPr lang="en-US" altLang="zh-CN" sz="1200" b="0" i="0" dirty="0">
                <a:solidFill>
                  <a:srgbClr val="6E6565"/>
                </a:solidFill>
                <a:effectLst/>
                <a:latin typeface="Abadi" panose="020B0604020104020204" pitchFamily="34" charset="0"/>
              </a:rPr>
              <a:t>- </a:t>
            </a:r>
            <a:r>
              <a:rPr lang="zh-CN" altLang="en-US" sz="1200" b="0" i="0" dirty="0">
                <a:solidFill>
                  <a:srgbClr val="6E6565"/>
                </a:solidFill>
                <a:effectLst/>
                <a:latin typeface="Abadi" panose="020B0604020104020204" pitchFamily="34" charset="0"/>
              </a:rPr>
              <a:t>显宗里面的三宝，大乘一地以上的，小乘证悟了，见道以上的　　　　　</a:t>
            </a:r>
            <a:endParaRPr lang="en-US" altLang="zh-CN" sz="1200" b="0" i="0" dirty="0">
              <a:solidFill>
                <a:srgbClr val="6E6565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1200" dirty="0">
                <a:solidFill>
                  <a:srgbClr val="6E6565"/>
                </a:solidFill>
                <a:latin typeface="Abadi" panose="020B0604020104020204" pitchFamily="34" charset="0"/>
              </a:rPr>
              <a:t>            </a:t>
            </a:r>
            <a:r>
              <a:rPr lang="zh-CN" altLang="en-US" sz="1200" b="0" i="0" dirty="0">
                <a:solidFill>
                  <a:srgbClr val="6E6565"/>
                </a:solidFill>
                <a:effectLst/>
                <a:latin typeface="Abadi" panose="020B0604020104020204" pitchFamily="34" charset="0"/>
              </a:rPr>
              <a:t>达当桌折给贝嘉森切 （我与六道众生敬皈依）</a:t>
            </a:r>
            <a:r>
              <a:rPr lang="en-US" altLang="zh-CN" sz="1200" b="0" i="0" dirty="0">
                <a:solidFill>
                  <a:srgbClr val="6E6565"/>
                </a:solidFill>
                <a:effectLst/>
                <a:latin typeface="Abadi" panose="020B0604020104020204" pitchFamily="34" charset="0"/>
              </a:rPr>
              <a:t>- </a:t>
            </a:r>
            <a:r>
              <a:rPr lang="zh-CN" altLang="en-US" sz="1200" b="0" i="0" dirty="0">
                <a:solidFill>
                  <a:srgbClr val="6E6565"/>
                </a:solidFill>
                <a:effectLst/>
                <a:latin typeface="Abadi" panose="020B0604020104020204" pitchFamily="34" charset="0"/>
              </a:rPr>
              <a:t>皈依者是我们和六道众生，观修在一起皈依。发自内心的相信，</a:t>
            </a:r>
            <a:endParaRPr lang="en-US" altLang="zh-CN" sz="1200" b="0" i="0" dirty="0">
              <a:solidFill>
                <a:srgbClr val="6E6565"/>
              </a:solidFill>
              <a:effectLst/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1200" dirty="0">
                <a:solidFill>
                  <a:srgbClr val="6E6565"/>
                </a:solidFill>
                <a:latin typeface="Abadi" panose="020B0604020104020204" pitchFamily="34" charset="0"/>
              </a:rPr>
              <a:t>                                                                                      </a:t>
            </a:r>
            <a:r>
              <a:rPr lang="zh-CN" altLang="en-US" sz="1200" b="0" i="0" dirty="0">
                <a:solidFill>
                  <a:srgbClr val="6E6565"/>
                </a:solidFill>
                <a:effectLst/>
                <a:latin typeface="Abadi" panose="020B0604020104020204" pitchFamily="34" charset="0"/>
              </a:rPr>
              <a:t>信任，恭敬。 </a:t>
            </a:r>
          </a:p>
          <a:p>
            <a:pPr marL="0" indent="0">
              <a:buNone/>
            </a:pPr>
            <a:r>
              <a:rPr lang="en-US" altLang="zh-CN" sz="2000" dirty="0">
                <a:latin typeface="Abadi" panose="020B0604020104020204" pitchFamily="34" charset="0"/>
              </a:rPr>
              <a:t>   </a:t>
            </a:r>
            <a:r>
              <a:rPr lang="en-US" altLang="zh-CN" sz="1600" dirty="0">
                <a:latin typeface="Abadi" panose="020B0604020104020204" pitchFamily="34" charset="0"/>
              </a:rPr>
              <a:t> 3</a:t>
            </a:r>
            <a:r>
              <a:rPr lang="zh-CN" altLang="en-US" sz="1600" dirty="0">
                <a:latin typeface="Abadi" panose="020B0604020104020204" pitchFamily="34" charset="0"/>
              </a:rPr>
              <a:t>：偈颂最好以原创出处的语言来念诵。尤其是有加持力的重要的仪轨、咒语等念原文， </a:t>
            </a:r>
            <a:endParaRPr lang="en-US" altLang="zh-CN" sz="1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1600" dirty="0">
                <a:latin typeface="Abadi" panose="020B0604020104020204" pitchFamily="34" charset="0"/>
              </a:rPr>
              <a:t>          </a:t>
            </a:r>
            <a:r>
              <a:rPr lang="zh-CN" altLang="en-US" sz="1600" dirty="0">
                <a:latin typeface="Abadi" panose="020B0604020104020204" pitchFamily="34" charset="0"/>
              </a:rPr>
              <a:t>也要知道意思。 </a:t>
            </a:r>
            <a:endParaRPr lang="en-US" altLang="zh-CN" sz="1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1600" dirty="0">
                <a:latin typeface="Abadi" panose="020B0604020104020204" pitchFamily="34" charset="0"/>
              </a:rPr>
              <a:t>     4</a:t>
            </a:r>
            <a:r>
              <a:rPr lang="zh-CN" altLang="en-US" sz="1600" dirty="0">
                <a:latin typeface="Abadi" panose="020B0604020104020204" pitchFamily="34" charset="0"/>
              </a:rPr>
              <a:t>：心的本性如来藏是佛法僧的本体。</a:t>
            </a:r>
            <a:endParaRPr lang="en-US" altLang="zh-CN" sz="1600" dirty="0">
              <a:latin typeface="Abadi" panose="020B0604020104020204" pitchFamily="34" charset="0"/>
            </a:endParaRPr>
          </a:p>
          <a:p>
            <a:r>
              <a:rPr lang="zh-CN" altLang="en-US" sz="1800" dirty="0">
                <a:latin typeface="Abadi" panose="020B0604020104020204" pitchFamily="34" charset="0"/>
              </a:rPr>
              <a:t>念诵</a:t>
            </a:r>
            <a:r>
              <a:rPr lang="en-US" altLang="zh-CN" sz="1800" dirty="0">
                <a:latin typeface="Abadi" panose="020B0604020104020204" pitchFamily="34" charset="0"/>
              </a:rPr>
              <a:t>10</a:t>
            </a:r>
            <a:r>
              <a:rPr lang="zh-CN" altLang="en-US" sz="1800" dirty="0">
                <a:latin typeface="Abadi" panose="020B0604020104020204" pitchFamily="34" charset="0"/>
              </a:rPr>
              <a:t>万遍，再加多</a:t>
            </a:r>
            <a:r>
              <a:rPr lang="en-US" altLang="zh-CN" sz="1800" dirty="0">
                <a:latin typeface="Abadi" panose="020B0604020104020204" pitchFamily="34" charset="0"/>
              </a:rPr>
              <a:t>1</a:t>
            </a:r>
            <a:r>
              <a:rPr lang="zh-CN" altLang="en-US" sz="1800" dirty="0">
                <a:latin typeface="Abadi" panose="020B0604020104020204" pitchFamily="34" charset="0"/>
              </a:rPr>
              <a:t>万遍补充：</a:t>
            </a:r>
            <a:endParaRPr lang="en-US" altLang="zh-CN" sz="18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US" altLang="zh-CN" sz="1600" dirty="0">
                <a:latin typeface="Abadi" panose="020B0604020104020204" pitchFamily="34" charset="0"/>
              </a:rPr>
              <a:t>      100</a:t>
            </a:r>
            <a:r>
              <a:rPr lang="zh-CN" altLang="en-US" sz="1600" dirty="0">
                <a:latin typeface="Abadi" panose="020B0604020104020204" pitchFamily="34" charset="0"/>
              </a:rPr>
              <a:t>遍需要</a:t>
            </a:r>
            <a:r>
              <a:rPr lang="en-US" altLang="zh-CN" sz="1600" dirty="0">
                <a:latin typeface="Abadi" panose="020B0604020104020204" pitchFamily="34" charset="0"/>
              </a:rPr>
              <a:t>9</a:t>
            </a:r>
            <a:r>
              <a:rPr lang="zh-CN" altLang="en-US" sz="1600" dirty="0">
                <a:latin typeface="Abadi" panose="020B0604020104020204" pitchFamily="34" charset="0"/>
              </a:rPr>
              <a:t>分钟，每天</a:t>
            </a:r>
            <a:r>
              <a:rPr lang="en-US" altLang="zh-CN" sz="1600" dirty="0">
                <a:latin typeface="Abadi" panose="020B0604020104020204" pitchFamily="34" charset="0"/>
              </a:rPr>
              <a:t>1</a:t>
            </a:r>
            <a:r>
              <a:rPr lang="zh-CN" altLang="en-US" sz="1600" dirty="0">
                <a:latin typeface="Abadi" panose="020B0604020104020204" pitchFamily="34" charset="0"/>
              </a:rPr>
              <a:t>小时，</a:t>
            </a:r>
            <a:r>
              <a:rPr lang="en-US" altLang="zh-CN" sz="1600" dirty="0">
                <a:latin typeface="Abadi" panose="020B0604020104020204" pitchFamily="34" charset="0"/>
              </a:rPr>
              <a:t>150</a:t>
            </a:r>
            <a:r>
              <a:rPr lang="zh-CN" altLang="en-US" sz="1600" dirty="0">
                <a:latin typeface="Abadi" panose="020B0604020104020204" pitchFamily="34" charset="0"/>
              </a:rPr>
              <a:t>天。闭关的话</a:t>
            </a:r>
            <a:r>
              <a:rPr lang="en-US" altLang="zh-CN" sz="1600" dirty="0">
                <a:latin typeface="Abadi" panose="020B0604020104020204" pitchFamily="34" charset="0"/>
              </a:rPr>
              <a:t>18</a:t>
            </a:r>
            <a:r>
              <a:rPr lang="zh-CN" altLang="en-US" sz="1600" dirty="0">
                <a:latin typeface="Abadi" panose="020B0604020104020204" pitchFamily="34" charset="0"/>
              </a:rPr>
              <a:t>天，决心不一定能短时修成。 </a:t>
            </a:r>
            <a:endParaRPr lang="en-US" altLang="zh-CN" sz="1600" dirty="0">
              <a:latin typeface="Abadi" panose="020B0604020104020204" pitchFamily="34" charset="0"/>
            </a:endParaRPr>
          </a:p>
          <a:p>
            <a:r>
              <a:rPr lang="zh-CN" altLang="en-US" sz="1800" dirty="0">
                <a:latin typeface="Abadi" panose="020B0604020104020204" pitchFamily="34" charset="0"/>
              </a:rPr>
              <a:t>思考下决心，内心中真实做到是皈依的最核心。打坐的前一部分</a:t>
            </a:r>
            <a:r>
              <a:rPr lang="en-US" altLang="zh-CN" sz="1800" dirty="0">
                <a:latin typeface="Abadi" panose="020B0604020104020204" pitchFamily="34" charset="0"/>
              </a:rPr>
              <a:t>(1/3) </a:t>
            </a:r>
            <a:r>
              <a:rPr lang="zh-CN" altLang="en-US" sz="1800" dirty="0">
                <a:latin typeface="Abadi" panose="020B0604020104020204" pitchFamily="34" charset="0"/>
              </a:rPr>
              <a:t>思考生生世世佛才是我的导师，修习佛法才是自己的目标，修习佛法的僧众才是道友。后一部分开始念诵。</a:t>
            </a:r>
            <a:endParaRPr lang="en-US" altLang="zh-CN" sz="1800" dirty="0">
              <a:latin typeface="Abadi" panose="020B0604020104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65C5CDE-B34D-4F17-ADDF-60D64BF95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9475" y="-136525"/>
            <a:ext cx="20002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图片 3">
            <a:extLst>
              <a:ext uri="{FF2B5EF4-FFF2-40B4-BE49-F238E27FC236}">
                <a16:creationId xmlns:a16="http://schemas.microsoft.com/office/drawing/2014/main" id="{68924901-6998-48AD-8424-59FACD61AE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9769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11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zh-CN" altLang="en-US" dirty="0">
                <a:latin typeface="Abadi" panose="020B0604020104020204" pitchFamily="34" charset="0"/>
              </a:rPr>
              <a:t>思</a:t>
            </a:r>
            <a:r>
              <a:rPr lang="zh-CN" altLang="en-US">
                <a:latin typeface="Abadi" panose="020B0604020104020204" pitchFamily="34" charset="0"/>
              </a:rPr>
              <a:t>考题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31640" y="865721"/>
            <a:ext cx="7139136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CA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、如何皈依佛法？</a:t>
            </a:r>
            <a:endParaRPr lang="en-US" sz="1800" dirty="0">
              <a:solidFill>
                <a:srgbClr val="323232"/>
              </a:solidFill>
              <a:effectLst/>
              <a:latin typeface="Abadi" panose="020B0604020104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2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、如何皈依僧宝？（依止上师的重要性）</a:t>
            </a:r>
            <a:endParaRPr lang="en-US" altLang="zh-CN" sz="18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CA" sz="1800" dirty="0"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3</a:t>
            </a:r>
            <a:r>
              <a:rPr lang="zh-CN" altLang="en-US" sz="1800" dirty="0"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、皈依偈的内容？藏文如何念诵？并请解读其含义。 </a:t>
            </a:r>
            <a:endParaRPr lang="en-US" altLang="zh-CN" sz="1800" dirty="0">
              <a:effectLst/>
              <a:latin typeface="Abadi" panose="020B0604020104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1800" dirty="0">
                <a:solidFill>
                  <a:srgbClr val="323232"/>
                </a:solidFill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4</a:t>
            </a:r>
            <a:r>
              <a:rPr lang="zh-CN" altLang="en-US" sz="1800" dirty="0">
                <a:solidFill>
                  <a:srgbClr val="323232"/>
                </a:solidFill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、皈依的核心是什么？</a:t>
            </a:r>
            <a:endParaRPr lang="en-US" altLang="zh-CN" sz="1800" dirty="0">
              <a:solidFill>
                <a:srgbClr val="323232"/>
              </a:solidFill>
              <a:effectLst/>
              <a:latin typeface="Abadi" panose="020B0604020104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5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、对佛教的护法有何理解？</a:t>
            </a:r>
            <a:endParaRPr lang="en-US" altLang="zh-CN" sz="1800" dirty="0">
              <a:solidFill>
                <a:srgbClr val="323232"/>
              </a:solidFill>
              <a:effectLst/>
              <a:latin typeface="Abadi" panose="020B0604020104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1800" dirty="0">
                <a:solidFill>
                  <a:srgbClr val="323232"/>
                </a:solidFill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6</a:t>
            </a:r>
            <a:r>
              <a:rPr lang="zh-CN" altLang="en-US" sz="1800" dirty="0">
                <a:solidFill>
                  <a:srgbClr val="323232"/>
                </a:solidFill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、居士戒在什么情况下自动升级为别解脱戒、菩萨戒、密乘戒的一</a:t>
            </a:r>
            <a:endParaRPr lang="en-US" altLang="zh-CN" sz="1800" dirty="0">
              <a:solidFill>
                <a:srgbClr val="323232"/>
              </a:solidFill>
              <a:latin typeface="Abadi" panose="020B0604020104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1800" dirty="0">
                <a:solidFill>
                  <a:srgbClr val="323232"/>
                </a:solidFill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zh-CN" altLang="en-US" sz="1800" dirty="0">
                <a:solidFill>
                  <a:srgbClr val="323232"/>
                </a:solidFill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部分？</a:t>
            </a:r>
            <a:endParaRPr lang="en-US" altLang="zh-CN" sz="1800" dirty="0">
              <a:solidFill>
                <a:srgbClr val="323232"/>
              </a:solidFill>
              <a:effectLst/>
              <a:latin typeface="Abadi" panose="020B0604020104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1800" dirty="0">
                <a:solidFill>
                  <a:srgbClr val="323232"/>
                </a:solidFill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7</a:t>
            </a:r>
            <a:r>
              <a:rPr lang="zh-CN" altLang="en-US" sz="1800" dirty="0">
                <a:solidFill>
                  <a:srgbClr val="323232"/>
                </a:solidFill>
                <a:latin typeface="Abadi" panose="020B0604020104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、自由分享讨论本课心得。</a:t>
            </a:r>
            <a:endParaRPr lang="en-US" altLang="zh-CN" sz="1800" dirty="0">
              <a:solidFill>
                <a:srgbClr val="323232"/>
              </a:solidFill>
              <a:effectLst/>
              <a:latin typeface="Abadi" panose="020B0604020104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800" dirty="0"/>
              <a:t>　　　　　　　　　　　　　　　　　　</a:t>
            </a:r>
            <a:r>
              <a:rPr lang="zh-CN" altLang="en-US" sz="2000" dirty="0"/>
              <a:t>　　　　　　　　　　　　　　　　　　　　　　　　　　　　　　　　　　　　　　　　　　　　　　　　　　　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624"/>
            <a:ext cx="1229122" cy="133059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D2C32C4-9DE9-4591-A932-79263777FAB0}"/>
                  </a:ext>
                </a:extLst>
              </p14:cNvPr>
              <p14:cNvContentPartPr/>
              <p14:nvPr/>
            </p14:nvContentPartPr>
            <p14:xfrm>
              <a:off x="2451304" y="2362463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D2C32C4-9DE9-4591-A932-79263777FA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42664" y="2353463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3905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8941</TotalTime>
  <Words>1291</Words>
  <Application>Microsoft Office PowerPoint</Application>
  <PresentationFormat>On-screen Show (4:3)</PresentationFormat>
  <Paragraphs>160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Microsoft YaHei</vt:lpstr>
      <vt:lpstr>Abadi</vt:lpstr>
      <vt:lpstr>Arial</vt:lpstr>
      <vt:lpstr>Calibri</vt:lpstr>
      <vt:lpstr>Montserrat</vt:lpstr>
      <vt:lpstr>Office 主题​​</vt:lpstr>
      <vt:lpstr>2018 慧灯小组  慧灯禅修课 202-2 依止上师 2022-06-06</vt:lpstr>
      <vt:lpstr>      学习内容</vt:lpstr>
      <vt:lpstr>发菩提心</vt:lpstr>
      <vt:lpstr>四： 皈依的主要内容-2 皈依佛法</vt:lpstr>
      <vt:lpstr>四： 皈依的主要内容-3 皈依僧</vt:lpstr>
      <vt:lpstr>四： 皈依的主要内容-衡量标准</vt:lpstr>
      <vt:lpstr>五-如何修习皈依 </vt:lpstr>
      <vt:lpstr>思考题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如何面对痛苦和幸福</dc:title>
  <dc:creator>user</dc:creator>
  <cp:lastModifiedBy>che oscar</cp:lastModifiedBy>
  <cp:revision>278</cp:revision>
  <dcterms:created xsi:type="dcterms:W3CDTF">2019-04-28T16:59:37Z</dcterms:created>
  <dcterms:modified xsi:type="dcterms:W3CDTF">2022-06-05T23:13:12Z</dcterms:modified>
</cp:coreProperties>
</file>